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CC21F-E94C-4750-BDB9-19FB194ADB7C}" v="19" dt="2018-05-22T16:48:37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482" autoAdjust="0"/>
  </p:normalViewPr>
  <p:slideViewPr>
    <p:cSldViewPr snapToGrid="0">
      <p:cViewPr varScale="1">
        <p:scale>
          <a:sx n="49" d="100"/>
          <a:sy n="49" d="100"/>
        </p:scale>
        <p:origin x="19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962B91-F8CB-4C41-BBB5-4454F58CB24D}" type="datetimeFigureOut">
              <a:rPr lang="en-US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D956E2-5916-4596-A651-F48083DD79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3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lnSpc>
                <a:spcPct val="90000"/>
              </a:lnSpc>
              <a:spcBef>
                <a:spcPts val="1019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5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3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6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1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F187-CB65-4E1F-90BA-E6E9278C14E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Supervised Models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Part 5</a:t>
            </a:r>
          </a:p>
          <a:p>
            <a:r>
              <a:rPr lang="en-US" dirty="0" smtClean="0">
                <a:cs typeface="Calibri"/>
              </a:rPr>
              <a:t>Dr</a:t>
            </a:r>
            <a:r>
              <a:rPr lang="en-US" dirty="0">
                <a:cs typeface="Calibri"/>
              </a:rPr>
              <a:t>. Nassim Sohaee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0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4D965-9190-4458-AD20-8A1268EB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Gini or Entropy?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DB0669-2B00-41BA-A815-41B01186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Gini impurity is faster to compute</a:t>
            </a:r>
          </a:p>
          <a:p>
            <a:r>
              <a:rPr lang="en-US" dirty="0">
                <a:cs typeface="Calibri"/>
              </a:rPr>
              <a:t>Entropy tends to produce more balanced trees. </a:t>
            </a:r>
          </a:p>
        </p:txBody>
      </p:sp>
    </p:spTree>
    <p:extLst>
      <p:ext uri="{BB962C8B-B14F-4D97-AF65-F5344CB8AC3E}">
        <p14:creationId xmlns:p14="http://schemas.microsoft.com/office/powerpoint/2010/main" val="283567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42678-8435-46AD-BED1-93DAA983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1A1233-4E18-4AD2-9C62-46B25C91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1A7958A-1623-46F4-B35C-202A6966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1882508"/>
            <a:ext cx="9220199" cy="42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B27DAB-BCE7-4B80-ABFA-4FD54D3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ID3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19DF26-7849-46E0-934D-8F32CE58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core algorithm for building decision trees is greedy search through the space of possible branches with no backtracking. </a:t>
            </a:r>
          </a:p>
          <a:p>
            <a:r>
              <a:rPr lang="en-US" dirty="0">
                <a:cs typeface="Calibri"/>
              </a:rPr>
              <a:t>This algorithm uses Entropy and Information Gain to construct a decision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9605E-85B3-43C8-B7CE-A5AE004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7A345-D592-4799-B4C1-4EEFB6AD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build a decision tree, we need to calculate two types of entropy using frequency tables as follows: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Entropy using the frequency table of attribute: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C638DC3-6EA5-4F36-B916-38A4337E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48" y="3284710"/>
            <a:ext cx="4574116" cy="28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E2A7A-BBC6-4858-8D6E-B3FEB9F3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454EF8-74E2-44A0-AEF9-BFF0CE87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alibri"/>
              </a:rPr>
              <a:t>2. Entropy using the frequency table of two attributes: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80E228A-0E0B-49E1-8977-87C45E7A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82" y="2421214"/>
            <a:ext cx="5505450" cy="39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38BBC5-C523-4D78-92B2-FFB776B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Information 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24B76C-EB0A-4E48-8CA0-7CBFF41D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information gain is based on the decrease in entropy after a dataset is split on an attribute. </a:t>
            </a:r>
          </a:p>
          <a:p>
            <a:r>
              <a:rPr lang="en-US" dirty="0">
                <a:cs typeface="Calibri"/>
              </a:rPr>
              <a:t>Constructing a decision tree is all about finding attribute that returns the highest information gain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most homogeneous branches.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EB902-8D5C-44EA-A4C8-7928BB1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F7186E-0A19-4D75-83F8-FFB57926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Calculate entropy of the target.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Entropy(</a:t>
            </a:r>
            <a:r>
              <a:rPr lang="en-US" dirty="0" err="1">
                <a:cs typeface="Calibri"/>
              </a:rPr>
              <a:t>PlayGolf</a:t>
            </a:r>
            <a:r>
              <a:rPr lang="en-US" dirty="0">
                <a:cs typeface="Calibri"/>
              </a:rPr>
              <a:t>)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Entropy(5,9)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Entropy(0.36, 0.64)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0.36 log⁡(0.36) -0.64 log(0.64)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0.94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55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F1D57-849F-4A35-B86E-DA3B11C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6C6B4-F907-4A37-9ED8-56828053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dataset is then split on the different attributes. </a:t>
            </a:r>
          </a:p>
          <a:p>
            <a:r>
              <a:rPr lang="en-US" dirty="0">
                <a:cs typeface="Calibri"/>
              </a:rPr>
              <a:t>The entropy for each branch is calculated. </a:t>
            </a:r>
            <a:endParaRPr lang="en-US" dirty="0"/>
          </a:p>
          <a:p>
            <a:r>
              <a:rPr lang="en-US" dirty="0">
                <a:cs typeface="Calibri"/>
              </a:rPr>
              <a:t>Then it is added proportionally, to get total entropy for the split. </a:t>
            </a:r>
            <a:endParaRPr lang="en-US" dirty="0"/>
          </a:p>
          <a:p>
            <a:r>
              <a:rPr lang="en-US" dirty="0">
                <a:cs typeface="Calibri"/>
              </a:rPr>
              <a:t>The resulting entropy is subtracted from the entropy before the split. </a:t>
            </a:r>
            <a:endParaRPr lang="en-US" dirty="0"/>
          </a:p>
          <a:p>
            <a:r>
              <a:rPr lang="en-US" dirty="0">
                <a:cs typeface="Calibri"/>
              </a:rPr>
              <a:t>The result is the Information Gain, or decrease in entropy.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17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87664A-8157-4A68-8105-B5B969A5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8B8B3D9-8203-41F9-8C7C-4C782BCC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856" y="1825625"/>
            <a:ext cx="7480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3C473B-8B10-4C7D-9945-FD16C301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8ED84AE-FA06-4427-85B3-FBC8584AD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4700" y="2406914"/>
            <a:ext cx="5562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C52B5-AEF1-446C-9E29-1B0C9944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7BB5175-38FF-4C54-AB27-A2EF83C9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1602" y="1899709"/>
            <a:ext cx="498879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D6C371-3999-47C4-A593-0B954A844D5E}"/>
              </a:ext>
            </a:extLst>
          </p:cNvPr>
          <p:cNvSpPr txBox="1"/>
          <p:nvPr/>
        </p:nvSpPr>
        <p:spPr>
          <a:xfrm>
            <a:off x="3539065" y="1401233"/>
            <a:ext cx="511386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[petal length, petal width]=[2.65, 1.60]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E9D807C8-26FC-4816-AF2A-7BBC69BB1546}"/>
              </a:ext>
            </a:extLst>
          </p:cNvPr>
          <p:cNvSpPr/>
          <p:nvPr/>
        </p:nvSpPr>
        <p:spPr>
          <a:xfrm rot="3540000">
            <a:off x="5844283" y="3166229"/>
            <a:ext cx="586825" cy="4634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836124AC-3CD1-4FB0-A180-D8FC50ED59D6}"/>
              </a:ext>
            </a:extLst>
          </p:cNvPr>
          <p:cNvSpPr/>
          <p:nvPr/>
        </p:nvSpPr>
        <p:spPr>
          <a:xfrm rot="8040000">
            <a:off x="5933186" y="4810879"/>
            <a:ext cx="586825" cy="4634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048526BF-C093-49A9-977E-90D06EC6850F}"/>
              </a:ext>
            </a:extLst>
          </p:cNvPr>
          <p:cNvSpPr/>
          <p:nvPr/>
        </p:nvSpPr>
        <p:spPr>
          <a:xfrm>
            <a:off x="4908548" y="5247216"/>
            <a:ext cx="1697566" cy="956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68AED2-0AD8-4652-A605-CF0A43F1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FE130A-23FA-4442-99A6-66F48A7E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Choose attribute with the largest information gain as the decision node, divide the dataset by its branches and repeat the same process on every branch.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 in a room&#10;&#10;Description generated with high confidence">
            <a:extLst>
              <a:ext uri="{FF2B5EF4-FFF2-40B4-BE49-F238E27FC236}">
                <a16:creationId xmlns="" xmlns:a16="http://schemas.microsoft.com/office/drawing/2014/main" id="{E093A8BB-B11F-47D2-BA5C-54E6F149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3564359"/>
            <a:ext cx="2743200" cy="17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BB6FA-378B-4D47-8679-5B51BDC4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3: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6782C7B-4C29-479D-917A-EE6A5F96D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475" y="1996281"/>
            <a:ext cx="7639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1B5AA-9C88-4265-B6FA-694C307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4F1609-E7FE-4C8F-A7C0-B97BA6C6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branch with entropy of 0 is a leaf node.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4664633-786D-42A9-BDAB-B7F7A93E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15" y="2798559"/>
            <a:ext cx="5547783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2A557E-6CCA-4FD5-9BF2-8723B05D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A92359-FF72-4AE3-98E4-7958B718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branch with entropy more than 0 needs further splitting.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6C3EE48-8FD6-439D-9550-1C5D4965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65" y="2578695"/>
            <a:ext cx="6256866" cy="34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526B65-5243-4594-9B46-35904386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5: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3F387B-7EC6-4D50-B75F-128D7CDB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algorithm is run recursively on the non-leaf branches, until all data is classified.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9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22318-0BDB-4E04-81CC-547DC4B2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Tree Regressor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1841DE-8B4D-469F-A421-71B828913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BB3B8-09C7-4A12-B6DA-4D9C22F2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Regression</a:t>
            </a:r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EFD77E0E-C41D-4249-9682-42F21B47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6620" y="1825625"/>
            <a:ext cx="815876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18B2B13-B11A-4C55-8E59-B46C140F7845}"/>
              </a:ext>
            </a:extLst>
          </p:cNvPr>
          <p:cNvSpPr txBox="1"/>
          <p:nvPr/>
        </p:nvSpPr>
        <p:spPr>
          <a:xfrm>
            <a:off x="4713815" y="1231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4472C4"/>
                </a:solidFill>
              </a:rPr>
              <a:t>x1 = 0.6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FC0A891F-E1DE-400B-AC9A-4ACDB14ECBE7}"/>
              </a:ext>
            </a:extLst>
          </p:cNvPr>
          <p:cNvSpPr/>
          <p:nvPr/>
        </p:nvSpPr>
        <p:spPr>
          <a:xfrm rot="3480000">
            <a:off x="6262940" y="3168315"/>
            <a:ext cx="682075" cy="188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0B8F3C6B-3488-483D-9074-D2C1EB9E9CBB}"/>
              </a:ext>
            </a:extLst>
          </p:cNvPr>
          <p:cNvSpPr/>
          <p:nvPr/>
        </p:nvSpPr>
        <p:spPr>
          <a:xfrm rot="5400000">
            <a:off x="6838672" y="4865883"/>
            <a:ext cx="576242" cy="188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B59C51A4-19AE-41A2-A8A8-3847384511DF}"/>
              </a:ext>
            </a:extLst>
          </p:cNvPr>
          <p:cNvSpPr/>
          <p:nvPr/>
        </p:nvSpPr>
        <p:spPr>
          <a:xfrm>
            <a:off x="6220882" y="5247216"/>
            <a:ext cx="1803400" cy="8826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1AE67-8B83-406C-86B1-46F75800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CART Algorithm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085A30A-CD0A-4C06-A7C2-BAC29D94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266" b="-855"/>
          <a:stretch/>
        </p:blipFill>
        <p:spPr>
          <a:xfrm>
            <a:off x="3589866" y="1602373"/>
            <a:ext cx="5019538" cy="125245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DA27A2D3-D4E0-4880-8F53-AB95B1FC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2" r="-162" b="694"/>
          <a:stretch/>
        </p:blipFill>
        <p:spPr>
          <a:xfrm>
            <a:off x="3359151" y="3161187"/>
            <a:ext cx="5467349" cy="12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00D74-4EE6-4387-AA51-95B4105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EC28E4C-B1E9-455E-B8D1-40FE83D4A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2971"/>
            <a:ext cx="10515600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D61F4-F2D5-4289-8F9D-ECB30EC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Making Prediction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205F45-7393-476D-99DE-408624CC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Decision tree is not sensitive to scaling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node is pure (</a:t>
            </a:r>
            <a:r>
              <a:rPr lang="en-US" err="1">
                <a:cs typeface="Calibri"/>
              </a:rPr>
              <a:t>gini</a:t>
            </a:r>
            <a:r>
              <a:rPr lang="en-US">
                <a:cs typeface="Calibri"/>
              </a:rPr>
              <a:t> = 0) if all the training instances it applies to belong to the same class. 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CEBC5F6-29B3-4F2D-A039-D4486751B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6" t="76699" r="37627" b="194"/>
          <a:stretch/>
        </p:blipFill>
        <p:spPr>
          <a:xfrm>
            <a:off x="4533899" y="2560745"/>
            <a:ext cx="3133472" cy="1669923"/>
          </a:xfrm>
          <a:prstGeom prst="rect">
            <a:avLst/>
          </a:prstGeom>
        </p:spPr>
      </p:pic>
      <p:pic>
        <p:nvPicPr>
          <p:cNvPr id="6" name="Picture 6" descr="A drawing of a person&#10;&#10;Description generated with high confidence">
            <a:extLst>
              <a:ext uri="{FF2B5EF4-FFF2-40B4-BE49-F238E27FC236}">
                <a16:creationId xmlns="" xmlns:a16="http://schemas.microsoft.com/office/drawing/2014/main" id="{A2095EF6-6BD6-46C8-A161-E306CE3D4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1" y="5165771"/>
            <a:ext cx="2743200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7976DE-AA25-4849-AF72-3D546988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32EB8B-9B38-49BB-A383-90418622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Scikit</a:t>
            </a:r>
            <a:r>
              <a:rPr lang="en-US">
                <a:cs typeface="Calibri"/>
              </a:rPr>
              <a:t>-Learn uses the CART algorithm, which produces only </a:t>
            </a:r>
            <a:r>
              <a:rPr lang="en-US" i="1">
                <a:cs typeface="Calibri"/>
              </a:rPr>
              <a:t>binary trees</a:t>
            </a:r>
          </a:p>
          <a:p>
            <a:pPr marL="0" indent="0">
              <a:buNone/>
            </a:pPr>
            <a:endParaRPr lang="en-US" i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684168B-80AB-4797-B945-B0F17286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8" y="3184525"/>
            <a:ext cx="7114116" cy="34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32385-4573-4B80-AD10-8A8E8915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Estimating Class Probability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68D50F-9FA0-4832-A0DB-FEBC6029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 Decision Tree can also estimate the probability that an instance belongs to a particular class </a:t>
            </a:r>
            <a:r>
              <a:rPr lang="en-US" i="1">
                <a:cs typeface="Calibri"/>
              </a:rPr>
              <a:t>k.</a:t>
            </a:r>
          </a:p>
          <a:p>
            <a:endParaRPr lang="en-US" i="1">
              <a:cs typeface="Calibri"/>
            </a:endParaRPr>
          </a:p>
          <a:p>
            <a:endParaRPr lang="en-US" i="1">
              <a:cs typeface="Calibri"/>
            </a:endParaRPr>
          </a:p>
          <a:p>
            <a:endParaRPr lang="en-US" i="1">
              <a:cs typeface="Calibri"/>
            </a:endParaRPr>
          </a:p>
          <a:p>
            <a:endParaRPr lang="en-US" i="1">
              <a:cs typeface="Calibri"/>
            </a:endParaRPr>
          </a:p>
          <a:p>
            <a:r>
              <a:rPr lang="en-US" i="1" err="1">
                <a:cs typeface="Calibri"/>
              </a:rPr>
              <a:t>Setosa</a:t>
            </a:r>
            <a:r>
              <a:rPr lang="en-US" i="1">
                <a:cs typeface="Calibri"/>
              </a:rPr>
              <a:t>: 0/54 = 0</a:t>
            </a:r>
          </a:p>
          <a:p>
            <a:r>
              <a:rPr lang="en-US" i="1">
                <a:cs typeface="Calibri"/>
              </a:rPr>
              <a:t>Versicolor: 49/54 = 0.907 </a:t>
            </a:r>
          </a:p>
          <a:p>
            <a:r>
              <a:rPr lang="en-US" i="1">
                <a:cs typeface="Calibri"/>
              </a:rPr>
              <a:t>Virginica: 5/49 = 0.093</a:t>
            </a:r>
          </a:p>
          <a:p>
            <a:endParaRPr lang="en-US" i="1">
              <a:cs typeface="Calibri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AF26E4C-B5A1-4123-968F-591F95A12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6" t="76699" r="37627" b="194"/>
          <a:stretch/>
        </p:blipFill>
        <p:spPr>
          <a:xfrm>
            <a:off x="4533899" y="2782995"/>
            <a:ext cx="3133472" cy="16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0765D-3B55-4FD7-8C0C-1046FC1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CART Training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1EC4A-C6EB-4AB2-AF74-8429AEC3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Sci-kit learn uses </a:t>
            </a:r>
            <a:r>
              <a:rPr lang="en-US" i="1" dirty="0">
                <a:cs typeface="Calibri"/>
              </a:rPr>
              <a:t>Classification And Regression Tree</a:t>
            </a:r>
            <a:r>
              <a:rPr lang="en-US" dirty="0">
                <a:cs typeface="Calibri"/>
              </a:rPr>
              <a:t> (CART) algorithm to train Decision Trees.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CART is a greedy algorithm.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FDB71FF-ECCE-43C9-9B4D-0C90B07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84" y="3053050"/>
            <a:ext cx="9378949" cy="16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8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0ACAF1-F896-4961-B2DB-7D25BACA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Computational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BFB876-4AF4-4E54-B455-055C5042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Prediction: O(log m)</a:t>
            </a:r>
          </a:p>
          <a:p>
            <a:r>
              <a:rPr lang="en-US" dirty="0">
                <a:cs typeface="Calibri"/>
              </a:rPr>
              <a:t>Training: O(n log m)</a:t>
            </a:r>
          </a:p>
        </p:txBody>
      </p:sp>
    </p:spTree>
    <p:extLst>
      <p:ext uri="{BB962C8B-B14F-4D97-AF65-F5344CB8AC3E}">
        <p14:creationId xmlns:p14="http://schemas.microsoft.com/office/powerpoint/2010/main" val="7785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FC674-C4C3-43B0-892A-38DDBFD7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EA4856-FFC1-4068-B76C-58B727ED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Default: Gini Impurity</a:t>
            </a:r>
          </a:p>
          <a:p>
            <a:r>
              <a:rPr lang="en-US" dirty="0">
                <a:latin typeface="Consolas"/>
                <a:cs typeface="Calibri"/>
              </a:rPr>
              <a:t>criterion = 'entropy'</a:t>
            </a:r>
          </a:p>
          <a:p>
            <a:r>
              <a:rPr lang="en-US" dirty="0">
                <a:cs typeface="Calibri"/>
              </a:rPr>
              <a:t>Entropy: originated in thermodynamics</a:t>
            </a:r>
          </a:p>
          <a:p>
            <a:pPr lvl="1"/>
            <a:r>
              <a:rPr lang="en-US" dirty="0">
                <a:cs typeface="Calibri"/>
              </a:rPr>
              <a:t>Entropy = 0: molecules are still and well ordered </a:t>
            </a:r>
          </a:p>
          <a:p>
            <a:pPr lvl="1"/>
            <a:r>
              <a:rPr lang="en-US" dirty="0">
                <a:cs typeface="Calibri"/>
              </a:rPr>
              <a:t>Larger entropy: random behavior </a:t>
            </a:r>
          </a:p>
          <a:p>
            <a:r>
              <a:rPr lang="en-US" dirty="0">
                <a:cs typeface="Calibri"/>
              </a:rPr>
              <a:t>Information Content: average information content</a:t>
            </a:r>
          </a:p>
          <a:p>
            <a:pPr lvl="1"/>
            <a:r>
              <a:rPr lang="en-US" dirty="0">
                <a:cs typeface="Calibri"/>
              </a:rPr>
              <a:t>Entropy = 0: all messages are identical</a:t>
            </a:r>
          </a:p>
          <a:p>
            <a:pPr lvl="1"/>
            <a:r>
              <a:rPr lang="en-US" dirty="0">
                <a:cs typeface="Calibri"/>
              </a:rPr>
              <a:t>Higher entropy: higher differences</a:t>
            </a:r>
          </a:p>
        </p:txBody>
      </p:sp>
    </p:spTree>
    <p:extLst>
      <p:ext uri="{BB962C8B-B14F-4D97-AF65-F5344CB8AC3E}">
        <p14:creationId xmlns:p14="http://schemas.microsoft.com/office/powerpoint/2010/main" val="1883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1EB4A-9C9E-4F8B-92E3-7B58F294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9F53576-845A-4F86-8C88-512A8A7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picture containing object&#10;&#10;Description generated with high confidence">
            <a:extLst>
              <a:ext uri="{FF2B5EF4-FFF2-40B4-BE49-F238E27FC236}">
                <a16:creationId xmlns="" xmlns:a16="http://schemas.microsoft.com/office/drawing/2014/main" id="{8E3274F0-C6CD-4A0E-887E-A5EEE15A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82" y="1824823"/>
            <a:ext cx="4436534" cy="1356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A3F3E9-9DA2-4A6A-9806-86CCB4CB91A4}"/>
              </a:ext>
            </a:extLst>
          </p:cNvPr>
          <p:cNvSpPr txBox="1"/>
          <p:nvPr/>
        </p:nvSpPr>
        <p:spPr>
          <a:xfrm>
            <a:off x="311148" y="369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Entropy of the </a:t>
            </a:r>
            <a:r>
              <a:rPr lang="en-US" dirty="0" err="1">
                <a:cs typeface="Calibri"/>
              </a:rPr>
              <a:t>i-th</a:t>
            </a:r>
            <a:r>
              <a:rPr lang="en-US" dirty="0">
                <a:cs typeface="Calibri"/>
              </a:rPr>
              <a:t>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C0184FD-1B7C-46DF-9CE5-9484697AC268}"/>
              </a:ext>
            </a:extLst>
          </p:cNvPr>
          <p:cNvCxnSpPr/>
          <p:nvPr/>
        </p:nvCxnSpPr>
        <p:spPr>
          <a:xfrm flipV="1">
            <a:off x="1712384" y="2489200"/>
            <a:ext cx="1898649" cy="117051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870A025-6D4C-4126-A041-BD4294264552}"/>
              </a:ext>
            </a:extLst>
          </p:cNvPr>
          <p:cNvSpPr txBox="1"/>
          <p:nvPr/>
        </p:nvSpPr>
        <p:spPr>
          <a:xfrm>
            <a:off x="5708650" y="3697816"/>
            <a:ext cx="3759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Probability of class k in </a:t>
            </a:r>
            <a:r>
              <a:rPr lang="en-US" dirty="0" err="1"/>
              <a:t>i-th</a:t>
            </a:r>
            <a:r>
              <a:rPr lang="en-US" dirty="0"/>
              <a:t> node 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FF06CBF-AE6E-4175-AA7D-A69D4C8DB169}"/>
              </a:ext>
            </a:extLst>
          </p:cNvPr>
          <p:cNvCxnSpPr/>
          <p:nvPr/>
        </p:nvCxnSpPr>
        <p:spPr>
          <a:xfrm>
            <a:off x="6369050" y="2686050"/>
            <a:ext cx="1348316" cy="9884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64D3334-EC37-45F8-AFAA-5177B12A0777}"/>
              </a:ext>
            </a:extLst>
          </p:cNvPr>
          <p:cNvSpPr txBox="1"/>
          <p:nvPr/>
        </p:nvSpPr>
        <p:spPr>
          <a:xfrm>
            <a:off x="5560484" y="5306485"/>
            <a:ext cx="53043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-49/54 log(49/54) - 5/54 log(5/54) ≈ 0.31</a:t>
            </a:r>
            <a:endParaRPr lang="en-US" dirty="0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4E4DEDC-B794-4834-9645-BBC5B9F18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76" t="76699" r="37627" b="194"/>
          <a:stretch/>
        </p:blipFill>
        <p:spPr>
          <a:xfrm>
            <a:off x="1686982" y="4740912"/>
            <a:ext cx="3133472" cy="16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373</Words>
  <Application>Microsoft Office PowerPoint</Application>
  <PresentationFormat>Widescreen</PresentationFormat>
  <Paragraphs>131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Supervised Models </vt:lpstr>
      <vt:lpstr>Decision Tree</vt:lpstr>
      <vt:lpstr>Making Prediction</vt:lpstr>
      <vt:lpstr>Note</vt:lpstr>
      <vt:lpstr>Estimating Class Probability</vt:lpstr>
      <vt:lpstr>The CART Training Algorithm</vt:lpstr>
      <vt:lpstr>Computational Complexity</vt:lpstr>
      <vt:lpstr>Entropy </vt:lpstr>
      <vt:lpstr>Entropy</vt:lpstr>
      <vt:lpstr>Gini or Entropy?</vt:lpstr>
      <vt:lpstr>Example</vt:lpstr>
      <vt:lpstr>ID3 Algorithm</vt:lpstr>
      <vt:lpstr>Entropy</vt:lpstr>
      <vt:lpstr>Entropy</vt:lpstr>
      <vt:lpstr>Information Gain</vt:lpstr>
      <vt:lpstr>Step 1</vt:lpstr>
      <vt:lpstr>Step 2: </vt:lpstr>
      <vt:lpstr>Step 2:</vt:lpstr>
      <vt:lpstr>Step 2:</vt:lpstr>
      <vt:lpstr>Step 3:</vt:lpstr>
      <vt:lpstr>Step 3:</vt:lpstr>
      <vt:lpstr>Step 4a:</vt:lpstr>
      <vt:lpstr>Step 4b:</vt:lpstr>
      <vt:lpstr>Step 5:</vt:lpstr>
      <vt:lpstr>Decision Tree Regressor</vt:lpstr>
      <vt:lpstr>Regression</vt:lpstr>
      <vt:lpstr>CART Algorithm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Fang, Qin</cp:lastModifiedBy>
  <cp:revision>149</cp:revision>
  <cp:lastPrinted>2018-05-24T14:43:58Z</cp:lastPrinted>
  <dcterms:modified xsi:type="dcterms:W3CDTF">2018-09-27T21:21:20Z</dcterms:modified>
</cp:coreProperties>
</file>