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88" r:id="rId5"/>
    <p:sldId id="260" r:id="rId6"/>
    <p:sldId id="261" r:id="rId7"/>
    <p:sldId id="262" r:id="rId8"/>
    <p:sldId id="265" r:id="rId9"/>
    <p:sldId id="266" r:id="rId10"/>
    <p:sldId id="263" r:id="rId11"/>
    <p:sldId id="264" r:id="rId12"/>
    <p:sldId id="267" r:id="rId13"/>
    <p:sldId id="268" r:id="rId14"/>
    <p:sldId id="269" r:id="rId15"/>
    <p:sldId id="270" r:id="rId16"/>
    <p:sldId id="271" r:id="rId17"/>
    <p:sldId id="289"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309" r:id="rId32"/>
    <p:sldId id="286" r:id="rId33"/>
    <p:sldId id="287" r:id="rId34"/>
    <p:sldId id="307" r:id="rId35"/>
    <p:sldId id="290" r:id="rId36"/>
    <p:sldId id="291" r:id="rId37"/>
    <p:sldId id="292" r:id="rId38"/>
    <p:sldId id="296" r:id="rId39"/>
    <p:sldId id="293" r:id="rId40"/>
    <p:sldId id="297" r:id="rId41"/>
    <p:sldId id="294" r:id="rId42"/>
    <p:sldId id="295" r:id="rId43"/>
    <p:sldId id="298" r:id="rId44"/>
    <p:sldId id="299" r:id="rId45"/>
    <p:sldId id="300" r:id="rId46"/>
    <p:sldId id="301" r:id="rId47"/>
    <p:sldId id="302" r:id="rId48"/>
    <p:sldId id="308"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42693" autoAdjust="0"/>
  </p:normalViewPr>
  <p:slideViewPr>
    <p:cSldViewPr snapToGrid="0">
      <p:cViewPr varScale="1">
        <p:scale>
          <a:sx n="49" d="100"/>
          <a:sy n="49" d="100"/>
        </p:scale>
        <p:origin x="295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5FBF8-D1A5-44FB-BFA3-B8945E2300FB}" type="datetimeFigureOut">
              <a:rPr lang="x-none" smtClean="0"/>
              <a:t>5/23/2018</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FFD65-DA4F-439A-A9B5-923BE6FD29A2}" type="slidenum">
              <a:rPr lang="x-none" smtClean="0"/>
              <a:t>‹#›</a:t>
            </a:fld>
            <a:endParaRPr lang="x-none"/>
          </a:p>
        </p:txBody>
      </p:sp>
    </p:spTree>
    <p:extLst>
      <p:ext uri="{BB962C8B-B14F-4D97-AF65-F5344CB8AC3E}">
        <p14:creationId xmlns:p14="http://schemas.microsoft.com/office/powerpoint/2010/main" val="200692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C92FFD65-DA4F-439A-A9B5-923BE6FD29A2}" type="slidenum">
              <a:rPr lang="x-none" smtClean="0"/>
              <a:t>1</a:t>
            </a:fld>
            <a:endParaRPr lang="x-none"/>
          </a:p>
        </p:txBody>
      </p:sp>
    </p:spTree>
    <p:extLst>
      <p:ext uri="{BB962C8B-B14F-4D97-AF65-F5344CB8AC3E}">
        <p14:creationId xmlns:p14="http://schemas.microsoft.com/office/powerpoint/2010/main" val="284332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p>
        </p:txBody>
      </p:sp>
      <p:sp>
        <p:nvSpPr>
          <p:cNvPr id="4" name="Slide Number Placeholder 3"/>
          <p:cNvSpPr>
            <a:spLocks noGrp="1"/>
          </p:cNvSpPr>
          <p:nvPr>
            <p:ph type="sldNum" sz="quarter" idx="10"/>
          </p:nvPr>
        </p:nvSpPr>
        <p:spPr/>
        <p:txBody>
          <a:bodyPr/>
          <a:lstStyle/>
          <a:p>
            <a:fld id="{C92FFD65-DA4F-439A-A9B5-923BE6FD29A2}" type="slidenum">
              <a:rPr lang="x-none" smtClean="0"/>
              <a:t>13</a:t>
            </a:fld>
            <a:endParaRPr lang="x-none"/>
          </a:p>
        </p:txBody>
      </p:sp>
    </p:spTree>
    <p:extLst>
      <p:ext uri="{BB962C8B-B14F-4D97-AF65-F5344CB8AC3E}">
        <p14:creationId xmlns:p14="http://schemas.microsoft.com/office/powerpoint/2010/main" val="695205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14</a:t>
            </a:fld>
            <a:endParaRPr lang="x-none"/>
          </a:p>
        </p:txBody>
      </p:sp>
    </p:spTree>
    <p:extLst>
      <p:ext uri="{BB962C8B-B14F-4D97-AF65-F5344CB8AC3E}">
        <p14:creationId xmlns:p14="http://schemas.microsoft.com/office/powerpoint/2010/main" val="268678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15</a:t>
            </a:fld>
            <a:endParaRPr lang="x-none"/>
          </a:p>
        </p:txBody>
      </p:sp>
    </p:spTree>
    <p:extLst>
      <p:ext uri="{BB962C8B-B14F-4D97-AF65-F5344CB8AC3E}">
        <p14:creationId xmlns:p14="http://schemas.microsoft.com/office/powerpoint/2010/main" val="503513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16</a:t>
            </a:fld>
            <a:endParaRPr lang="x-none"/>
          </a:p>
        </p:txBody>
      </p:sp>
    </p:spTree>
    <p:extLst>
      <p:ext uri="{BB962C8B-B14F-4D97-AF65-F5344CB8AC3E}">
        <p14:creationId xmlns:p14="http://schemas.microsoft.com/office/powerpoint/2010/main" val="3906944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18</a:t>
            </a:fld>
            <a:endParaRPr lang="x-none"/>
          </a:p>
        </p:txBody>
      </p:sp>
    </p:spTree>
    <p:extLst>
      <p:ext uri="{BB962C8B-B14F-4D97-AF65-F5344CB8AC3E}">
        <p14:creationId xmlns:p14="http://schemas.microsoft.com/office/powerpoint/2010/main" val="3172668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19</a:t>
            </a:fld>
            <a:endParaRPr lang="x-none"/>
          </a:p>
        </p:txBody>
      </p:sp>
    </p:spTree>
    <p:extLst>
      <p:ext uri="{BB962C8B-B14F-4D97-AF65-F5344CB8AC3E}">
        <p14:creationId xmlns:p14="http://schemas.microsoft.com/office/powerpoint/2010/main" val="3948578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20</a:t>
            </a:fld>
            <a:endParaRPr lang="x-none"/>
          </a:p>
        </p:txBody>
      </p:sp>
    </p:spTree>
    <p:extLst>
      <p:ext uri="{BB962C8B-B14F-4D97-AF65-F5344CB8AC3E}">
        <p14:creationId xmlns:p14="http://schemas.microsoft.com/office/powerpoint/2010/main" val="2468563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21</a:t>
            </a:fld>
            <a:endParaRPr lang="x-none"/>
          </a:p>
        </p:txBody>
      </p:sp>
    </p:spTree>
    <p:extLst>
      <p:ext uri="{BB962C8B-B14F-4D97-AF65-F5344CB8AC3E}">
        <p14:creationId xmlns:p14="http://schemas.microsoft.com/office/powerpoint/2010/main" val="2654955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22</a:t>
            </a:fld>
            <a:endParaRPr lang="x-none"/>
          </a:p>
        </p:txBody>
      </p:sp>
    </p:spTree>
    <p:extLst>
      <p:ext uri="{BB962C8B-B14F-4D97-AF65-F5344CB8AC3E}">
        <p14:creationId xmlns:p14="http://schemas.microsoft.com/office/powerpoint/2010/main" val="3879438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23</a:t>
            </a:fld>
            <a:endParaRPr lang="x-none"/>
          </a:p>
        </p:txBody>
      </p:sp>
    </p:spTree>
    <p:extLst>
      <p:ext uri="{BB962C8B-B14F-4D97-AF65-F5344CB8AC3E}">
        <p14:creationId xmlns:p14="http://schemas.microsoft.com/office/powerpoint/2010/main" val="2744086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x-none" dirty="0"/>
          </a:p>
        </p:txBody>
      </p:sp>
      <p:sp>
        <p:nvSpPr>
          <p:cNvPr id="4" name="Slide Number Placeholder 3"/>
          <p:cNvSpPr>
            <a:spLocks noGrp="1"/>
          </p:cNvSpPr>
          <p:nvPr>
            <p:ph type="sldNum" sz="quarter" idx="10"/>
          </p:nvPr>
        </p:nvSpPr>
        <p:spPr/>
        <p:txBody>
          <a:bodyPr/>
          <a:lstStyle/>
          <a:p>
            <a:fld id="{C92FFD65-DA4F-439A-A9B5-923BE6FD29A2}" type="slidenum">
              <a:rPr lang="x-none" smtClean="0"/>
              <a:t>2</a:t>
            </a:fld>
            <a:endParaRPr lang="x-none"/>
          </a:p>
        </p:txBody>
      </p:sp>
    </p:spTree>
    <p:extLst>
      <p:ext uri="{BB962C8B-B14F-4D97-AF65-F5344CB8AC3E}">
        <p14:creationId xmlns:p14="http://schemas.microsoft.com/office/powerpoint/2010/main" val="2051447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24</a:t>
            </a:fld>
            <a:endParaRPr lang="x-none"/>
          </a:p>
        </p:txBody>
      </p:sp>
    </p:spTree>
    <p:extLst>
      <p:ext uri="{BB962C8B-B14F-4D97-AF65-F5344CB8AC3E}">
        <p14:creationId xmlns:p14="http://schemas.microsoft.com/office/powerpoint/2010/main" val="3162758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25</a:t>
            </a:fld>
            <a:endParaRPr lang="x-none"/>
          </a:p>
        </p:txBody>
      </p:sp>
    </p:spTree>
    <p:extLst>
      <p:ext uri="{BB962C8B-B14F-4D97-AF65-F5344CB8AC3E}">
        <p14:creationId xmlns:p14="http://schemas.microsoft.com/office/powerpoint/2010/main" val="1653951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27</a:t>
            </a:fld>
            <a:endParaRPr lang="x-none"/>
          </a:p>
        </p:txBody>
      </p:sp>
    </p:spTree>
    <p:extLst>
      <p:ext uri="{BB962C8B-B14F-4D97-AF65-F5344CB8AC3E}">
        <p14:creationId xmlns:p14="http://schemas.microsoft.com/office/powerpoint/2010/main" val="313491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29</a:t>
            </a:fld>
            <a:endParaRPr lang="x-none"/>
          </a:p>
        </p:txBody>
      </p:sp>
    </p:spTree>
    <p:extLst>
      <p:ext uri="{BB962C8B-B14F-4D97-AF65-F5344CB8AC3E}">
        <p14:creationId xmlns:p14="http://schemas.microsoft.com/office/powerpoint/2010/main" val="2219839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C92FFD65-DA4F-439A-A9B5-923BE6FD29A2}" type="slidenum">
              <a:rPr lang="x-none" smtClean="0"/>
              <a:t>31</a:t>
            </a:fld>
            <a:endParaRPr lang="x-none"/>
          </a:p>
        </p:txBody>
      </p:sp>
    </p:spTree>
    <p:extLst>
      <p:ext uri="{BB962C8B-B14F-4D97-AF65-F5344CB8AC3E}">
        <p14:creationId xmlns:p14="http://schemas.microsoft.com/office/powerpoint/2010/main" val="1493143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32</a:t>
            </a:fld>
            <a:endParaRPr lang="x-none"/>
          </a:p>
        </p:txBody>
      </p:sp>
    </p:spTree>
    <p:extLst>
      <p:ext uri="{BB962C8B-B14F-4D97-AF65-F5344CB8AC3E}">
        <p14:creationId xmlns:p14="http://schemas.microsoft.com/office/powerpoint/2010/main" val="1275028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FFFF"/>
              </a:solidFill>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40</a:t>
            </a:fld>
            <a:endParaRPr lang="x-none"/>
          </a:p>
        </p:txBody>
      </p:sp>
    </p:spTree>
    <p:extLst>
      <p:ext uri="{BB962C8B-B14F-4D97-AF65-F5344CB8AC3E}">
        <p14:creationId xmlns:p14="http://schemas.microsoft.com/office/powerpoint/2010/main" val="3078907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41</a:t>
            </a:fld>
            <a:endParaRPr lang="x-none"/>
          </a:p>
        </p:txBody>
      </p:sp>
    </p:spTree>
    <p:extLst>
      <p:ext uri="{BB962C8B-B14F-4D97-AF65-F5344CB8AC3E}">
        <p14:creationId xmlns:p14="http://schemas.microsoft.com/office/powerpoint/2010/main" val="1567329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42</a:t>
            </a:fld>
            <a:endParaRPr lang="x-none"/>
          </a:p>
        </p:txBody>
      </p:sp>
    </p:spTree>
    <p:extLst>
      <p:ext uri="{BB962C8B-B14F-4D97-AF65-F5344CB8AC3E}">
        <p14:creationId xmlns:p14="http://schemas.microsoft.com/office/powerpoint/2010/main" val="4280950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46</a:t>
            </a:fld>
            <a:endParaRPr lang="x-none"/>
          </a:p>
        </p:txBody>
      </p:sp>
    </p:spTree>
    <p:extLst>
      <p:ext uri="{BB962C8B-B14F-4D97-AF65-F5344CB8AC3E}">
        <p14:creationId xmlns:p14="http://schemas.microsoft.com/office/powerpoint/2010/main" val="3275271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x-none" dirty="0"/>
          </a:p>
        </p:txBody>
      </p:sp>
      <p:sp>
        <p:nvSpPr>
          <p:cNvPr id="4" name="Slide Number Placeholder 3"/>
          <p:cNvSpPr>
            <a:spLocks noGrp="1"/>
          </p:cNvSpPr>
          <p:nvPr>
            <p:ph type="sldNum" sz="quarter" idx="10"/>
          </p:nvPr>
        </p:nvSpPr>
        <p:spPr/>
        <p:txBody>
          <a:bodyPr/>
          <a:lstStyle/>
          <a:p>
            <a:fld id="{C92FFD65-DA4F-439A-A9B5-923BE6FD29A2}" type="slidenum">
              <a:rPr lang="x-none" smtClean="0"/>
              <a:t>3</a:t>
            </a:fld>
            <a:endParaRPr lang="x-none"/>
          </a:p>
        </p:txBody>
      </p:sp>
    </p:spTree>
    <p:extLst>
      <p:ext uri="{BB962C8B-B14F-4D97-AF65-F5344CB8AC3E}">
        <p14:creationId xmlns:p14="http://schemas.microsoft.com/office/powerpoint/2010/main" val="26213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47</a:t>
            </a:fld>
            <a:endParaRPr lang="x-none"/>
          </a:p>
        </p:txBody>
      </p:sp>
    </p:spTree>
    <p:extLst>
      <p:ext uri="{BB962C8B-B14F-4D97-AF65-F5344CB8AC3E}">
        <p14:creationId xmlns:p14="http://schemas.microsoft.com/office/powerpoint/2010/main" val="142458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2FFD65-DA4F-439A-A9B5-923BE6FD29A2}" type="slidenum">
              <a:rPr lang="x-none" smtClean="0"/>
              <a:t>4</a:t>
            </a:fld>
            <a:endParaRPr lang="x-none"/>
          </a:p>
        </p:txBody>
      </p:sp>
    </p:spTree>
    <p:extLst>
      <p:ext uri="{BB962C8B-B14F-4D97-AF65-F5344CB8AC3E}">
        <p14:creationId xmlns:p14="http://schemas.microsoft.com/office/powerpoint/2010/main" val="27513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x-none" dirty="0"/>
          </a:p>
        </p:txBody>
      </p:sp>
      <p:sp>
        <p:nvSpPr>
          <p:cNvPr id="4" name="Slide Number Placeholder 3"/>
          <p:cNvSpPr>
            <a:spLocks noGrp="1"/>
          </p:cNvSpPr>
          <p:nvPr>
            <p:ph type="sldNum" sz="quarter" idx="10"/>
          </p:nvPr>
        </p:nvSpPr>
        <p:spPr/>
        <p:txBody>
          <a:bodyPr/>
          <a:lstStyle/>
          <a:p>
            <a:fld id="{C92FFD65-DA4F-439A-A9B5-923BE6FD29A2}" type="slidenum">
              <a:rPr lang="x-none" smtClean="0"/>
              <a:t>5</a:t>
            </a:fld>
            <a:endParaRPr lang="x-none"/>
          </a:p>
        </p:txBody>
      </p:sp>
    </p:spTree>
    <p:extLst>
      <p:ext uri="{BB962C8B-B14F-4D97-AF65-F5344CB8AC3E}">
        <p14:creationId xmlns:p14="http://schemas.microsoft.com/office/powerpoint/2010/main" val="284655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6</a:t>
            </a:fld>
            <a:endParaRPr lang="x-none"/>
          </a:p>
        </p:txBody>
      </p:sp>
    </p:spTree>
    <p:extLst>
      <p:ext uri="{BB962C8B-B14F-4D97-AF65-F5344CB8AC3E}">
        <p14:creationId xmlns:p14="http://schemas.microsoft.com/office/powerpoint/2010/main" val="605083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C92FFD65-DA4F-439A-A9B5-923BE6FD29A2}" type="slidenum">
              <a:rPr lang="x-none" smtClean="0"/>
              <a:t>7</a:t>
            </a:fld>
            <a:endParaRPr lang="x-none"/>
          </a:p>
        </p:txBody>
      </p:sp>
    </p:spTree>
    <p:extLst>
      <p:ext uri="{BB962C8B-B14F-4D97-AF65-F5344CB8AC3E}">
        <p14:creationId xmlns:p14="http://schemas.microsoft.com/office/powerpoint/2010/main" val="1046923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10</a:t>
            </a:fld>
            <a:endParaRPr lang="x-none"/>
          </a:p>
        </p:txBody>
      </p:sp>
    </p:spTree>
    <p:extLst>
      <p:ext uri="{BB962C8B-B14F-4D97-AF65-F5344CB8AC3E}">
        <p14:creationId xmlns:p14="http://schemas.microsoft.com/office/powerpoint/2010/main" val="1436279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x-none" smtClean="0"/>
              <a:t>11</a:t>
            </a:fld>
            <a:endParaRPr lang="x-none"/>
          </a:p>
        </p:txBody>
      </p:sp>
    </p:spTree>
    <p:extLst>
      <p:ext uri="{BB962C8B-B14F-4D97-AF65-F5344CB8AC3E}">
        <p14:creationId xmlns:p14="http://schemas.microsoft.com/office/powerpoint/2010/main" val="172453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D430-BD8E-4558-A3C3-79E7C9025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7E0CCAC7-7570-46CA-9DFC-95242D874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D2FB20F4-B17C-46BE-8E89-F2467702FA9B}"/>
              </a:ext>
            </a:extLst>
          </p:cNvPr>
          <p:cNvSpPr>
            <a:spLocks noGrp="1"/>
          </p:cNvSpPr>
          <p:nvPr>
            <p:ph type="dt" sz="half" idx="10"/>
          </p:nvPr>
        </p:nvSpPr>
        <p:spPr/>
        <p:txBody>
          <a:bodyPr/>
          <a:lstStyle/>
          <a:p>
            <a:fld id="{6D8EE112-637C-49A4-8688-8B61A2F46FAF}" type="datetimeFigureOut">
              <a:rPr lang="x-none" smtClean="0"/>
              <a:t>5/23/2018</a:t>
            </a:fld>
            <a:endParaRPr lang="x-none"/>
          </a:p>
        </p:txBody>
      </p:sp>
      <p:sp>
        <p:nvSpPr>
          <p:cNvPr id="5" name="Footer Placeholder 4">
            <a:extLst>
              <a:ext uri="{FF2B5EF4-FFF2-40B4-BE49-F238E27FC236}">
                <a16:creationId xmlns:a16="http://schemas.microsoft.com/office/drawing/2014/main" id="{A2F44649-FD47-4F13-96A6-4917B0FF8BF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73CC167B-47A2-48D9-8229-0FA91C3004AF}"/>
              </a:ext>
            </a:extLst>
          </p:cNvPr>
          <p:cNvSpPr>
            <a:spLocks noGrp="1"/>
          </p:cNvSpPr>
          <p:nvPr>
            <p:ph type="sldNum" sz="quarter" idx="12"/>
          </p:nvPr>
        </p:nvSpPr>
        <p:spPr/>
        <p:txBody>
          <a:bodyPr/>
          <a:lstStyle/>
          <a:p>
            <a:fld id="{DE023496-E967-4B07-9979-BBAE5A7F1232}" type="slidenum">
              <a:rPr lang="x-none" smtClean="0"/>
              <a:t>‹#›</a:t>
            </a:fld>
            <a:endParaRPr lang="x-none"/>
          </a:p>
        </p:txBody>
      </p:sp>
    </p:spTree>
    <p:extLst>
      <p:ext uri="{BB962C8B-B14F-4D97-AF65-F5344CB8AC3E}">
        <p14:creationId xmlns:p14="http://schemas.microsoft.com/office/powerpoint/2010/main" val="232121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022F-1469-4C6A-BEF2-B8499710986F}"/>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0520EA12-C489-466D-9B24-8A9B16B066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F9A6D773-9E79-4224-8F31-3FB765E6F7F5}"/>
              </a:ext>
            </a:extLst>
          </p:cNvPr>
          <p:cNvSpPr>
            <a:spLocks noGrp="1"/>
          </p:cNvSpPr>
          <p:nvPr>
            <p:ph type="dt" sz="half" idx="10"/>
          </p:nvPr>
        </p:nvSpPr>
        <p:spPr/>
        <p:txBody>
          <a:bodyPr/>
          <a:lstStyle/>
          <a:p>
            <a:fld id="{6D8EE112-637C-49A4-8688-8B61A2F46FAF}" type="datetimeFigureOut">
              <a:rPr lang="x-none" smtClean="0"/>
              <a:t>5/23/2018</a:t>
            </a:fld>
            <a:endParaRPr lang="x-none"/>
          </a:p>
        </p:txBody>
      </p:sp>
      <p:sp>
        <p:nvSpPr>
          <p:cNvPr id="5" name="Footer Placeholder 4">
            <a:extLst>
              <a:ext uri="{FF2B5EF4-FFF2-40B4-BE49-F238E27FC236}">
                <a16:creationId xmlns:a16="http://schemas.microsoft.com/office/drawing/2014/main" id="{CFE46C3F-43EE-4993-AF02-61A670EAE32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C17E1C3-B91C-4702-B673-8CCD28A79944}"/>
              </a:ext>
            </a:extLst>
          </p:cNvPr>
          <p:cNvSpPr>
            <a:spLocks noGrp="1"/>
          </p:cNvSpPr>
          <p:nvPr>
            <p:ph type="sldNum" sz="quarter" idx="12"/>
          </p:nvPr>
        </p:nvSpPr>
        <p:spPr/>
        <p:txBody>
          <a:bodyPr/>
          <a:lstStyle/>
          <a:p>
            <a:fld id="{DE023496-E967-4B07-9979-BBAE5A7F1232}" type="slidenum">
              <a:rPr lang="x-none" smtClean="0"/>
              <a:t>‹#›</a:t>
            </a:fld>
            <a:endParaRPr lang="x-none"/>
          </a:p>
        </p:txBody>
      </p:sp>
    </p:spTree>
    <p:extLst>
      <p:ext uri="{BB962C8B-B14F-4D97-AF65-F5344CB8AC3E}">
        <p14:creationId xmlns:p14="http://schemas.microsoft.com/office/powerpoint/2010/main" val="53467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25EB9-94A1-4A1C-A277-2B6E38D9C2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37A70BB4-1A6D-4E87-8A20-3BE48A840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AC2111E0-14D6-4871-9833-0808FE63EECB}"/>
              </a:ext>
            </a:extLst>
          </p:cNvPr>
          <p:cNvSpPr>
            <a:spLocks noGrp="1"/>
          </p:cNvSpPr>
          <p:nvPr>
            <p:ph type="dt" sz="half" idx="10"/>
          </p:nvPr>
        </p:nvSpPr>
        <p:spPr/>
        <p:txBody>
          <a:bodyPr/>
          <a:lstStyle/>
          <a:p>
            <a:fld id="{6D8EE112-637C-49A4-8688-8B61A2F46FAF}" type="datetimeFigureOut">
              <a:rPr lang="x-none" smtClean="0"/>
              <a:t>5/23/2018</a:t>
            </a:fld>
            <a:endParaRPr lang="x-none"/>
          </a:p>
        </p:txBody>
      </p:sp>
      <p:sp>
        <p:nvSpPr>
          <p:cNvPr id="5" name="Footer Placeholder 4">
            <a:extLst>
              <a:ext uri="{FF2B5EF4-FFF2-40B4-BE49-F238E27FC236}">
                <a16:creationId xmlns:a16="http://schemas.microsoft.com/office/drawing/2014/main" id="{1FFF5096-59A9-49B7-93DF-35CB199B14F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EDA11BB-0A90-4871-A8AA-E9C8856F5C3B}"/>
              </a:ext>
            </a:extLst>
          </p:cNvPr>
          <p:cNvSpPr>
            <a:spLocks noGrp="1"/>
          </p:cNvSpPr>
          <p:nvPr>
            <p:ph type="sldNum" sz="quarter" idx="12"/>
          </p:nvPr>
        </p:nvSpPr>
        <p:spPr/>
        <p:txBody>
          <a:bodyPr/>
          <a:lstStyle/>
          <a:p>
            <a:fld id="{DE023496-E967-4B07-9979-BBAE5A7F1232}" type="slidenum">
              <a:rPr lang="x-none" smtClean="0"/>
              <a:t>‹#›</a:t>
            </a:fld>
            <a:endParaRPr lang="x-none"/>
          </a:p>
        </p:txBody>
      </p:sp>
    </p:spTree>
    <p:extLst>
      <p:ext uri="{BB962C8B-B14F-4D97-AF65-F5344CB8AC3E}">
        <p14:creationId xmlns:p14="http://schemas.microsoft.com/office/powerpoint/2010/main" val="339849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4D8A-480A-42F5-A96D-C85411681640}"/>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162E71CC-D47C-4D72-B569-368964D216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062E16E2-DF36-40AA-B674-A558F6DE4677}"/>
              </a:ext>
            </a:extLst>
          </p:cNvPr>
          <p:cNvSpPr>
            <a:spLocks noGrp="1"/>
          </p:cNvSpPr>
          <p:nvPr>
            <p:ph type="dt" sz="half" idx="10"/>
          </p:nvPr>
        </p:nvSpPr>
        <p:spPr/>
        <p:txBody>
          <a:bodyPr/>
          <a:lstStyle/>
          <a:p>
            <a:fld id="{6D8EE112-637C-49A4-8688-8B61A2F46FAF}" type="datetimeFigureOut">
              <a:rPr lang="x-none" smtClean="0"/>
              <a:t>5/23/2018</a:t>
            </a:fld>
            <a:endParaRPr lang="x-none"/>
          </a:p>
        </p:txBody>
      </p:sp>
      <p:sp>
        <p:nvSpPr>
          <p:cNvPr id="5" name="Footer Placeholder 4">
            <a:extLst>
              <a:ext uri="{FF2B5EF4-FFF2-40B4-BE49-F238E27FC236}">
                <a16:creationId xmlns:a16="http://schemas.microsoft.com/office/drawing/2014/main" id="{6D1424ED-0C34-429E-A09C-DDB7EA6BB698}"/>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7DE76EA-CAAD-44AA-9915-683926AE958F}"/>
              </a:ext>
            </a:extLst>
          </p:cNvPr>
          <p:cNvSpPr>
            <a:spLocks noGrp="1"/>
          </p:cNvSpPr>
          <p:nvPr>
            <p:ph type="sldNum" sz="quarter" idx="12"/>
          </p:nvPr>
        </p:nvSpPr>
        <p:spPr/>
        <p:txBody>
          <a:bodyPr/>
          <a:lstStyle/>
          <a:p>
            <a:fld id="{DE023496-E967-4B07-9979-BBAE5A7F1232}" type="slidenum">
              <a:rPr lang="x-none" smtClean="0"/>
              <a:t>‹#›</a:t>
            </a:fld>
            <a:endParaRPr lang="x-none"/>
          </a:p>
        </p:txBody>
      </p:sp>
    </p:spTree>
    <p:extLst>
      <p:ext uri="{BB962C8B-B14F-4D97-AF65-F5344CB8AC3E}">
        <p14:creationId xmlns:p14="http://schemas.microsoft.com/office/powerpoint/2010/main" val="118464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1012-FFB8-49B7-9330-9B8CE8F325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966AF59D-3532-40B9-9F6D-271E86B6F9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43CF5E-FB96-4EFB-B834-365793D90DF2}"/>
              </a:ext>
            </a:extLst>
          </p:cNvPr>
          <p:cNvSpPr>
            <a:spLocks noGrp="1"/>
          </p:cNvSpPr>
          <p:nvPr>
            <p:ph type="dt" sz="half" idx="10"/>
          </p:nvPr>
        </p:nvSpPr>
        <p:spPr/>
        <p:txBody>
          <a:bodyPr/>
          <a:lstStyle/>
          <a:p>
            <a:fld id="{6D8EE112-637C-49A4-8688-8B61A2F46FAF}" type="datetimeFigureOut">
              <a:rPr lang="x-none" smtClean="0"/>
              <a:t>5/23/2018</a:t>
            </a:fld>
            <a:endParaRPr lang="x-none"/>
          </a:p>
        </p:txBody>
      </p:sp>
      <p:sp>
        <p:nvSpPr>
          <p:cNvPr id="5" name="Footer Placeholder 4">
            <a:extLst>
              <a:ext uri="{FF2B5EF4-FFF2-40B4-BE49-F238E27FC236}">
                <a16:creationId xmlns:a16="http://schemas.microsoft.com/office/drawing/2014/main" id="{E4D66F83-D772-416E-8BB5-1219A767A9F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3C76AFF-FF45-4823-BFA8-81D0C5588E8E}"/>
              </a:ext>
            </a:extLst>
          </p:cNvPr>
          <p:cNvSpPr>
            <a:spLocks noGrp="1"/>
          </p:cNvSpPr>
          <p:nvPr>
            <p:ph type="sldNum" sz="quarter" idx="12"/>
          </p:nvPr>
        </p:nvSpPr>
        <p:spPr/>
        <p:txBody>
          <a:bodyPr/>
          <a:lstStyle/>
          <a:p>
            <a:fld id="{DE023496-E967-4B07-9979-BBAE5A7F1232}" type="slidenum">
              <a:rPr lang="x-none" smtClean="0"/>
              <a:t>‹#›</a:t>
            </a:fld>
            <a:endParaRPr lang="x-none"/>
          </a:p>
        </p:txBody>
      </p:sp>
    </p:spTree>
    <p:extLst>
      <p:ext uri="{BB962C8B-B14F-4D97-AF65-F5344CB8AC3E}">
        <p14:creationId xmlns:p14="http://schemas.microsoft.com/office/powerpoint/2010/main" val="215394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8FF7-1CE9-4ABA-ABEC-F623E1EBB26E}"/>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188AE529-6268-4F15-B12F-E588998D4C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C812579F-7121-4B11-871D-D4B66C0282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ACAF826F-996E-47C1-8EE5-81F8120DBC96}"/>
              </a:ext>
            </a:extLst>
          </p:cNvPr>
          <p:cNvSpPr>
            <a:spLocks noGrp="1"/>
          </p:cNvSpPr>
          <p:nvPr>
            <p:ph type="dt" sz="half" idx="10"/>
          </p:nvPr>
        </p:nvSpPr>
        <p:spPr/>
        <p:txBody>
          <a:bodyPr/>
          <a:lstStyle/>
          <a:p>
            <a:fld id="{6D8EE112-637C-49A4-8688-8B61A2F46FAF}" type="datetimeFigureOut">
              <a:rPr lang="x-none" smtClean="0"/>
              <a:t>5/23/2018</a:t>
            </a:fld>
            <a:endParaRPr lang="x-none"/>
          </a:p>
        </p:txBody>
      </p:sp>
      <p:sp>
        <p:nvSpPr>
          <p:cNvPr id="6" name="Footer Placeholder 5">
            <a:extLst>
              <a:ext uri="{FF2B5EF4-FFF2-40B4-BE49-F238E27FC236}">
                <a16:creationId xmlns:a16="http://schemas.microsoft.com/office/drawing/2014/main" id="{804FBFE1-F4E0-4073-A688-026ABEC04AE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5F8C665-B941-42F1-B45D-A08594B79673}"/>
              </a:ext>
            </a:extLst>
          </p:cNvPr>
          <p:cNvSpPr>
            <a:spLocks noGrp="1"/>
          </p:cNvSpPr>
          <p:nvPr>
            <p:ph type="sldNum" sz="quarter" idx="12"/>
          </p:nvPr>
        </p:nvSpPr>
        <p:spPr/>
        <p:txBody>
          <a:bodyPr/>
          <a:lstStyle/>
          <a:p>
            <a:fld id="{DE023496-E967-4B07-9979-BBAE5A7F1232}" type="slidenum">
              <a:rPr lang="x-none" smtClean="0"/>
              <a:t>‹#›</a:t>
            </a:fld>
            <a:endParaRPr lang="x-none"/>
          </a:p>
        </p:txBody>
      </p:sp>
    </p:spTree>
    <p:extLst>
      <p:ext uri="{BB962C8B-B14F-4D97-AF65-F5344CB8AC3E}">
        <p14:creationId xmlns:p14="http://schemas.microsoft.com/office/powerpoint/2010/main" val="337958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138A-6BA5-4456-BDF7-95E7072E4BCB}"/>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2171A7D5-7D0F-4984-A9BD-FD52F4FF7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0338BA-6CDA-4340-AA6E-EEEAC0EEBF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EDA47F6A-3E3B-40F2-BD47-417684AAB8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C75E22-5D1F-4178-9B10-757382E333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DD9DB971-5A61-4AA9-9CD7-6A41F1BE447B}"/>
              </a:ext>
            </a:extLst>
          </p:cNvPr>
          <p:cNvSpPr>
            <a:spLocks noGrp="1"/>
          </p:cNvSpPr>
          <p:nvPr>
            <p:ph type="dt" sz="half" idx="10"/>
          </p:nvPr>
        </p:nvSpPr>
        <p:spPr/>
        <p:txBody>
          <a:bodyPr/>
          <a:lstStyle/>
          <a:p>
            <a:fld id="{6D8EE112-637C-49A4-8688-8B61A2F46FAF}" type="datetimeFigureOut">
              <a:rPr lang="x-none" smtClean="0"/>
              <a:t>5/23/2018</a:t>
            </a:fld>
            <a:endParaRPr lang="x-none"/>
          </a:p>
        </p:txBody>
      </p:sp>
      <p:sp>
        <p:nvSpPr>
          <p:cNvPr id="8" name="Footer Placeholder 7">
            <a:extLst>
              <a:ext uri="{FF2B5EF4-FFF2-40B4-BE49-F238E27FC236}">
                <a16:creationId xmlns:a16="http://schemas.microsoft.com/office/drawing/2014/main" id="{80ABD21E-2AC0-45AA-8E4D-30C1A5AFF70D}"/>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6247361F-AE8D-4F9B-AC50-A35BA8C30F27}"/>
              </a:ext>
            </a:extLst>
          </p:cNvPr>
          <p:cNvSpPr>
            <a:spLocks noGrp="1"/>
          </p:cNvSpPr>
          <p:nvPr>
            <p:ph type="sldNum" sz="quarter" idx="12"/>
          </p:nvPr>
        </p:nvSpPr>
        <p:spPr/>
        <p:txBody>
          <a:bodyPr/>
          <a:lstStyle/>
          <a:p>
            <a:fld id="{DE023496-E967-4B07-9979-BBAE5A7F1232}" type="slidenum">
              <a:rPr lang="x-none" smtClean="0"/>
              <a:t>‹#›</a:t>
            </a:fld>
            <a:endParaRPr lang="x-none"/>
          </a:p>
        </p:txBody>
      </p:sp>
    </p:spTree>
    <p:extLst>
      <p:ext uri="{BB962C8B-B14F-4D97-AF65-F5344CB8AC3E}">
        <p14:creationId xmlns:p14="http://schemas.microsoft.com/office/powerpoint/2010/main" val="9753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2F91-701F-41EA-8C3A-AB439725484B}"/>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74F216EE-F190-4B65-BEF7-9912E38A01EF}"/>
              </a:ext>
            </a:extLst>
          </p:cNvPr>
          <p:cNvSpPr>
            <a:spLocks noGrp="1"/>
          </p:cNvSpPr>
          <p:nvPr>
            <p:ph type="dt" sz="half" idx="10"/>
          </p:nvPr>
        </p:nvSpPr>
        <p:spPr/>
        <p:txBody>
          <a:bodyPr/>
          <a:lstStyle/>
          <a:p>
            <a:fld id="{6D8EE112-637C-49A4-8688-8B61A2F46FAF}" type="datetimeFigureOut">
              <a:rPr lang="x-none" smtClean="0"/>
              <a:t>5/23/2018</a:t>
            </a:fld>
            <a:endParaRPr lang="x-none"/>
          </a:p>
        </p:txBody>
      </p:sp>
      <p:sp>
        <p:nvSpPr>
          <p:cNvPr id="4" name="Footer Placeholder 3">
            <a:extLst>
              <a:ext uri="{FF2B5EF4-FFF2-40B4-BE49-F238E27FC236}">
                <a16:creationId xmlns:a16="http://schemas.microsoft.com/office/drawing/2014/main" id="{DEEBD257-2EC5-4DDE-9D43-FA2014562492}"/>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7DA55456-C53B-4517-A8DE-09D2DB0CB0A6}"/>
              </a:ext>
            </a:extLst>
          </p:cNvPr>
          <p:cNvSpPr>
            <a:spLocks noGrp="1"/>
          </p:cNvSpPr>
          <p:nvPr>
            <p:ph type="sldNum" sz="quarter" idx="12"/>
          </p:nvPr>
        </p:nvSpPr>
        <p:spPr/>
        <p:txBody>
          <a:bodyPr/>
          <a:lstStyle/>
          <a:p>
            <a:fld id="{DE023496-E967-4B07-9979-BBAE5A7F1232}" type="slidenum">
              <a:rPr lang="x-none" smtClean="0"/>
              <a:t>‹#›</a:t>
            </a:fld>
            <a:endParaRPr lang="x-none"/>
          </a:p>
        </p:txBody>
      </p:sp>
    </p:spTree>
    <p:extLst>
      <p:ext uri="{BB962C8B-B14F-4D97-AF65-F5344CB8AC3E}">
        <p14:creationId xmlns:p14="http://schemas.microsoft.com/office/powerpoint/2010/main" val="67331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09832-9673-4C3C-AE7A-EBD79576DA19}"/>
              </a:ext>
            </a:extLst>
          </p:cNvPr>
          <p:cNvSpPr>
            <a:spLocks noGrp="1"/>
          </p:cNvSpPr>
          <p:nvPr>
            <p:ph type="dt" sz="half" idx="10"/>
          </p:nvPr>
        </p:nvSpPr>
        <p:spPr/>
        <p:txBody>
          <a:bodyPr/>
          <a:lstStyle/>
          <a:p>
            <a:fld id="{6D8EE112-637C-49A4-8688-8B61A2F46FAF}" type="datetimeFigureOut">
              <a:rPr lang="x-none" smtClean="0"/>
              <a:t>5/23/2018</a:t>
            </a:fld>
            <a:endParaRPr lang="x-none"/>
          </a:p>
        </p:txBody>
      </p:sp>
      <p:sp>
        <p:nvSpPr>
          <p:cNvPr id="3" name="Footer Placeholder 2">
            <a:extLst>
              <a:ext uri="{FF2B5EF4-FFF2-40B4-BE49-F238E27FC236}">
                <a16:creationId xmlns:a16="http://schemas.microsoft.com/office/drawing/2014/main" id="{0852115A-9537-4ED9-9F87-BBD0F2C82239}"/>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2B89C4A2-BB62-4DC6-AAAC-24D404DF5ACF}"/>
              </a:ext>
            </a:extLst>
          </p:cNvPr>
          <p:cNvSpPr>
            <a:spLocks noGrp="1"/>
          </p:cNvSpPr>
          <p:nvPr>
            <p:ph type="sldNum" sz="quarter" idx="12"/>
          </p:nvPr>
        </p:nvSpPr>
        <p:spPr/>
        <p:txBody>
          <a:bodyPr/>
          <a:lstStyle/>
          <a:p>
            <a:fld id="{DE023496-E967-4B07-9979-BBAE5A7F1232}" type="slidenum">
              <a:rPr lang="x-none" smtClean="0"/>
              <a:t>‹#›</a:t>
            </a:fld>
            <a:endParaRPr lang="x-none"/>
          </a:p>
        </p:txBody>
      </p:sp>
    </p:spTree>
    <p:extLst>
      <p:ext uri="{BB962C8B-B14F-4D97-AF65-F5344CB8AC3E}">
        <p14:creationId xmlns:p14="http://schemas.microsoft.com/office/powerpoint/2010/main" val="2913355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1B46-4B36-43E5-9F6F-F87043D68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F95DA1F8-2912-4089-BA54-8360765FA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EC39ECB8-2793-4472-9396-9A79A32C0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7742EB-E8FA-44D9-B8F0-0D09C8634196}"/>
              </a:ext>
            </a:extLst>
          </p:cNvPr>
          <p:cNvSpPr>
            <a:spLocks noGrp="1"/>
          </p:cNvSpPr>
          <p:nvPr>
            <p:ph type="dt" sz="half" idx="10"/>
          </p:nvPr>
        </p:nvSpPr>
        <p:spPr/>
        <p:txBody>
          <a:bodyPr/>
          <a:lstStyle/>
          <a:p>
            <a:fld id="{6D8EE112-637C-49A4-8688-8B61A2F46FAF}" type="datetimeFigureOut">
              <a:rPr lang="x-none" smtClean="0"/>
              <a:t>5/23/2018</a:t>
            </a:fld>
            <a:endParaRPr lang="x-none"/>
          </a:p>
        </p:txBody>
      </p:sp>
      <p:sp>
        <p:nvSpPr>
          <p:cNvPr id="6" name="Footer Placeholder 5">
            <a:extLst>
              <a:ext uri="{FF2B5EF4-FFF2-40B4-BE49-F238E27FC236}">
                <a16:creationId xmlns:a16="http://schemas.microsoft.com/office/drawing/2014/main" id="{E30CE558-6EEB-4098-B5BD-5610AB51BCC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6AEA8C35-E950-4833-A241-612DF03E1C6A}"/>
              </a:ext>
            </a:extLst>
          </p:cNvPr>
          <p:cNvSpPr>
            <a:spLocks noGrp="1"/>
          </p:cNvSpPr>
          <p:nvPr>
            <p:ph type="sldNum" sz="quarter" idx="12"/>
          </p:nvPr>
        </p:nvSpPr>
        <p:spPr/>
        <p:txBody>
          <a:bodyPr/>
          <a:lstStyle/>
          <a:p>
            <a:fld id="{DE023496-E967-4B07-9979-BBAE5A7F1232}" type="slidenum">
              <a:rPr lang="x-none" smtClean="0"/>
              <a:t>‹#›</a:t>
            </a:fld>
            <a:endParaRPr lang="x-none"/>
          </a:p>
        </p:txBody>
      </p:sp>
    </p:spTree>
    <p:extLst>
      <p:ext uri="{BB962C8B-B14F-4D97-AF65-F5344CB8AC3E}">
        <p14:creationId xmlns:p14="http://schemas.microsoft.com/office/powerpoint/2010/main" val="218169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9393B-85A6-4F99-AC3B-6FB72E732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CA66ED2D-5368-4F83-BBE0-2160B78853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BD1AAE4E-580F-49AD-8AB6-57F2F79A8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56DED3-5174-454F-B5B9-DB5F87275367}"/>
              </a:ext>
            </a:extLst>
          </p:cNvPr>
          <p:cNvSpPr>
            <a:spLocks noGrp="1"/>
          </p:cNvSpPr>
          <p:nvPr>
            <p:ph type="dt" sz="half" idx="10"/>
          </p:nvPr>
        </p:nvSpPr>
        <p:spPr/>
        <p:txBody>
          <a:bodyPr/>
          <a:lstStyle/>
          <a:p>
            <a:fld id="{6D8EE112-637C-49A4-8688-8B61A2F46FAF}" type="datetimeFigureOut">
              <a:rPr lang="x-none" smtClean="0"/>
              <a:t>5/23/2018</a:t>
            </a:fld>
            <a:endParaRPr lang="x-none"/>
          </a:p>
        </p:txBody>
      </p:sp>
      <p:sp>
        <p:nvSpPr>
          <p:cNvPr id="6" name="Footer Placeholder 5">
            <a:extLst>
              <a:ext uri="{FF2B5EF4-FFF2-40B4-BE49-F238E27FC236}">
                <a16:creationId xmlns:a16="http://schemas.microsoft.com/office/drawing/2014/main" id="{350733E8-B415-47BF-8237-BABEFE693E4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E1BCF0D9-1324-41A9-B532-8E0B9F717453}"/>
              </a:ext>
            </a:extLst>
          </p:cNvPr>
          <p:cNvSpPr>
            <a:spLocks noGrp="1"/>
          </p:cNvSpPr>
          <p:nvPr>
            <p:ph type="sldNum" sz="quarter" idx="12"/>
          </p:nvPr>
        </p:nvSpPr>
        <p:spPr/>
        <p:txBody>
          <a:bodyPr/>
          <a:lstStyle/>
          <a:p>
            <a:fld id="{DE023496-E967-4B07-9979-BBAE5A7F1232}" type="slidenum">
              <a:rPr lang="x-none" smtClean="0"/>
              <a:t>‹#›</a:t>
            </a:fld>
            <a:endParaRPr lang="x-none"/>
          </a:p>
        </p:txBody>
      </p:sp>
    </p:spTree>
    <p:extLst>
      <p:ext uri="{BB962C8B-B14F-4D97-AF65-F5344CB8AC3E}">
        <p14:creationId xmlns:p14="http://schemas.microsoft.com/office/powerpoint/2010/main" val="156508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12E0F-7465-44C9-8C0F-3289701D7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A372A505-951A-467F-B237-E349AD4463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FE4ED2D6-63B7-4601-AB17-4BF2325E5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EE112-637C-49A4-8688-8B61A2F46FAF}" type="datetimeFigureOut">
              <a:rPr lang="x-none" smtClean="0"/>
              <a:t>5/23/2018</a:t>
            </a:fld>
            <a:endParaRPr lang="x-none"/>
          </a:p>
        </p:txBody>
      </p:sp>
      <p:sp>
        <p:nvSpPr>
          <p:cNvPr id="5" name="Footer Placeholder 4">
            <a:extLst>
              <a:ext uri="{FF2B5EF4-FFF2-40B4-BE49-F238E27FC236}">
                <a16:creationId xmlns:a16="http://schemas.microsoft.com/office/drawing/2014/main" id="{E3B6450F-F49F-4CB3-8363-A81BFBD08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F8A8C798-E1EE-44AF-A395-828C082CE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23496-E967-4B07-9979-BBAE5A7F1232}" type="slidenum">
              <a:rPr lang="x-none" smtClean="0"/>
              <a:t>‹#›</a:t>
            </a:fld>
            <a:endParaRPr lang="x-none"/>
          </a:p>
        </p:txBody>
      </p:sp>
    </p:spTree>
    <p:extLst>
      <p:ext uri="{BB962C8B-B14F-4D97-AF65-F5344CB8AC3E}">
        <p14:creationId xmlns:p14="http://schemas.microsoft.com/office/powerpoint/2010/main" val="3540101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0B6B-36ED-488F-AB9D-A4AA5159C03B}"/>
              </a:ext>
            </a:extLst>
          </p:cNvPr>
          <p:cNvSpPr>
            <a:spLocks noGrp="1"/>
          </p:cNvSpPr>
          <p:nvPr>
            <p:ph type="ctrTitle"/>
          </p:nvPr>
        </p:nvSpPr>
        <p:spPr/>
        <p:txBody>
          <a:bodyPr/>
          <a:lstStyle/>
          <a:p>
            <a:r>
              <a:rPr lang="en-US" dirty="0"/>
              <a:t>Supervised Models</a:t>
            </a:r>
            <a:r>
              <a:rPr lang="en-US" dirty="0">
                <a:cs typeface="Calibri Light"/>
              </a:rPr>
              <a:t/>
            </a:r>
            <a:br>
              <a:rPr lang="en-US" dirty="0">
                <a:cs typeface="Calibri Light"/>
              </a:rPr>
            </a:br>
            <a:r>
              <a:rPr lang="en-US" sz="4000" dirty="0">
                <a:cs typeface="Calibri Light"/>
              </a:rPr>
              <a:t>Part 1</a:t>
            </a:r>
            <a:endParaRPr lang="x-none" dirty="0"/>
          </a:p>
        </p:txBody>
      </p:sp>
      <p:sp>
        <p:nvSpPr>
          <p:cNvPr id="3" name="Subtitle 2">
            <a:extLst>
              <a:ext uri="{FF2B5EF4-FFF2-40B4-BE49-F238E27FC236}">
                <a16:creationId xmlns:a16="http://schemas.microsoft.com/office/drawing/2014/main" id="{6C91DD20-564E-4884-ABFF-C10DC6802296}"/>
              </a:ext>
            </a:extLst>
          </p:cNvPr>
          <p:cNvSpPr>
            <a:spLocks noGrp="1"/>
          </p:cNvSpPr>
          <p:nvPr>
            <p:ph type="subTitle" idx="1"/>
          </p:nvPr>
        </p:nvSpPr>
        <p:spPr/>
        <p:txBody>
          <a:bodyPr/>
          <a:lstStyle/>
          <a:p>
            <a:r>
              <a:rPr lang="en-US" dirty="0"/>
              <a:t>Dr. Nassim Sohaee</a:t>
            </a:r>
          </a:p>
        </p:txBody>
      </p:sp>
    </p:spTree>
    <p:extLst>
      <p:ext uri="{BB962C8B-B14F-4D97-AF65-F5344CB8AC3E}">
        <p14:creationId xmlns:p14="http://schemas.microsoft.com/office/powerpoint/2010/main" val="221924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A644-C084-4C71-95D4-E8D6A8FC3E4E}"/>
              </a:ext>
            </a:extLst>
          </p:cNvPr>
          <p:cNvSpPr>
            <a:spLocks noGrp="1"/>
          </p:cNvSpPr>
          <p:nvPr>
            <p:ph type="title"/>
          </p:nvPr>
        </p:nvSpPr>
        <p:spPr/>
        <p:txBody>
          <a:bodyPr/>
          <a:lstStyle/>
          <a:p>
            <a:r>
              <a:rPr lang="en-US" dirty="0">
                <a:cs typeface="Calibri Light"/>
              </a:rPr>
              <a:t>Analyzing </a:t>
            </a:r>
            <a:r>
              <a:rPr lang="en-US" dirty="0" err="1">
                <a:cs typeface="Calibri Light"/>
              </a:rPr>
              <a:t>KNeighborsClassifier</a:t>
            </a:r>
            <a:endParaRPr lang="en-US" dirty="0" err="1"/>
          </a:p>
        </p:txBody>
      </p:sp>
      <p:pic>
        <p:nvPicPr>
          <p:cNvPr id="4" name="Picture 4">
            <a:extLst>
              <a:ext uri="{FF2B5EF4-FFF2-40B4-BE49-F238E27FC236}">
                <a16:creationId xmlns:a16="http://schemas.microsoft.com/office/drawing/2014/main" id="{CA9F5D18-A695-49CA-8BAE-1533953504A2}"/>
              </a:ext>
            </a:extLst>
          </p:cNvPr>
          <p:cNvPicPr>
            <a:picLocks noGrp="1" noChangeAspect="1"/>
          </p:cNvPicPr>
          <p:nvPr>
            <p:ph idx="1"/>
          </p:nvPr>
        </p:nvPicPr>
        <p:blipFill>
          <a:blip r:embed="rId3"/>
          <a:stretch>
            <a:fillRect/>
          </a:stretch>
        </p:blipFill>
        <p:spPr>
          <a:xfrm>
            <a:off x="838200" y="2113189"/>
            <a:ext cx="10515600" cy="3776209"/>
          </a:xfrm>
          <a:prstGeom prst="rect">
            <a:avLst/>
          </a:prstGeom>
        </p:spPr>
      </p:pic>
    </p:spTree>
    <p:extLst>
      <p:ext uri="{BB962C8B-B14F-4D97-AF65-F5344CB8AC3E}">
        <p14:creationId xmlns:p14="http://schemas.microsoft.com/office/powerpoint/2010/main" val="375075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A204-0EDF-46FE-9AA3-D3F6BEEED69B}"/>
              </a:ext>
            </a:extLst>
          </p:cNvPr>
          <p:cNvSpPr>
            <a:spLocks noGrp="1"/>
          </p:cNvSpPr>
          <p:nvPr>
            <p:ph type="title"/>
          </p:nvPr>
        </p:nvSpPr>
        <p:spPr/>
        <p:txBody>
          <a:bodyPr/>
          <a:lstStyle/>
          <a:p>
            <a:r>
              <a:rPr lang="en-US" dirty="0">
                <a:cs typeface="Calibri Light"/>
              </a:rPr>
              <a:t>K Neighbors Regression</a:t>
            </a:r>
            <a:endParaRPr lang="en-US" dirty="0"/>
          </a:p>
        </p:txBody>
      </p:sp>
      <p:pic>
        <p:nvPicPr>
          <p:cNvPr id="3" name="Picture 3" descr="A screenshot of a social media post&#10;&#10;Description generated with very high confidence">
            <a:extLst>
              <a:ext uri="{FF2B5EF4-FFF2-40B4-BE49-F238E27FC236}">
                <a16:creationId xmlns:a16="http://schemas.microsoft.com/office/drawing/2014/main" id="{6B8A03DA-7D49-44E7-A67B-A96585629911}"/>
              </a:ext>
            </a:extLst>
          </p:cNvPr>
          <p:cNvPicPr>
            <a:picLocks noGrp="1" noChangeAspect="1"/>
          </p:cNvPicPr>
          <p:nvPr>
            <p:ph idx="1"/>
          </p:nvPr>
        </p:nvPicPr>
        <p:blipFill>
          <a:blip r:embed="rId3"/>
          <a:stretch>
            <a:fillRect/>
          </a:stretch>
        </p:blipFill>
        <p:spPr>
          <a:xfrm>
            <a:off x="2422844" y="1854380"/>
            <a:ext cx="7375064" cy="4868922"/>
          </a:xfrm>
          <a:prstGeom prst="rect">
            <a:avLst/>
          </a:prstGeom>
        </p:spPr>
      </p:pic>
    </p:spTree>
    <p:extLst>
      <p:ext uri="{BB962C8B-B14F-4D97-AF65-F5344CB8AC3E}">
        <p14:creationId xmlns:p14="http://schemas.microsoft.com/office/powerpoint/2010/main" val="41266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31DC-F256-4F04-AB21-4461D709991E}"/>
              </a:ext>
            </a:extLst>
          </p:cNvPr>
          <p:cNvSpPr>
            <a:spLocks noGrp="1"/>
          </p:cNvSpPr>
          <p:nvPr>
            <p:ph type="title"/>
          </p:nvPr>
        </p:nvSpPr>
        <p:spPr/>
        <p:txBody>
          <a:bodyPr/>
          <a:lstStyle/>
          <a:p>
            <a:r>
              <a:rPr lang="en-US" dirty="0" err="1">
                <a:cs typeface="Calibri Light"/>
              </a:rPr>
              <a:t>n_neighobors</a:t>
            </a:r>
            <a:r>
              <a:rPr lang="en-US" dirty="0">
                <a:cs typeface="Calibri Light"/>
              </a:rPr>
              <a:t> = 3</a:t>
            </a:r>
            <a:endParaRPr lang="en-US" dirty="0"/>
          </a:p>
        </p:txBody>
      </p:sp>
      <p:pic>
        <p:nvPicPr>
          <p:cNvPr id="4" name="Picture 4" descr="A screenshot of a computer&#10;&#10;Description generated with high confidence">
            <a:extLst>
              <a:ext uri="{FF2B5EF4-FFF2-40B4-BE49-F238E27FC236}">
                <a16:creationId xmlns:a16="http://schemas.microsoft.com/office/drawing/2014/main" id="{6A6AC3CF-B822-4C4B-AEBA-88636F1C5D98}"/>
              </a:ext>
            </a:extLst>
          </p:cNvPr>
          <p:cNvPicPr>
            <a:picLocks noGrp="1" noChangeAspect="1"/>
          </p:cNvPicPr>
          <p:nvPr>
            <p:ph idx="1"/>
          </p:nvPr>
        </p:nvPicPr>
        <p:blipFill>
          <a:blip r:embed="rId2"/>
          <a:stretch>
            <a:fillRect/>
          </a:stretch>
        </p:blipFill>
        <p:spPr>
          <a:xfrm>
            <a:off x="2365335" y="1696229"/>
            <a:ext cx="7490083" cy="4940809"/>
          </a:xfrm>
          <a:prstGeom prst="rect">
            <a:avLst/>
          </a:prstGeom>
        </p:spPr>
      </p:pic>
    </p:spTree>
    <p:extLst>
      <p:ext uri="{BB962C8B-B14F-4D97-AF65-F5344CB8AC3E}">
        <p14:creationId xmlns:p14="http://schemas.microsoft.com/office/powerpoint/2010/main" val="239493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85F5-E558-405A-ABFA-4B5D9942A377}"/>
              </a:ext>
            </a:extLst>
          </p:cNvPr>
          <p:cNvSpPr>
            <a:spLocks noGrp="1"/>
          </p:cNvSpPr>
          <p:nvPr>
            <p:ph type="title"/>
          </p:nvPr>
        </p:nvSpPr>
        <p:spPr/>
        <p:txBody>
          <a:bodyPr/>
          <a:lstStyle/>
          <a:p>
            <a:r>
              <a:rPr lang="en-US" dirty="0">
                <a:cs typeface="Calibri Light"/>
              </a:rPr>
              <a:t>Analyzing </a:t>
            </a:r>
            <a:r>
              <a:rPr lang="en-US" dirty="0" err="1">
                <a:cs typeface="Calibri Light"/>
              </a:rPr>
              <a:t>KNeighborsRegressor</a:t>
            </a:r>
          </a:p>
        </p:txBody>
      </p:sp>
      <p:pic>
        <p:nvPicPr>
          <p:cNvPr id="4" name="Picture 4" descr="A screenshot of a cell phone&#10;&#10;Description generated with very high confidence">
            <a:extLst>
              <a:ext uri="{FF2B5EF4-FFF2-40B4-BE49-F238E27FC236}">
                <a16:creationId xmlns:a16="http://schemas.microsoft.com/office/drawing/2014/main" id="{8BEE0989-D9D7-4EDE-A383-CBFFDDA20E7A}"/>
              </a:ext>
            </a:extLst>
          </p:cNvPr>
          <p:cNvPicPr>
            <a:picLocks noGrp="1" noChangeAspect="1"/>
          </p:cNvPicPr>
          <p:nvPr>
            <p:ph idx="1"/>
          </p:nvPr>
        </p:nvPicPr>
        <p:blipFill>
          <a:blip r:embed="rId3"/>
          <a:stretch>
            <a:fillRect/>
          </a:stretch>
        </p:blipFill>
        <p:spPr>
          <a:xfrm>
            <a:off x="838200" y="2281170"/>
            <a:ext cx="10515600" cy="3440247"/>
          </a:xfrm>
          <a:prstGeom prst="rect">
            <a:avLst/>
          </a:prstGeom>
        </p:spPr>
      </p:pic>
    </p:spTree>
    <p:extLst>
      <p:ext uri="{BB962C8B-B14F-4D97-AF65-F5344CB8AC3E}">
        <p14:creationId xmlns:p14="http://schemas.microsoft.com/office/powerpoint/2010/main" val="375689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F8C8-29BB-4345-84DA-C3EBF8E169C6}"/>
              </a:ext>
            </a:extLst>
          </p:cNvPr>
          <p:cNvSpPr>
            <a:spLocks noGrp="1"/>
          </p:cNvSpPr>
          <p:nvPr>
            <p:ph type="title"/>
          </p:nvPr>
        </p:nvSpPr>
        <p:spPr/>
        <p:txBody>
          <a:bodyPr/>
          <a:lstStyle/>
          <a:p>
            <a:r>
              <a:rPr lang="en-US" dirty="0">
                <a:cs typeface="Calibri Light"/>
              </a:rPr>
              <a:t>Strength, weakness and parameters</a:t>
            </a:r>
            <a:endParaRPr lang="en-US" dirty="0"/>
          </a:p>
        </p:txBody>
      </p:sp>
      <p:sp>
        <p:nvSpPr>
          <p:cNvPr id="3" name="Content Placeholder 2">
            <a:extLst>
              <a:ext uri="{FF2B5EF4-FFF2-40B4-BE49-F238E27FC236}">
                <a16:creationId xmlns:a16="http://schemas.microsoft.com/office/drawing/2014/main" id="{61222085-923B-468C-8FF8-014D76A335E2}"/>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Parameters: </a:t>
            </a:r>
            <a:endParaRPr lang="en-US"/>
          </a:p>
          <a:p>
            <a:pPr lvl="1"/>
            <a:r>
              <a:rPr lang="en-US" dirty="0">
                <a:cs typeface="Calibri"/>
              </a:rPr>
              <a:t>Number of neighbors</a:t>
            </a:r>
          </a:p>
          <a:p>
            <a:pPr lvl="1"/>
            <a:r>
              <a:rPr lang="en-US" dirty="0">
                <a:cs typeface="Calibri"/>
              </a:rPr>
              <a:t>Metric</a:t>
            </a:r>
          </a:p>
          <a:p>
            <a:pPr lvl="1"/>
            <a:endParaRPr lang="en-US" dirty="0">
              <a:cs typeface="Calibri"/>
            </a:endParaRPr>
          </a:p>
          <a:p>
            <a:r>
              <a:rPr lang="en-US" dirty="0">
                <a:cs typeface="Calibri"/>
              </a:rPr>
              <a:t>Strength: </a:t>
            </a:r>
          </a:p>
          <a:p>
            <a:pPr lvl="1"/>
            <a:r>
              <a:rPr lang="en-US" dirty="0">
                <a:cs typeface="Calibri"/>
              </a:rPr>
              <a:t>Easy</a:t>
            </a:r>
          </a:p>
          <a:p>
            <a:pPr lvl="1"/>
            <a:endParaRPr lang="en-US" dirty="0">
              <a:cs typeface="Calibri"/>
            </a:endParaRPr>
          </a:p>
          <a:p>
            <a:r>
              <a:rPr lang="en-US" dirty="0">
                <a:cs typeface="Calibri"/>
              </a:rPr>
              <a:t>Weakness</a:t>
            </a:r>
          </a:p>
          <a:p>
            <a:pPr lvl="1"/>
            <a:r>
              <a:rPr lang="en-US" dirty="0">
                <a:cs typeface="Calibri"/>
              </a:rPr>
              <a:t>Slow</a:t>
            </a:r>
          </a:p>
          <a:p>
            <a:pPr lvl="1"/>
            <a:r>
              <a:rPr lang="en-US" dirty="0">
                <a:cs typeface="Calibri"/>
              </a:rPr>
              <a:t>Preprocessing</a:t>
            </a:r>
          </a:p>
          <a:p>
            <a:pPr lvl="1"/>
            <a:r>
              <a:rPr lang="en-US" dirty="0">
                <a:cs typeface="Calibri"/>
              </a:rPr>
              <a:t>Large dataset</a:t>
            </a:r>
          </a:p>
          <a:p>
            <a:pPr lvl="1"/>
            <a:r>
              <a:rPr lang="en-US" dirty="0">
                <a:cs typeface="Calibri"/>
              </a:rPr>
              <a:t>Sparse dataset</a:t>
            </a:r>
          </a:p>
          <a:p>
            <a:pPr lvl="1"/>
            <a:endParaRPr lang="en-US" dirty="0">
              <a:cs typeface="Calibri"/>
            </a:endParaRPr>
          </a:p>
        </p:txBody>
      </p:sp>
    </p:spTree>
    <p:extLst>
      <p:ext uri="{BB962C8B-B14F-4D97-AF65-F5344CB8AC3E}">
        <p14:creationId xmlns:p14="http://schemas.microsoft.com/office/powerpoint/2010/main" val="193400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3BBC-0D40-4BF3-AF40-BE9FBB5C5474}"/>
              </a:ext>
            </a:extLst>
          </p:cNvPr>
          <p:cNvSpPr>
            <a:spLocks noGrp="1"/>
          </p:cNvSpPr>
          <p:nvPr>
            <p:ph type="title"/>
          </p:nvPr>
        </p:nvSpPr>
        <p:spPr/>
        <p:txBody>
          <a:bodyPr/>
          <a:lstStyle/>
          <a:p>
            <a:r>
              <a:rPr lang="en-US" dirty="0">
                <a:cs typeface="Calibri Light"/>
              </a:rPr>
              <a:t>Linear Models</a:t>
            </a:r>
            <a:endParaRPr lang="en-US" dirty="0"/>
          </a:p>
        </p:txBody>
      </p:sp>
      <p:sp>
        <p:nvSpPr>
          <p:cNvPr id="3" name="Text Placeholder 2">
            <a:extLst>
              <a:ext uri="{FF2B5EF4-FFF2-40B4-BE49-F238E27FC236}">
                <a16:creationId xmlns:a16="http://schemas.microsoft.com/office/drawing/2014/main" id="{AAA74D32-0DC2-4F0D-AD77-8BE525FE59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715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B256-2A5C-4D6F-9950-7DF0829315AB}"/>
              </a:ext>
            </a:extLst>
          </p:cNvPr>
          <p:cNvSpPr>
            <a:spLocks noGrp="1"/>
          </p:cNvSpPr>
          <p:nvPr>
            <p:ph type="title"/>
          </p:nvPr>
        </p:nvSpPr>
        <p:spPr/>
        <p:txBody>
          <a:bodyPr/>
          <a:lstStyle/>
          <a:p>
            <a:r>
              <a:rPr lang="en-US" dirty="0">
                <a:cs typeface="Calibri Light"/>
              </a:rPr>
              <a:t>Linear Regression</a:t>
            </a:r>
            <a:endParaRPr lang="en-US" dirty="0"/>
          </a:p>
        </p:txBody>
      </p:sp>
      <p:sp>
        <p:nvSpPr>
          <p:cNvPr id="3" name="Content Placeholder 2">
            <a:extLst>
              <a:ext uri="{FF2B5EF4-FFF2-40B4-BE49-F238E27FC236}">
                <a16:creationId xmlns:a16="http://schemas.microsoft.com/office/drawing/2014/main" id="{E30FC702-4DE3-484C-8552-A31F599D152D}"/>
              </a:ext>
            </a:extLst>
          </p:cNvPr>
          <p:cNvSpPr>
            <a:spLocks noGrp="1"/>
          </p:cNvSpPr>
          <p:nvPr>
            <p:ph idx="1"/>
          </p:nvPr>
        </p:nvSpPr>
        <p:spPr/>
        <p:txBody>
          <a:bodyPr vert="horz" lIns="91440" tIns="45720" rIns="91440" bIns="45720" rtlCol="0" anchor="t">
            <a:normAutofit/>
          </a:bodyPr>
          <a:lstStyle/>
          <a:p>
            <a:r>
              <a:rPr lang="en-US" dirty="0">
                <a:cs typeface="Calibri"/>
              </a:rPr>
              <a:t>Linear regression makes a prediction by simply computing a weighted sum of the input features, plus a constant called bias term.</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pPr marL="0" indent="0">
              <a:buNone/>
            </a:pPr>
            <a:endParaRPr lang="en-US" dirty="0">
              <a:cs typeface="Calibri"/>
            </a:endParaRPr>
          </a:p>
        </p:txBody>
      </p:sp>
      <p:pic>
        <p:nvPicPr>
          <p:cNvPr id="6" name="Picture 6" descr="A picture containing object&#10;&#10;Description generated with very high confidence">
            <a:extLst>
              <a:ext uri="{FF2B5EF4-FFF2-40B4-BE49-F238E27FC236}">
                <a16:creationId xmlns:a16="http://schemas.microsoft.com/office/drawing/2014/main" id="{766C0E68-5012-4415-859C-9788DB7B9638}"/>
              </a:ext>
            </a:extLst>
          </p:cNvPr>
          <p:cNvPicPr>
            <a:picLocks noChangeAspect="1"/>
          </p:cNvPicPr>
          <p:nvPr/>
        </p:nvPicPr>
        <p:blipFill>
          <a:blip r:embed="rId3"/>
          <a:stretch>
            <a:fillRect/>
          </a:stretch>
        </p:blipFill>
        <p:spPr>
          <a:xfrm>
            <a:off x="3189815" y="2941349"/>
            <a:ext cx="5801783" cy="805968"/>
          </a:xfrm>
          <a:prstGeom prst="rect">
            <a:avLst/>
          </a:prstGeom>
        </p:spPr>
      </p:pic>
      <p:pic>
        <p:nvPicPr>
          <p:cNvPr id="4" name="Picture 4">
            <a:extLst>
              <a:ext uri="{FF2B5EF4-FFF2-40B4-BE49-F238E27FC236}">
                <a16:creationId xmlns:a16="http://schemas.microsoft.com/office/drawing/2014/main" id="{662382A2-AAA3-4866-9701-24EA53002371}"/>
              </a:ext>
            </a:extLst>
          </p:cNvPr>
          <p:cNvPicPr>
            <a:picLocks noChangeAspect="1"/>
          </p:cNvPicPr>
          <p:nvPr/>
        </p:nvPicPr>
        <p:blipFill>
          <a:blip r:embed="rId4"/>
          <a:stretch>
            <a:fillRect/>
          </a:stretch>
        </p:blipFill>
        <p:spPr>
          <a:xfrm>
            <a:off x="4247701" y="3746830"/>
            <a:ext cx="3696598" cy="859585"/>
          </a:xfrm>
          <a:prstGeom prst="rect">
            <a:avLst/>
          </a:prstGeom>
        </p:spPr>
      </p:pic>
    </p:spTree>
    <p:extLst>
      <p:ext uri="{BB962C8B-B14F-4D97-AF65-F5344CB8AC3E}">
        <p14:creationId xmlns:p14="http://schemas.microsoft.com/office/powerpoint/2010/main" val="250899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E6CA-670D-4D47-A7E4-B2AC53DD8037}"/>
              </a:ext>
            </a:extLst>
          </p:cNvPr>
          <p:cNvSpPr>
            <a:spLocks noGrp="1"/>
          </p:cNvSpPr>
          <p:nvPr>
            <p:ph type="title"/>
          </p:nvPr>
        </p:nvSpPr>
        <p:spPr/>
        <p:txBody>
          <a:bodyPr/>
          <a:lstStyle/>
          <a:p>
            <a:r>
              <a:rPr lang="en-US" dirty="0">
                <a:cs typeface="Calibri Light"/>
              </a:rPr>
              <a:t>Training a Linear Model</a:t>
            </a:r>
            <a:endParaRPr lang="en-US" dirty="0"/>
          </a:p>
        </p:txBody>
      </p:sp>
      <p:sp>
        <p:nvSpPr>
          <p:cNvPr id="3" name="Content Placeholder 2">
            <a:extLst>
              <a:ext uri="{FF2B5EF4-FFF2-40B4-BE49-F238E27FC236}">
                <a16:creationId xmlns:a16="http://schemas.microsoft.com/office/drawing/2014/main" id="{CC0C307D-B94C-4A81-9FBA-166858119AFD}"/>
              </a:ext>
            </a:extLst>
          </p:cNvPr>
          <p:cNvSpPr>
            <a:spLocks noGrp="1"/>
          </p:cNvSpPr>
          <p:nvPr>
            <p:ph idx="1"/>
          </p:nvPr>
        </p:nvSpPr>
        <p:spPr/>
        <p:txBody>
          <a:bodyPr vert="horz" lIns="91440" tIns="45720" rIns="91440" bIns="45720" rtlCol="0" anchor="t">
            <a:normAutofit/>
          </a:bodyPr>
          <a:lstStyle/>
          <a:p>
            <a:r>
              <a:rPr lang="en-US" dirty="0">
                <a:cs typeface="Calibri"/>
              </a:rPr>
              <a:t>Training a model means setting its parameters so that the model best fits the training set.</a:t>
            </a:r>
          </a:p>
          <a:p>
            <a:r>
              <a:rPr lang="en-US" dirty="0">
                <a:cs typeface="Calibri"/>
              </a:rPr>
              <a:t>Therefore, to train a Linear Regression model, you need to find the value of w that minimizes the RMSE. </a:t>
            </a:r>
            <a:endParaRPr lang="en-US" dirty="0"/>
          </a:p>
          <a:p>
            <a:r>
              <a:rPr lang="en-US" dirty="0">
                <a:cs typeface="Calibri"/>
              </a:rPr>
              <a:t>In practice, it is simpler to minimize the Mean Square Error (MSE) than the RMSE, and it leads to the same result </a:t>
            </a:r>
            <a:endParaRPr lang="en-US" dirty="0"/>
          </a:p>
          <a:p>
            <a:pPr marL="685800"/>
            <a:r>
              <a:rPr lang="en-US" dirty="0">
                <a:cs typeface="Calibri"/>
              </a:rPr>
              <a:t>because the value that minimizes a function also minimizes its square root</a:t>
            </a:r>
            <a:endParaRPr lang="en-US" dirty="0"/>
          </a:p>
          <a:p>
            <a:endParaRPr lang="en-US" dirty="0">
              <a:cs typeface="Calibri"/>
            </a:endParaRPr>
          </a:p>
        </p:txBody>
      </p:sp>
    </p:spTree>
    <p:extLst>
      <p:ext uri="{BB962C8B-B14F-4D97-AF65-F5344CB8AC3E}">
        <p14:creationId xmlns:p14="http://schemas.microsoft.com/office/powerpoint/2010/main" val="99425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9090-35D1-460D-AF51-1F71F6FD01F3}"/>
              </a:ext>
            </a:extLst>
          </p:cNvPr>
          <p:cNvSpPr>
            <a:spLocks noGrp="1"/>
          </p:cNvSpPr>
          <p:nvPr>
            <p:ph type="title"/>
          </p:nvPr>
        </p:nvSpPr>
        <p:spPr/>
        <p:txBody>
          <a:bodyPr/>
          <a:lstStyle/>
          <a:p>
            <a:r>
              <a:rPr lang="en-US" dirty="0">
                <a:cs typeface="Calibri Light"/>
              </a:rPr>
              <a:t>MSE and Normal Equation</a:t>
            </a:r>
            <a:endParaRPr lang="en-US" dirty="0"/>
          </a:p>
        </p:txBody>
      </p:sp>
      <p:pic>
        <p:nvPicPr>
          <p:cNvPr id="12" name="Picture 12" descr="A close up of a clock&#10;&#10;Description generated with high confidence">
            <a:extLst>
              <a:ext uri="{FF2B5EF4-FFF2-40B4-BE49-F238E27FC236}">
                <a16:creationId xmlns:a16="http://schemas.microsoft.com/office/drawing/2014/main" id="{0B6A75E9-A88F-4E25-9009-9FE38EC40CFC}"/>
              </a:ext>
            </a:extLst>
          </p:cNvPr>
          <p:cNvPicPr>
            <a:picLocks noGrp="1" noChangeAspect="1"/>
          </p:cNvPicPr>
          <p:nvPr>
            <p:ph idx="1"/>
          </p:nvPr>
        </p:nvPicPr>
        <p:blipFill>
          <a:blip r:embed="rId3"/>
          <a:stretch>
            <a:fillRect/>
          </a:stretch>
        </p:blipFill>
        <p:spPr>
          <a:xfrm>
            <a:off x="2905125" y="1700287"/>
            <a:ext cx="6381750" cy="1323975"/>
          </a:xfrm>
          <a:prstGeom prst="rect">
            <a:avLst/>
          </a:prstGeom>
        </p:spPr>
      </p:pic>
      <p:pic>
        <p:nvPicPr>
          <p:cNvPr id="14" name="Picture 14" descr="A close up of a clock&#10;&#10;Description generated with high confidence">
            <a:extLst>
              <a:ext uri="{FF2B5EF4-FFF2-40B4-BE49-F238E27FC236}">
                <a16:creationId xmlns:a16="http://schemas.microsoft.com/office/drawing/2014/main" id="{230524F9-4632-49E5-B626-40E9408619B5}"/>
              </a:ext>
            </a:extLst>
          </p:cNvPr>
          <p:cNvPicPr>
            <a:picLocks noChangeAspect="1"/>
          </p:cNvPicPr>
          <p:nvPr/>
        </p:nvPicPr>
        <p:blipFill>
          <a:blip r:embed="rId4"/>
          <a:stretch>
            <a:fillRect/>
          </a:stretch>
        </p:blipFill>
        <p:spPr>
          <a:xfrm>
            <a:off x="4422474" y="3537883"/>
            <a:ext cx="3174520" cy="716761"/>
          </a:xfrm>
          <a:prstGeom prst="rect">
            <a:avLst/>
          </a:prstGeom>
        </p:spPr>
      </p:pic>
    </p:spTree>
    <p:extLst>
      <p:ext uri="{BB962C8B-B14F-4D97-AF65-F5344CB8AC3E}">
        <p14:creationId xmlns:p14="http://schemas.microsoft.com/office/powerpoint/2010/main" val="16501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1FDE-3185-4B93-972C-6614705D6C91}"/>
              </a:ext>
            </a:extLst>
          </p:cNvPr>
          <p:cNvSpPr>
            <a:spLocks noGrp="1"/>
          </p:cNvSpPr>
          <p:nvPr>
            <p:ph type="title"/>
          </p:nvPr>
        </p:nvSpPr>
        <p:spPr/>
        <p:txBody>
          <a:bodyPr/>
          <a:lstStyle/>
          <a:p>
            <a:r>
              <a:rPr lang="en-US" dirty="0">
                <a:cs typeface="Calibri Light"/>
              </a:rPr>
              <a:t>Example</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2AF5B1E3-F77B-45A3-A1D6-F56CB329A831}"/>
              </a:ext>
            </a:extLst>
          </p:cNvPr>
          <p:cNvPicPr>
            <a:picLocks noGrp="1" noChangeAspect="1"/>
          </p:cNvPicPr>
          <p:nvPr>
            <p:ph idx="1"/>
          </p:nvPr>
        </p:nvPicPr>
        <p:blipFill>
          <a:blip r:embed="rId3"/>
          <a:stretch>
            <a:fillRect/>
          </a:stretch>
        </p:blipFill>
        <p:spPr>
          <a:xfrm>
            <a:off x="2087324" y="1523701"/>
            <a:ext cx="8031728" cy="5242733"/>
          </a:xfrm>
          <a:prstGeom prst="rect">
            <a:avLst/>
          </a:prstGeom>
        </p:spPr>
      </p:pic>
    </p:spTree>
    <p:extLst>
      <p:ext uri="{BB962C8B-B14F-4D97-AF65-F5344CB8AC3E}">
        <p14:creationId xmlns:p14="http://schemas.microsoft.com/office/powerpoint/2010/main" val="428906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95E0-4A25-47DF-A6D4-C971A9E845BA}"/>
              </a:ext>
            </a:extLst>
          </p:cNvPr>
          <p:cNvSpPr>
            <a:spLocks noGrp="1"/>
          </p:cNvSpPr>
          <p:nvPr>
            <p:ph type="title"/>
          </p:nvPr>
        </p:nvSpPr>
        <p:spPr>
          <a:xfrm>
            <a:off x="838200" y="365125"/>
            <a:ext cx="10515600" cy="1325563"/>
          </a:xfrm>
        </p:spPr>
        <p:txBody>
          <a:bodyPr>
            <a:normAutofit/>
          </a:bodyPr>
          <a:lstStyle/>
          <a:p>
            <a:r>
              <a:rPr lang="en-US" dirty="0"/>
              <a:t>Supervised models</a:t>
            </a:r>
            <a:endParaRPr lang="x-none" dirty="0"/>
          </a:p>
        </p:txBody>
      </p:sp>
      <p:sp>
        <p:nvSpPr>
          <p:cNvPr id="3" name="Content Placeholder 2">
            <a:extLst>
              <a:ext uri="{FF2B5EF4-FFF2-40B4-BE49-F238E27FC236}">
                <a16:creationId xmlns:a16="http://schemas.microsoft.com/office/drawing/2014/main" id="{E08F84E5-67FF-442B-BE52-D15A4D9FAA2A}"/>
              </a:ext>
            </a:extLst>
          </p:cNvPr>
          <p:cNvSpPr>
            <a:spLocks noGrp="1"/>
          </p:cNvSpPr>
          <p:nvPr>
            <p:ph idx="1"/>
          </p:nvPr>
        </p:nvSpPr>
        <p:spPr>
          <a:xfrm>
            <a:off x="838200" y="1825625"/>
            <a:ext cx="3797807" cy="4351338"/>
          </a:xfrm>
        </p:spPr>
        <p:txBody>
          <a:bodyPr>
            <a:normAutofit/>
          </a:bodyPr>
          <a:lstStyle/>
          <a:p>
            <a:r>
              <a:rPr lang="en-US" sz="2000"/>
              <a:t>Classification</a:t>
            </a:r>
          </a:p>
          <a:p>
            <a:pPr lvl="1"/>
            <a:r>
              <a:rPr lang="en-US" sz="2000"/>
              <a:t>Predict class labels</a:t>
            </a:r>
          </a:p>
          <a:p>
            <a:r>
              <a:rPr lang="en-US" sz="2000"/>
              <a:t>Regression </a:t>
            </a:r>
          </a:p>
          <a:p>
            <a:pPr lvl="1"/>
            <a:r>
              <a:rPr lang="en-US" sz="2000"/>
              <a:t>Predict a continuous number</a:t>
            </a:r>
            <a:endParaRPr lang="x-none" sz="2000"/>
          </a:p>
        </p:txBody>
      </p:sp>
    </p:spTree>
    <p:extLst>
      <p:ext uri="{BB962C8B-B14F-4D97-AF65-F5344CB8AC3E}">
        <p14:creationId xmlns:p14="http://schemas.microsoft.com/office/powerpoint/2010/main" val="134088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657A-A79E-4E20-BF94-31F05803F7E7}"/>
              </a:ext>
            </a:extLst>
          </p:cNvPr>
          <p:cNvSpPr>
            <a:spLocks noGrp="1"/>
          </p:cNvSpPr>
          <p:nvPr>
            <p:ph type="title"/>
          </p:nvPr>
        </p:nvSpPr>
        <p:spPr/>
        <p:txBody>
          <a:bodyPr/>
          <a:lstStyle/>
          <a:p>
            <a:r>
              <a:rPr lang="en-US" dirty="0">
                <a:cs typeface="Calibri Light"/>
              </a:rPr>
              <a:t>Pros and Cons</a:t>
            </a:r>
            <a:endParaRPr lang="en-US" dirty="0"/>
          </a:p>
        </p:txBody>
      </p:sp>
      <p:sp>
        <p:nvSpPr>
          <p:cNvPr id="3" name="Content Placeholder 2">
            <a:extLst>
              <a:ext uri="{FF2B5EF4-FFF2-40B4-BE49-F238E27FC236}">
                <a16:creationId xmlns:a16="http://schemas.microsoft.com/office/drawing/2014/main" id="{0DC12263-477F-474B-9304-F7358CDC9D43}"/>
              </a:ext>
            </a:extLst>
          </p:cNvPr>
          <p:cNvSpPr>
            <a:spLocks noGrp="1"/>
          </p:cNvSpPr>
          <p:nvPr>
            <p:ph idx="1"/>
          </p:nvPr>
        </p:nvSpPr>
        <p:spPr/>
        <p:txBody>
          <a:bodyPr vert="horz" lIns="91440" tIns="45720" rIns="91440" bIns="45720" rtlCol="0" anchor="t">
            <a:normAutofit/>
          </a:bodyPr>
          <a:lstStyle/>
          <a:p>
            <a:r>
              <a:rPr lang="en-US" dirty="0">
                <a:cs typeface="Calibri"/>
              </a:rPr>
              <a:t>Cons: </a:t>
            </a:r>
          </a:p>
          <a:p>
            <a:pPr lvl="1"/>
            <a:r>
              <a:rPr lang="en-US" dirty="0">
                <a:cs typeface="Calibri"/>
              </a:rPr>
              <a:t>The computational complexity of linear regression is very high</a:t>
            </a:r>
          </a:p>
          <a:p>
            <a:pPr lvl="1"/>
            <a:r>
              <a:rPr lang="en-US" dirty="0">
                <a:cs typeface="Calibri"/>
              </a:rPr>
              <a:t>There is no controlling parameters </a:t>
            </a:r>
          </a:p>
          <a:p>
            <a:r>
              <a:rPr lang="en-US" dirty="0">
                <a:cs typeface="Calibri"/>
              </a:rPr>
              <a:t>Pros: </a:t>
            </a:r>
          </a:p>
          <a:p>
            <a:pPr lvl="1"/>
            <a:r>
              <a:rPr lang="en-US" dirty="0">
                <a:cs typeface="Calibri"/>
              </a:rPr>
              <a:t>Prediction is very fast</a:t>
            </a:r>
          </a:p>
        </p:txBody>
      </p:sp>
    </p:spTree>
    <p:extLst>
      <p:ext uri="{BB962C8B-B14F-4D97-AF65-F5344CB8AC3E}">
        <p14:creationId xmlns:p14="http://schemas.microsoft.com/office/powerpoint/2010/main" val="298265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7EAE-C892-4AF4-A028-C27EADB60DD8}"/>
              </a:ext>
            </a:extLst>
          </p:cNvPr>
          <p:cNvSpPr>
            <a:spLocks noGrp="1"/>
          </p:cNvSpPr>
          <p:nvPr>
            <p:ph type="title"/>
          </p:nvPr>
        </p:nvSpPr>
        <p:spPr/>
        <p:txBody>
          <a:bodyPr/>
          <a:lstStyle/>
          <a:p>
            <a:r>
              <a:rPr lang="en-US" dirty="0">
                <a:cs typeface="Calibri Light"/>
              </a:rPr>
              <a:t>Gradient Descent</a:t>
            </a:r>
            <a:endParaRPr lang="en-US" dirty="0"/>
          </a:p>
        </p:txBody>
      </p:sp>
      <p:pic>
        <p:nvPicPr>
          <p:cNvPr id="8" name="Picture 8" descr="A close up of a logo&#10;&#10;Description generated with very high confidence">
            <a:extLst>
              <a:ext uri="{FF2B5EF4-FFF2-40B4-BE49-F238E27FC236}">
                <a16:creationId xmlns:a16="http://schemas.microsoft.com/office/drawing/2014/main" id="{E0B2644D-55BF-4C30-8FEE-104D675FC418}"/>
              </a:ext>
            </a:extLst>
          </p:cNvPr>
          <p:cNvPicPr>
            <a:picLocks noGrp="1" noChangeAspect="1"/>
          </p:cNvPicPr>
          <p:nvPr>
            <p:ph idx="1"/>
          </p:nvPr>
        </p:nvPicPr>
        <p:blipFill rotWithShape="1">
          <a:blip r:embed="rId3"/>
          <a:srcRect t="80" r="3080" b="19802"/>
          <a:stretch/>
        </p:blipFill>
        <p:spPr>
          <a:xfrm>
            <a:off x="2225577" y="1872261"/>
            <a:ext cx="8488736" cy="4377589"/>
          </a:xfrm>
          <a:prstGeom prst="rect">
            <a:avLst/>
          </a:prstGeom>
        </p:spPr>
      </p:pic>
      <p:pic>
        <p:nvPicPr>
          <p:cNvPr id="15" name="Picture 15" descr="A picture containing sky, purple&#10;&#10;Description generated with very high confidence">
            <a:extLst>
              <a:ext uri="{FF2B5EF4-FFF2-40B4-BE49-F238E27FC236}">
                <a16:creationId xmlns:a16="http://schemas.microsoft.com/office/drawing/2014/main" id="{3E52B5AC-BE36-44C4-BAB6-5C5D7A09B651}"/>
              </a:ext>
            </a:extLst>
          </p:cNvPr>
          <p:cNvPicPr>
            <a:picLocks noChangeAspect="1"/>
          </p:cNvPicPr>
          <p:nvPr/>
        </p:nvPicPr>
        <p:blipFill rotWithShape="1">
          <a:blip r:embed="rId4"/>
          <a:srcRect r="2857" b="5960"/>
          <a:stretch/>
        </p:blipFill>
        <p:spPr>
          <a:xfrm>
            <a:off x="2222736" y="1842548"/>
            <a:ext cx="8494229" cy="4408769"/>
          </a:xfrm>
          <a:prstGeom prst="rect">
            <a:avLst/>
          </a:prstGeom>
        </p:spPr>
      </p:pic>
      <p:pic>
        <p:nvPicPr>
          <p:cNvPr id="19" name="Picture 19" descr="A close up of a necklace&#10;&#10;Description generated with very high confidence">
            <a:extLst>
              <a:ext uri="{FF2B5EF4-FFF2-40B4-BE49-F238E27FC236}">
                <a16:creationId xmlns:a16="http://schemas.microsoft.com/office/drawing/2014/main" id="{00FCEF97-830B-40F3-B143-B185AB6947C1}"/>
              </a:ext>
            </a:extLst>
          </p:cNvPr>
          <p:cNvPicPr>
            <a:picLocks noChangeAspect="1"/>
          </p:cNvPicPr>
          <p:nvPr/>
        </p:nvPicPr>
        <p:blipFill rotWithShape="1">
          <a:blip r:embed="rId5"/>
          <a:srcRect r="3465" b="4734"/>
          <a:stretch/>
        </p:blipFill>
        <p:spPr>
          <a:xfrm>
            <a:off x="2222739" y="1834839"/>
            <a:ext cx="8494250" cy="4439318"/>
          </a:xfrm>
          <a:prstGeom prst="rect">
            <a:avLst/>
          </a:prstGeom>
        </p:spPr>
      </p:pic>
    </p:spTree>
    <p:extLst>
      <p:ext uri="{BB962C8B-B14F-4D97-AF65-F5344CB8AC3E}">
        <p14:creationId xmlns:p14="http://schemas.microsoft.com/office/powerpoint/2010/main" val="426000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2A02-A4AB-4803-B2BC-FCA39DB6A255}"/>
              </a:ext>
            </a:extLst>
          </p:cNvPr>
          <p:cNvSpPr>
            <a:spLocks noGrp="1"/>
          </p:cNvSpPr>
          <p:nvPr>
            <p:ph type="title"/>
          </p:nvPr>
        </p:nvSpPr>
        <p:spPr/>
        <p:txBody>
          <a:bodyPr/>
          <a:lstStyle/>
          <a:p>
            <a:r>
              <a:rPr lang="en-US" dirty="0">
                <a:cs typeface="Calibri Light"/>
              </a:rPr>
              <a:t>Gradient Descent </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4C682572-2C63-4130-9B26-2930ADDD8DFD}"/>
              </a:ext>
            </a:extLst>
          </p:cNvPr>
          <p:cNvPicPr>
            <a:picLocks noGrp="1" noChangeAspect="1"/>
          </p:cNvPicPr>
          <p:nvPr>
            <p:ph idx="1"/>
          </p:nvPr>
        </p:nvPicPr>
        <p:blipFill rotWithShape="1">
          <a:blip r:embed="rId3"/>
          <a:srcRect r="3403" b="-1650"/>
          <a:stretch/>
        </p:blipFill>
        <p:spPr>
          <a:xfrm>
            <a:off x="2063822" y="1696229"/>
            <a:ext cx="8078782" cy="4868842"/>
          </a:xfrm>
          <a:prstGeom prst="rect">
            <a:avLst/>
          </a:prstGeom>
        </p:spPr>
      </p:pic>
    </p:spTree>
    <p:extLst>
      <p:ext uri="{BB962C8B-B14F-4D97-AF65-F5344CB8AC3E}">
        <p14:creationId xmlns:p14="http://schemas.microsoft.com/office/powerpoint/2010/main" val="669592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D313-BDE7-4234-8765-1423FC0EC8A2}"/>
              </a:ext>
            </a:extLst>
          </p:cNvPr>
          <p:cNvSpPr>
            <a:spLocks noGrp="1"/>
          </p:cNvSpPr>
          <p:nvPr>
            <p:ph type="title"/>
          </p:nvPr>
        </p:nvSpPr>
        <p:spPr/>
        <p:txBody>
          <a:bodyPr/>
          <a:lstStyle/>
          <a:p>
            <a:r>
              <a:rPr lang="en-US" dirty="0">
                <a:cs typeface="Calibri Light"/>
              </a:rPr>
              <a:t>Feature Scale</a:t>
            </a:r>
            <a:endParaRPr lang="en-US" dirty="0"/>
          </a:p>
        </p:txBody>
      </p:sp>
      <p:pic>
        <p:nvPicPr>
          <p:cNvPr id="9" name="Picture 9">
            <a:extLst>
              <a:ext uri="{FF2B5EF4-FFF2-40B4-BE49-F238E27FC236}">
                <a16:creationId xmlns:a16="http://schemas.microsoft.com/office/drawing/2014/main" id="{553EC0AB-322C-43D3-8CEE-6C4913B348E6}"/>
              </a:ext>
            </a:extLst>
          </p:cNvPr>
          <p:cNvPicPr>
            <a:picLocks noGrp="1" noChangeAspect="1"/>
          </p:cNvPicPr>
          <p:nvPr>
            <p:ph idx="1"/>
          </p:nvPr>
        </p:nvPicPr>
        <p:blipFill rotWithShape="1">
          <a:blip r:embed="rId3"/>
          <a:srcRect t="22112" r="3710" b="12871"/>
          <a:stretch/>
        </p:blipFill>
        <p:spPr>
          <a:xfrm>
            <a:off x="359087" y="1696229"/>
            <a:ext cx="10999886" cy="4180564"/>
          </a:xfrm>
          <a:prstGeom prst="rect">
            <a:avLst/>
          </a:prstGeom>
        </p:spPr>
      </p:pic>
    </p:spTree>
    <p:extLst>
      <p:ext uri="{BB962C8B-B14F-4D97-AF65-F5344CB8AC3E}">
        <p14:creationId xmlns:p14="http://schemas.microsoft.com/office/powerpoint/2010/main" val="1252309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F6B1-EAD2-4481-8F7D-78AC25E8CB30}"/>
              </a:ext>
            </a:extLst>
          </p:cNvPr>
          <p:cNvSpPr>
            <a:spLocks noGrp="1"/>
          </p:cNvSpPr>
          <p:nvPr>
            <p:ph type="title"/>
          </p:nvPr>
        </p:nvSpPr>
        <p:spPr/>
        <p:txBody>
          <a:bodyPr/>
          <a:lstStyle/>
          <a:p>
            <a:r>
              <a:rPr lang="en-US" dirty="0">
                <a:cs typeface="Calibri Light"/>
              </a:rPr>
              <a:t>Batch Gradient Descent</a:t>
            </a:r>
            <a:endParaRPr lang="en-US" dirty="0"/>
          </a:p>
        </p:txBody>
      </p:sp>
      <p:pic>
        <p:nvPicPr>
          <p:cNvPr id="4" name="Picture 4" descr="A close up of a clock&#10;&#10;Description generated with high confidence">
            <a:extLst>
              <a:ext uri="{FF2B5EF4-FFF2-40B4-BE49-F238E27FC236}">
                <a16:creationId xmlns:a16="http://schemas.microsoft.com/office/drawing/2014/main" id="{DE781E01-12DF-4ED9-BFE9-8102484A9538}"/>
              </a:ext>
            </a:extLst>
          </p:cNvPr>
          <p:cNvPicPr>
            <a:picLocks noGrp="1" noChangeAspect="1"/>
          </p:cNvPicPr>
          <p:nvPr>
            <p:ph idx="1"/>
          </p:nvPr>
        </p:nvPicPr>
        <p:blipFill>
          <a:blip r:embed="rId3"/>
          <a:stretch>
            <a:fillRect/>
          </a:stretch>
        </p:blipFill>
        <p:spPr>
          <a:xfrm>
            <a:off x="2909887" y="1700287"/>
            <a:ext cx="6372225" cy="1323975"/>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id="{7682821B-0787-4F1C-896A-5EF56B0004DA}"/>
              </a:ext>
            </a:extLst>
          </p:cNvPr>
          <p:cNvPicPr>
            <a:picLocks noChangeAspect="1"/>
          </p:cNvPicPr>
          <p:nvPr/>
        </p:nvPicPr>
        <p:blipFill>
          <a:blip r:embed="rId4"/>
          <a:stretch>
            <a:fillRect/>
          </a:stretch>
        </p:blipFill>
        <p:spPr>
          <a:xfrm>
            <a:off x="3617342" y="3109545"/>
            <a:ext cx="4986067" cy="3154946"/>
          </a:xfrm>
          <a:prstGeom prst="rect">
            <a:avLst/>
          </a:prstGeom>
        </p:spPr>
      </p:pic>
    </p:spTree>
    <p:extLst>
      <p:ext uri="{BB962C8B-B14F-4D97-AF65-F5344CB8AC3E}">
        <p14:creationId xmlns:p14="http://schemas.microsoft.com/office/powerpoint/2010/main" val="2020067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0FCB-06A7-4536-8D78-2457343AD851}"/>
              </a:ext>
            </a:extLst>
          </p:cNvPr>
          <p:cNvSpPr>
            <a:spLocks noGrp="1"/>
          </p:cNvSpPr>
          <p:nvPr>
            <p:ph type="title"/>
          </p:nvPr>
        </p:nvSpPr>
        <p:spPr/>
        <p:txBody>
          <a:bodyPr/>
          <a:lstStyle/>
          <a:p>
            <a:r>
              <a:rPr lang="en-US" dirty="0">
                <a:cs typeface="Calibri Light"/>
              </a:rPr>
              <a:t>Learning Rate</a:t>
            </a:r>
            <a:endParaRPr lang="en-US" dirty="0"/>
          </a:p>
        </p:txBody>
      </p:sp>
      <p:sp>
        <p:nvSpPr>
          <p:cNvPr id="15" name="Content Placeholder 14">
            <a:extLst>
              <a:ext uri="{FF2B5EF4-FFF2-40B4-BE49-F238E27FC236}">
                <a16:creationId xmlns:a16="http://schemas.microsoft.com/office/drawing/2014/main" id="{82E6ED31-A5CB-4BDF-A645-B57D17D4B62A}"/>
              </a:ext>
            </a:extLst>
          </p:cNvPr>
          <p:cNvSpPr>
            <a:spLocks noGrp="1"/>
          </p:cNvSpPr>
          <p:nvPr>
            <p:ph idx="1"/>
          </p:nvPr>
        </p:nvSpPr>
        <p:spPr/>
        <p:txBody>
          <a:bodyPr vert="horz" lIns="91440" tIns="45720" rIns="91440" bIns="45720" rtlCol="0" anchor="t">
            <a:normAutofit/>
          </a:bodyPr>
          <a:lstStyle/>
          <a:p>
            <a:r>
              <a:rPr lang="en-US" dirty="0">
                <a:cs typeface="Calibri"/>
              </a:rPr>
              <a:t>A parameter that can define the size of steps in Gradient Descent. </a:t>
            </a:r>
          </a:p>
          <a:p>
            <a:endParaRPr lang="en-US" dirty="0">
              <a:cs typeface="Calibri"/>
            </a:endParaRPr>
          </a:p>
        </p:txBody>
      </p:sp>
      <p:pic>
        <p:nvPicPr>
          <p:cNvPr id="16" name="Picture 16" descr="A picture containing object&#10;&#10;Description generated with very high confidence">
            <a:extLst>
              <a:ext uri="{FF2B5EF4-FFF2-40B4-BE49-F238E27FC236}">
                <a16:creationId xmlns:a16="http://schemas.microsoft.com/office/drawing/2014/main" id="{29A9A854-F846-4A37-AB53-CFF1FA430469}"/>
              </a:ext>
            </a:extLst>
          </p:cNvPr>
          <p:cNvPicPr>
            <a:picLocks noChangeAspect="1"/>
          </p:cNvPicPr>
          <p:nvPr/>
        </p:nvPicPr>
        <p:blipFill>
          <a:blip r:embed="rId3"/>
          <a:stretch>
            <a:fillRect/>
          </a:stretch>
        </p:blipFill>
        <p:spPr>
          <a:xfrm>
            <a:off x="2165229" y="2186014"/>
            <a:ext cx="7875916" cy="1364535"/>
          </a:xfrm>
          <a:prstGeom prst="rect">
            <a:avLst/>
          </a:prstGeom>
        </p:spPr>
      </p:pic>
    </p:spTree>
    <p:extLst>
      <p:ext uri="{BB962C8B-B14F-4D97-AF65-F5344CB8AC3E}">
        <p14:creationId xmlns:p14="http://schemas.microsoft.com/office/powerpoint/2010/main" val="239021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FDC6-1AAC-4762-818D-46CD7665BEBB}"/>
              </a:ext>
            </a:extLst>
          </p:cNvPr>
          <p:cNvSpPr>
            <a:spLocks noGrp="1"/>
          </p:cNvSpPr>
          <p:nvPr>
            <p:ph type="title"/>
          </p:nvPr>
        </p:nvSpPr>
        <p:spPr/>
        <p:txBody>
          <a:bodyPr/>
          <a:lstStyle/>
          <a:p>
            <a:r>
              <a:rPr lang="en-US" dirty="0">
                <a:cs typeface="Calibri Light"/>
              </a:rPr>
              <a:t>Example</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8C14A055-2907-4F73-AD3A-132BEB75494A}"/>
              </a:ext>
            </a:extLst>
          </p:cNvPr>
          <p:cNvPicPr>
            <a:picLocks noGrp="1" noChangeAspect="1"/>
          </p:cNvPicPr>
          <p:nvPr>
            <p:ph idx="1"/>
          </p:nvPr>
        </p:nvPicPr>
        <p:blipFill>
          <a:blip r:embed="rId2"/>
          <a:stretch>
            <a:fillRect/>
          </a:stretch>
        </p:blipFill>
        <p:spPr>
          <a:xfrm>
            <a:off x="838200" y="2007711"/>
            <a:ext cx="10515600" cy="3987165"/>
          </a:xfrm>
          <a:prstGeom prst="rect">
            <a:avLst/>
          </a:prstGeom>
        </p:spPr>
      </p:pic>
    </p:spTree>
    <p:extLst>
      <p:ext uri="{BB962C8B-B14F-4D97-AF65-F5344CB8AC3E}">
        <p14:creationId xmlns:p14="http://schemas.microsoft.com/office/powerpoint/2010/main" val="1770007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F24E-028E-4C91-B031-8633EE13AE02}"/>
              </a:ext>
            </a:extLst>
          </p:cNvPr>
          <p:cNvSpPr>
            <a:spLocks noGrp="1"/>
          </p:cNvSpPr>
          <p:nvPr>
            <p:ph type="title"/>
          </p:nvPr>
        </p:nvSpPr>
        <p:spPr/>
        <p:txBody>
          <a:bodyPr/>
          <a:lstStyle/>
          <a:p>
            <a:r>
              <a:rPr lang="en-US" dirty="0">
                <a:cs typeface="Calibri Light"/>
              </a:rPr>
              <a:t>Stochastic Gradient Descent</a:t>
            </a:r>
            <a:endParaRPr lang="en-US" dirty="0"/>
          </a:p>
        </p:txBody>
      </p:sp>
      <p:pic>
        <p:nvPicPr>
          <p:cNvPr id="8" name="Picture 8" descr="A close up of a logo&#10;&#10;Description generated with very high confidence">
            <a:extLst>
              <a:ext uri="{FF2B5EF4-FFF2-40B4-BE49-F238E27FC236}">
                <a16:creationId xmlns:a16="http://schemas.microsoft.com/office/drawing/2014/main" id="{67373A52-EA5E-4CFA-A48E-FC5CC67C80AA}"/>
              </a:ext>
            </a:extLst>
          </p:cNvPr>
          <p:cNvPicPr>
            <a:picLocks noGrp="1" noChangeAspect="1"/>
          </p:cNvPicPr>
          <p:nvPr>
            <p:ph idx="1"/>
          </p:nvPr>
        </p:nvPicPr>
        <p:blipFill>
          <a:blip r:embed="rId3"/>
          <a:stretch>
            <a:fillRect/>
          </a:stretch>
        </p:blipFill>
        <p:spPr>
          <a:xfrm>
            <a:off x="1624294" y="1466192"/>
            <a:ext cx="8957786" cy="5041450"/>
          </a:xfrm>
          <a:prstGeom prst="rect">
            <a:avLst/>
          </a:prstGeom>
        </p:spPr>
      </p:pic>
    </p:spTree>
    <p:extLst>
      <p:ext uri="{BB962C8B-B14F-4D97-AF65-F5344CB8AC3E}">
        <p14:creationId xmlns:p14="http://schemas.microsoft.com/office/powerpoint/2010/main" val="3236271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9DC7-B10C-4FDC-AB9D-EB03D11F2B9A}"/>
              </a:ext>
            </a:extLst>
          </p:cNvPr>
          <p:cNvSpPr>
            <a:spLocks noGrp="1"/>
          </p:cNvSpPr>
          <p:nvPr>
            <p:ph type="title"/>
          </p:nvPr>
        </p:nvSpPr>
        <p:spPr/>
        <p:txBody>
          <a:bodyPr/>
          <a:lstStyle/>
          <a:p>
            <a:r>
              <a:rPr lang="en-US" dirty="0">
                <a:cs typeface="Calibri Light"/>
              </a:rPr>
              <a:t>Example</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5918EA50-2F58-41FB-8355-87B042E9DDFD}"/>
              </a:ext>
            </a:extLst>
          </p:cNvPr>
          <p:cNvPicPr>
            <a:picLocks noGrp="1" noChangeAspect="1"/>
          </p:cNvPicPr>
          <p:nvPr>
            <p:ph idx="1"/>
          </p:nvPr>
        </p:nvPicPr>
        <p:blipFill>
          <a:blip r:embed="rId2"/>
          <a:stretch>
            <a:fillRect/>
          </a:stretch>
        </p:blipFill>
        <p:spPr>
          <a:xfrm>
            <a:off x="2763060" y="1825625"/>
            <a:ext cx="6665880" cy="4351338"/>
          </a:xfrm>
          <a:prstGeom prst="rect">
            <a:avLst/>
          </a:prstGeom>
        </p:spPr>
      </p:pic>
    </p:spTree>
    <p:extLst>
      <p:ext uri="{BB962C8B-B14F-4D97-AF65-F5344CB8AC3E}">
        <p14:creationId xmlns:p14="http://schemas.microsoft.com/office/powerpoint/2010/main" val="339366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C75C-A27B-4E63-81FF-5475F43C7B9A}"/>
              </a:ext>
            </a:extLst>
          </p:cNvPr>
          <p:cNvSpPr>
            <a:spLocks noGrp="1"/>
          </p:cNvSpPr>
          <p:nvPr>
            <p:ph type="title"/>
          </p:nvPr>
        </p:nvSpPr>
        <p:spPr/>
        <p:txBody>
          <a:bodyPr/>
          <a:lstStyle/>
          <a:p>
            <a:r>
              <a:rPr lang="en-US" dirty="0">
                <a:cs typeface="Calibri Light"/>
              </a:rPr>
              <a:t>Mini-Batch Gradient Descent</a:t>
            </a:r>
            <a:endParaRPr lang="en-US" dirty="0"/>
          </a:p>
        </p:txBody>
      </p:sp>
      <p:sp>
        <p:nvSpPr>
          <p:cNvPr id="3" name="Content Placeholder 2">
            <a:extLst>
              <a:ext uri="{FF2B5EF4-FFF2-40B4-BE49-F238E27FC236}">
                <a16:creationId xmlns:a16="http://schemas.microsoft.com/office/drawing/2014/main" id="{63AAE5D2-D6A0-4647-BA55-390EB8B84640}"/>
              </a:ext>
            </a:extLst>
          </p:cNvPr>
          <p:cNvSpPr>
            <a:spLocks noGrp="1"/>
          </p:cNvSpPr>
          <p:nvPr>
            <p:ph idx="1"/>
          </p:nvPr>
        </p:nvSpPr>
        <p:spPr/>
        <p:txBody>
          <a:bodyPr vert="horz" lIns="91440" tIns="45720" rIns="91440" bIns="45720" rtlCol="0" anchor="t">
            <a:normAutofit/>
          </a:bodyPr>
          <a:lstStyle/>
          <a:p>
            <a:r>
              <a:rPr lang="en-US" dirty="0">
                <a:cs typeface="Calibri"/>
              </a:rPr>
              <a:t>Mini-batch GD computes the gradients on small random sets of instances called </a:t>
            </a:r>
            <a:r>
              <a:rPr lang="en-US" i="1" dirty="0">
                <a:cs typeface="Calibri"/>
              </a:rPr>
              <a:t>mini-batches</a:t>
            </a:r>
            <a:r>
              <a:rPr lang="en-US" dirty="0">
                <a:cs typeface="Calibri"/>
              </a:rPr>
              <a:t>. </a:t>
            </a:r>
          </a:p>
          <a:p>
            <a:endParaRPr lang="en-US" dirty="0">
              <a:cs typeface="Calibri"/>
            </a:endParaRPr>
          </a:p>
        </p:txBody>
      </p:sp>
      <p:pic>
        <p:nvPicPr>
          <p:cNvPr id="4" name="Picture 4" descr="A close up of a map&#10;&#10;Description generated with very high confidence">
            <a:extLst>
              <a:ext uri="{FF2B5EF4-FFF2-40B4-BE49-F238E27FC236}">
                <a16:creationId xmlns:a16="http://schemas.microsoft.com/office/drawing/2014/main" id="{0783D09F-54D8-45DF-89C5-165F54D257E5}"/>
              </a:ext>
            </a:extLst>
          </p:cNvPr>
          <p:cNvPicPr>
            <a:picLocks noChangeAspect="1"/>
          </p:cNvPicPr>
          <p:nvPr/>
        </p:nvPicPr>
        <p:blipFill rotWithShape="1">
          <a:blip r:embed="rId3"/>
          <a:srcRect l="4109" r="391" b="7067"/>
          <a:stretch/>
        </p:blipFill>
        <p:spPr>
          <a:xfrm>
            <a:off x="2596550" y="2960262"/>
            <a:ext cx="7013446" cy="3770637"/>
          </a:xfrm>
          <a:prstGeom prst="rect">
            <a:avLst/>
          </a:prstGeom>
        </p:spPr>
      </p:pic>
    </p:spTree>
    <p:extLst>
      <p:ext uri="{BB962C8B-B14F-4D97-AF65-F5344CB8AC3E}">
        <p14:creationId xmlns:p14="http://schemas.microsoft.com/office/powerpoint/2010/main" val="89004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5CA9-D528-44FE-A594-CAD46370BCA3}"/>
              </a:ext>
            </a:extLst>
          </p:cNvPr>
          <p:cNvSpPr>
            <a:spLocks noGrp="1"/>
          </p:cNvSpPr>
          <p:nvPr>
            <p:ph type="title"/>
          </p:nvPr>
        </p:nvSpPr>
        <p:spPr/>
        <p:txBody>
          <a:bodyPr/>
          <a:lstStyle/>
          <a:p>
            <a:r>
              <a:rPr lang="en-US" dirty="0"/>
              <a:t>Classification</a:t>
            </a:r>
            <a:endParaRPr lang="x-none" dirty="0"/>
          </a:p>
        </p:txBody>
      </p:sp>
      <p:sp>
        <p:nvSpPr>
          <p:cNvPr id="3" name="Content Placeholder 2">
            <a:extLst>
              <a:ext uri="{FF2B5EF4-FFF2-40B4-BE49-F238E27FC236}">
                <a16:creationId xmlns:a16="http://schemas.microsoft.com/office/drawing/2014/main" id="{8C0FB3C2-98A4-4925-B28E-726E4D4CC57F}"/>
              </a:ext>
            </a:extLst>
          </p:cNvPr>
          <p:cNvSpPr>
            <a:spLocks noGrp="1"/>
          </p:cNvSpPr>
          <p:nvPr>
            <p:ph idx="1"/>
          </p:nvPr>
        </p:nvSpPr>
        <p:spPr/>
        <p:txBody>
          <a:bodyPr/>
          <a:lstStyle/>
          <a:p>
            <a:r>
              <a:rPr lang="en-US" dirty="0"/>
              <a:t>Binary classification</a:t>
            </a:r>
          </a:p>
          <a:p>
            <a:r>
              <a:rPr lang="en-US" dirty="0"/>
              <a:t>Multi-class classification </a:t>
            </a:r>
            <a:endParaRPr lang="x-none" dirty="0"/>
          </a:p>
        </p:txBody>
      </p:sp>
    </p:spTree>
    <p:extLst>
      <p:ext uri="{BB962C8B-B14F-4D97-AF65-F5344CB8AC3E}">
        <p14:creationId xmlns:p14="http://schemas.microsoft.com/office/powerpoint/2010/main" val="4099293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0487-F479-48F9-9337-CD8938CFD902}"/>
              </a:ext>
            </a:extLst>
          </p:cNvPr>
          <p:cNvSpPr>
            <a:spLocks noGrp="1"/>
          </p:cNvSpPr>
          <p:nvPr>
            <p:ph type="title"/>
          </p:nvPr>
        </p:nvSpPr>
        <p:spPr/>
        <p:txBody>
          <a:bodyPr/>
          <a:lstStyle/>
          <a:p>
            <a:r>
              <a:rPr lang="en-US" dirty="0">
                <a:cs typeface="Calibri Light"/>
              </a:rPr>
              <a:t>Summary</a:t>
            </a:r>
            <a:endParaRPr lang="en-US" dirty="0"/>
          </a:p>
        </p:txBody>
      </p:sp>
      <p:graphicFrame>
        <p:nvGraphicFramePr>
          <p:cNvPr id="8" name="Table 8">
            <a:extLst>
              <a:ext uri="{FF2B5EF4-FFF2-40B4-BE49-F238E27FC236}">
                <a16:creationId xmlns:a16="http://schemas.microsoft.com/office/drawing/2014/main" id="{A3AAEC5A-7497-4A21-8765-BFC63A4548EC}"/>
              </a:ext>
            </a:extLst>
          </p:cNvPr>
          <p:cNvGraphicFramePr>
            <a:graphicFrameLocks noGrp="1"/>
          </p:cNvGraphicFramePr>
          <p:nvPr>
            <p:ph idx="1"/>
            <p:extLst>
              <p:ext uri="{D42A27DB-BD31-4B8C-83A1-F6EECF244321}">
                <p14:modId xmlns:p14="http://schemas.microsoft.com/office/powerpoint/2010/main" val="2069769995"/>
              </p:ext>
            </p:extLst>
          </p:nvPr>
        </p:nvGraphicFramePr>
        <p:xfrm>
          <a:off x="838200" y="1825625"/>
          <a:ext cx="10515583" cy="1854200"/>
        </p:xfrm>
        <a:graphic>
          <a:graphicData uri="http://schemas.openxmlformats.org/drawingml/2006/table">
            <a:tbl>
              <a:tblPr firstRow="1" bandRow="1">
                <a:tableStyleId>{5C22544A-7EE6-4342-B048-85BDC9FD1C3A}</a:tableStyleId>
              </a:tblPr>
              <a:tblGrid>
                <a:gridCol w="2412999">
                  <a:extLst>
                    <a:ext uri="{9D8B030D-6E8A-4147-A177-3AD203B41FA5}">
                      <a16:colId xmlns:a16="http://schemas.microsoft.com/office/drawing/2014/main" val="1782228069"/>
                    </a:ext>
                  </a:extLst>
                </a:gridCol>
                <a:gridCol w="1058333">
                  <a:extLst>
                    <a:ext uri="{9D8B030D-6E8A-4147-A177-3AD203B41FA5}">
                      <a16:colId xmlns:a16="http://schemas.microsoft.com/office/drawing/2014/main" val="85204674"/>
                    </a:ext>
                  </a:extLst>
                </a:gridCol>
                <a:gridCol w="1015998">
                  <a:extLst>
                    <a:ext uri="{9D8B030D-6E8A-4147-A177-3AD203B41FA5}">
                      <a16:colId xmlns:a16="http://schemas.microsoft.com/office/drawing/2014/main" val="3613681856"/>
                    </a:ext>
                  </a:extLst>
                </a:gridCol>
                <a:gridCol w="1841499">
                  <a:extLst>
                    <a:ext uri="{9D8B030D-6E8A-4147-A177-3AD203B41FA5}">
                      <a16:colId xmlns:a16="http://schemas.microsoft.com/office/drawing/2014/main" val="632268751"/>
                    </a:ext>
                  </a:extLst>
                </a:gridCol>
                <a:gridCol w="1926166">
                  <a:extLst>
                    <a:ext uri="{9D8B030D-6E8A-4147-A177-3AD203B41FA5}">
                      <a16:colId xmlns:a16="http://schemas.microsoft.com/office/drawing/2014/main" val="1092549129"/>
                    </a:ext>
                  </a:extLst>
                </a:gridCol>
                <a:gridCol w="2260588">
                  <a:extLst>
                    <a:ext uri="{9D8B030D-6E8A-4147-A177-3AD203B41FA5}">
                      <a16:colId xmlns:a16="http://schemas.microsoft.com/office/drawing/2014/main" val="2429787945"/>
                    </a:ext>
                  </a:extLst>
                </a:gridCol>
              </a:tblGrid>
              <a:tr h="370840">
                <a:tc>
                  <a:txBody>
                    <a:bodyPr/>
                    <a:lstStyle/>
                    <a:p>
                      <a:pPr lvl="0" algn="l">
                        <a:buNone/>
                      </a:pPr>
                      <a:r>
                        <a:rPr lang="en-US" dirty="0"/>
                        <a:t>Algorithm</a:t>
                      </a:r>
                    </a:p>
                  </a:txBody>
                  <a:tcPr/>
                </a:tc>
                <a:tc>
                  <a:txBody>
                    <a:bodyPr/>
                    <a:lstStyle/>
                    <a:p>
                      <a:pPr>
                        <a:buNone/>
                      </a:pPr>
                      <a:r>
                        <a:rPr lang="en-US" dirty="0"/>
                        <a:t>Large m</a:t>
                      </a:r>
                    </a:p>
                  </a:txBody>
                  <a:tcPr/>
                </a:tc>
                <a:tc>
                  <a:txBody>
                    <a:bodyPr/>
                    <a:lstStyle/>
                    <a:p>
                      <a:pPr>
                        <a:buNone/>
                      </a:pPr>
                      <a:r>
                        <a:rPr lang="en-US" dirty="0"/>
                        <a:t>Large n</a:t>
                      </a:r>
                    </a:p>
                  </a:txBody>
                  <a:tcPr/>
                </a:tc>
                <a:tc>
                  <a:txBody>
                    <a:bodyPr/>
                    <a:lstStyle/>
                    <a:p>
                      <a:pPr>
                        <a:buNone/>
                      </a:pPr>
                      <a:r>
                        <a:rPr lang="en-US" dirty="0"/>
                        <a:t>Hyperparameter</a:t>
                      </a:r>
                    </a:p>
                  </a:txBody>
                  <a:tcPr/>
                </a:tc>
                <a:tc>
                  <a:txBody>
                    <a:bodyPr/>
                    <a:lstStyle/>
                    <a:p>
                      <a:pPr>
                        <a:buNone/>
                      </a:pPr>
                      <a:r>
                        <a:rPr lang="en-US" dirty="0"/>
                        <a:t>Scaling required</a:t>
                      </a:r>
                    </a:p>
                  </a:txBody>
                  <a:tcPr/>
                </a:tc>
                <a:tc>
                  <a:txBody>
                    <a:bodyPr/>
                    <a:lstStyle/>
                    <a:p>
                      <a:pPr>
                        <a:buNone/>
                      </a:pPr>
                      <a:r>
                        <a:rPr lang="en-US" dirty="0" err="1"/>
                        <a:t>sklearn</a:t>
                      </a:r>
                    </a:p>
                  </a:txBody>
                  <a:tcPr/>
                </a:tc>
                <a:extLst>
                  <a:ext uri="{0D108BD9-81ED-4DB2-BD59-A6C34878D82A}">
                    <a16:rowId xmlns:a16="http://schemas.microsoft.com/office/drawing/2014/main" val="826543726"/>
                  </a:ext>
                </a:extLst>
              </a:tr>
              <a:tr h="370840">
                <a:tc>
                  <a:txBody>
                    <a:bodyPr/>
                    <a:lstStyle/>
                    <a:p>
                      <a:pPr lvl="0" algn="l">
                        <a:buNone/>
                      </a:pPr>
                      <a:r>
                        <a:rPr lang="en-US" dirty="0"/>
                        <a:t>Normal Equation</a:t>
                      </a:r>
                    </a:p>
                  </a:txBody>
                  <a:tcPr/>
                </a:tc>
                <a:tc>
                  <a:txBody>
                    <a:bodyPr/>
                    <a:lstStyle/>
                    <a:p>
                      <a:pPr>
                        <a:buNone/>
                      </a:pPr>
                      <a:r>
                        <a:rPr lang="en-US" dirty="0"/>
                        <a:t>Fast</a:t>
                      </a:r>
                    </a:p>
                  </a:txBody>
                  <a:tcPr/>
                </a:tc>
                <a:tc>
                  <a:txBody>
                    <a:bodyPr/>
                    <a:lstStyle/>
                    <a:p>
                      <a:pPr>
                        <a:buNone/>
                      </a:pPr>
                      <a:r>
                        <a:rPr lang="en-US" dirty="0"/>
                        <a:t>Slow</a:t>
                      </a:r>
                    </a:p>
                  </a:txBody>
                  <a:tcPr/>
                </a:tc>
                <a:tc>
                  <a:txBody>
                    <a:bodyPr/>
                    <a:lstStyle/>
                    <a:p>
                      <a:pPr>
                        <a:buNone/>
                      </a:pPr>
                      <a:r>
                        <a:rPr lang="en-US" dirty="0"/>
                        <a:t>0</a:t>
                      </a:r>
                    </a:p>
                  </a:txBody>
                  <a:tcPr/>
                </a:tc>
                <a:tc>
                  <a:txBody>
                    <a:bodyPr/>
                    <a:lstStyle/>
                    <a:p>
                      <a:pPr>
                        <a:buNone/>
                      </a:pPr>
                      <a:r>
                        <a:rPr lang="en-US" dirty="0"/>
                        <a:t>No</a:t>
                      </a:r>
                    </a:p>
                  </a:txBody>
                  <a:tcPr/>
                </a:tc>
                <a:tc>
                  <a:txBody>
                    <a:bodyPr/>
                    <a:lstStyle/>
                    <a:p>
                      <a:pPr>
                        <a:buNone/>
                      </a:pPr>
                      <a:r>
                        <a:rPr lang="en-US" dirty="0" err="1"/>
                        <a:t>LinearRegression</a:t>
                      </a:r>
                    </a:p>
                  </a:txBody>
                  <a:tcPr/>
                </a:tc>
                <a:extLst>
                  <a:ext uri="{0D108BD9-81ED-4DB2-BD59-A6C34878D82A}">
                    <a16:rowId xmlns:a16="http://schemas.microsoft.com/office/drawing/2014/main" val="2819836060"/>
                  </a:ext>
                </a:extLst>
              </a:tr>
              <a:tr h="370840">
                <a:tc>
                  <a:txBody>
                    <a:bodyPr/>
                    <a:lstStyle/>
                    <a:p>
                      <a:pPr lvl="0" algn="l">
                        <a:buNone/>
                      </a:pPr>
                      <a:r>
                        <a:rPr lang="en-US" dirty="0"/>
                        <a:t>Batch GD</a:t>
                      </a:r>
                    </a:p>
                  </a:txBody>
                  <a:tcPr/>
                </a:tc>
                <a:tc>
                  <a:txBody>
                    <a:bodyPr/>
                    <a:lstStyle/>
                    <a:p>
                      <a:pPr>
                        <a:buNone/>
                      </a:pPr>
                      <a:r>
                        <a:rPr lang="en-US" dirty="0"/>
                        <a:t>Slow</a:t>
                      </a:r>
                    </a:p>
                  </a:txBody>
                  <a:tcPr/>
                </a:tc>
                <a:tc>
                  <a:txBody>
                    <a:bodyPr/>
                    <a:lstStyle/>
                    <a:p>
                      <a:pPr>
                        <a:buNone/>
                      </a:pPr>
                      <a:r>
                        <a:rPr lang="en-US" dirty="0"/>
                        <a:t>Fast</a:t>
                      </a:r>
                    </a:p>
                  </a:txBody>
                  <a:tcPr/>
                </a:tc>
                <a:tc>
                  <a:txBody>
                    <a:bodyPr/>
                    <a:lstStyle/>
                    <a:p>
                      <a:pPr>
                        <a:buNone/>
                      </a:pPr>
                      <a:r>
                        <a:rPr lang="en-US" dirty="0"/>
                        <a:t>2</a:t>
                      </a:r>
                    </a:p>
                  </a:txBody>
                  <a:tcPr/>
                </a:tc>
                <a:tc>
                  <a:txBody>
                    <a:bodyPr/>
                    <a:lstStyle/>
                    <a:p>
                      <a:pPr>
                        <a:buNone/>
                      </a:pPr>
                      <a:r>
                        <a:rPr lang="en-US" dirty="0"/>
                        <a:t>Yes</a:t>
                      </a:r>
                    </a:p>
                  </a:txBody>
                  <a:tcPr/>
                </a:tc>
                <a:tc>
                  <a:txBody>
                    <a:bodyPr/>
                    <a:lstStyle/>
                    <a:p>
                      <a:pPr>
                        <a:buNone/>
                      </a:pPr>
                      <a:r>
                        <a:rPr lang="en-US" dirty="0"/>
                        <a:t>n/a</a:t>
                      </a:r>
                    </a:p>
                  </a:txBody>
                  <a:tcPr/>
                </a:tc>
                <a:extLst>
                  <a:ext uri="{0D108BD9-81ED-4DB2-BD59-A6C34878D82A}">
                    <a16:rowId xmlns:a16="http://schemas.microsoft.com/office/drawing/2014/main" val="920206494"/>
                  </a:ext>
                </a:extLst>
              </a:tr>
              <a:tr h="370840">
                <a:tc>
                  <a:txBody>
                    <a:bodyPr/>
                    <a:lstStyle/>
                    <a:p>
                      <a:pPr lvl="0" algn="l">
                        <a:buNone/>
                      </a:pPr>
                      <a:r>
                        <a:rPr lang="en-US" dirty="0"/>
                        <a:t>Stochastic GD</a:t>
                      </a:r>
                    </a:p>
                  </a:txBody>
                  <a:tcPr/>
                </a:tc>
                <a:tc>
                  <a:txBody>
                    <a:bodyPr/>
                    <a:lstStyle/>
                    <a:p>
                      <a:pPr>
                        <a:buNone/>
                      </a:pPr>
                      <a:r>
                        <a:rPr lang="en-US" dirty="0"/>
                        <a:t>Fast</a:t>
                      </a:r>
                    </a:p>
                  </a:txBody>
                  <a:tcPr/>
                </a:tc>
                <a:tc>
                  <a:txBody>
                    <a:bodyPr/>
                    <a:lstStyle/>
                    <a:p>
                      <a:pPr>
                        <a:buNone/>
                      </a:pPr>
                      <a:r>
                        <a:rPr lang="en-US" dirty="0"/>
                        <a:t>Fast</a:t>
                      </a:r>
                    </a:p>
                  </a:txBody>
                  <a:tcPr/>
                </a:tc>
                <a:tc>
                  <a:txBody>
                    <a:bodyPr/>
                    <a:lstStyle/>
                    <a:p>
                      <a:pPr>
                        <a:buNone/>
                      </a:pPr>
                      <a:r>
                        <a:rPr lang="en-US" dirty="0"/>
                        <a:t>≥2</a:t>
                      </a:r>
                    </a:p>
                  </a:txBody>
                  <a:tcPr/>
                </a:tc>
                <a:tc>
                  <a:txBody>
                    <a:bodyPr/>
                    <a:lstStyle/>
                    <a:p>
                      <a:pPr>
                        <a:buNone/>
                      </a:pPr>
                      <a:r>
                        <a:rPr lang="en-US" dirty="0"/>
                        <a:t>Yes</a:t>
                      </a:r>
                    </a:p>
                  </a:txBody>
                  <a:tcPr/>
                </a:tc>
                <a:tc>
                  <a:txBody>
                    <a:bodyPr/>
                    <a:lstStyle/>
                    <a:p>
                      <a:pPr lvl="0" algn="l">
                        <a:buNone/>
                      </a:pPr>
                      <a:r>
                        <a:rPr lang="en-US" sz="1800" b="0" i="0" u="none" strike="noStrike" noProof="0" dirty="0" err="1">
                          <a:solidFill>
                            <a:srgbClr val="000000"/>
                          </a:solidFill>
                          <a:latin typeface="Calibri"/>
                        </a:rPr>
                        <a:t>SGDRegressor</a:t>
                      </a:r>
                      <a:endParaRPr lang="en-US" dirty="0" err="1"/>
                    </a:p>
                  </a:txBody>
                  <a:tcPr/>
                </a:tc>
                <a:extLst>
                  <a:ext uri="{0D108BD9-81ED-4DB2-BD59-A6C34878D82A}">
                    <a16:rowId xmlns:a16="http://schemas.microsoft.com/office/drawing/2014/main" val="2969729417"/>
                  </a:ext>
                </a:extLst>
              </a:tr>
              <a:tr h="370840">
                <a:tc>
                  <a:txBody>
                    <a:bodyPr/>
                    <a:lstStyle/>
                    <a:p>
                      <a:pPr lvl="0" algn="l">
                        <a:buNone/>
                      </a:pPr>
                      <a:r>
                        <a:rPr lang="en-US" dirty="0"/>
                        <a:t>Mini-batch GD</a:t>
                      </a:r>
                    </a:p>
                  </a:txBody>
                  <a:tcPr/>
                </a:tc>
                <a:tc>
                  <a:txBody>
                    <a:bodyPr/>
                    <a:lstStyle/>
                    <a:p>
                      <a:pPr>
                        <a:buNone/>
                      </a:pPr>
                      <a:r>
                        <a:rPr lang="en-US" dirty="0"/>
                        <a:t>Fast</a:t>
                      </a:r>
                    </a:p>
                  </a:txBody>
                  <a:tcPr/>
                </a:tc>
                <a:tc>
                  <a:txBody>
                    <a:bodyPr/>
                    <a:lstStyle/>
                    <a:p>
                      <a:pPr>
                        <a:buNone/>
                      </a:pPr>
                      <a:r>
                        <a:rPr lang="en-US" dirty="0"/>
                        <a:t>Fast</a:t>
                      </a:r>
                    </a:p>
                  </a:txBody>
                  <a:tcPr/>
                </a:tc>
                <a:tc>
                  <a:txBody>
                    <a:bodyPr/>
                    <a:lstStyle/>
                    <a:p>
                      <a:pPr lvl="0" algn="l">
                        <a:buNone/>
                      </a:pPr>
                      <a:r>
                        <a:rPr lang="en-US" sz="1800" b="0" i="0" u="none" strike="noStrike" noProof="0" dirty="0">
                          <a:solidFill>
                            <a:srgbClr val="000000"/>
                          </a:solidFill>
                          <a:latin typeface="Calibri"/>
                        </a:rPr>
                        <a:t>≥2</a:t>
                      </a:r>
                      <a:endParaRPr lang="en-US" dirty="0"/>
                    </a:p>
                  </a:txBody>
                  <a:tcPr/>
                </a:tc>
                <a:tc>
                  <a:txBody>
                    <a:bodyPr/>
                    <a:lstStyle/>
                    <a:p>
                      <a:pPr>
                        <a:buNone/>
                      </a:pPr>
                      <a:r>
                        <a:rPr lang="en-US" dirty="0"/>
                        <a:t>Yes</a:t>
                      </a:r>
                    </a:p>
                  </a:txBody>
                  <a:tcPr/>
                </a:tc>
                <a:tc>
                  <a:txBody>
                    <a:bodyPr/>
                    <a:lstStyle/>
                    <a:p>
                      <a:pPr>
                        <a:buNone/>
                      </a:pPr>
                      <a:r>
                        <a:rPr lang="en-US" dirty="0"/>
                        <a:t>n/a</a:t>
                      </a:r>
                    </a:p>
                  </a:txBody>
                  <a:tcPr/>
                </a:tc>
                <a:extLst>
                  <a:ext uri="{0D108BD9-81ED-4DB2-BD59-A6C34878D82A}">
                    <a16:rowId xmlns:a16="http://schemas.microsoft.com/office/drawing/2014/main" val="2723227765"/>
                  </a:ext>
                </a:extLst>
              </a:tr>
            </a:tbl>
          </a:graphicData>
        </a:graphic>
      </p:graphicFrame>
    </p:spTree>
    <p:extLst>
      <p:ext uri="{BB962C8B-B14F-4D97-AF65-F5344CB8AC3E}">
        <p14:creationId xmlns:p14="http://schemas.microsoft.com/office/powerpoint/2010/main" val="2607209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0B6B-36ED-488F-AB9D-A4AA5159C03B}"/>
              </a:ext>
            </a:extLst>
          </p:cNvPr>
          <p:cNvSpPr>
            <a:spLocks noGrp="1"/>
          </p:cNvSpPr>
          <p:nvPr>
            <p:ph type="ctrTitle"/>
          </p:nvPr>
        </p:nvSpPr>
        <p:spPr/>
        <p:txBody>
          <a:bodyPr/>
          <a:lstStyle/>
          <a:p>
            <a:r>
              <a:rPr lang="en-US" dirty="0">
                <a:cs typeface="Calibri Light"/>
              </a:rPr>
              <a:t>Polynomial </a:t>
            </a:r>
            <a:r>
              <a:rPr lang="en-US" dirty="0" smtClean="0">
                <a:cs typeface="Calibri Light"/>
              </a:rPr>
              <a:t>Regression</a:t>
            </a:r>
            <a:br>
              <a:rPr lang="en-US" dirty="0" smtClean="0">
                <a:cs typeface="Calibri Light"/>
              </a:rPr>
            </a:br>
            <a:r>
              <a:rPr lang="en-US" sz="4000" dirty="0" smtClean="0">
                <a:cs typeface="Calibri Light"/>
              </a:rPr>
              <a:t>Part </a:t>
            </a:r>
            <a:r>
              <a:rPr lang="en-US" sz="4000" dirty="0">
                <a:cs typeface="Calibri Light"/>
              </a:rPr>
              <a:t>2</a:t>
            </a:r>
            <a:endParaRPr lang="x-none" dirty="0"/>
          </a:p>
        </p:txBody>
      </p:sp>
      <p:sp>
        <p:nvSpPr>
          <p:cNvPr id="3" name="Subtitle 2">
            <a:extLst>
              <a:ext uri="{FF2B5EF4-FFF2-40B4-BE49-F238E27FC236}">
                <a16:creationId xmlns:a16="http://schemas.microsoft.com/office/drawing/2014/main" id="{6C91DD20-564E-4884-ABFF-C10DC6802296}"/>
              </a:ext>
            </a:extLst>
          </p:cNvPr>
          <p:cNvSpPr>
            <a:spLocks noGrp="1"/>
          </p:cNvSpPr>
          <p:nvPr>
            <p:ph type="subTitle" idx="1"/>
          </p:nvPr>
        </p:nvSpPr>
        <p:spPr/>
        <p:txBody>
          <a:bodyPr/>
          <a:lstStyle/>
          <a:p>
            <a:r>
              <a:rPr lang="en-US" dirty="0"/>
              <a:t>Dr. Nassim Sohaee</a:t>
            </a:r>
          </a:p>
        </p:txBody>
      </p:sp>
    </p:spTree>
    <p:extLst>
      <p:ext uri="{BB962C8B-B14F-4D97-AF65-F5344CB8AC3E}">
        <p14:creationId xmlns:p14="http://schemas.microsoft.com/office/powerpoint/2010/main" val="3967852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52DE-3789-4251-95A6-41AF57E49DF6}"/>
              </a:ext>
            </a:extLst>
          </p:cNvPr>
          <p:cNvSpPr>
            <a:spLocks noGrp="1"/>
          </p:cNvSpPr>
          <p:nvPr>
            <p:ph type="title"/>
          </p:nvPr>
        </p:nvSpPr>
        <p:spPr/>
        <p:txBody>
          <a:bodyPr/>
          <a:lstStyle/>
          <a:p>
            <a:r>
              <a:rPr lang="en-US" dirty="0">
                <a:cs typeface="Calibri Light"/>
              </a:rPr>
              <a:t>Polynomial Regression </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81C46D36-F894-4F37-B4E9-2211A41F426D}"/>
              </a:ext>
            </a:extLst>
          </p:cNvPr>
          <p:cNvPicPr>
            <a:picLocks noGrp="1" noChangeAspect="1"/>
          </p:cNvPicPr>
          <p:nvPr>
            <p:ph idx="1"/>
          </p:nvPr>
        </p:nvPicPr>
        <p:blipFill>
          <a:blip r:embed="rId3"/>
          <a:stretch>
            <a:fillRect/>
          </a:stretch>
        </p:blipFill>
        <p:spPr>
          <a:xfrm>
            <a:off x="2288740" y="1696229"/>
            <a:ext cx="7614517" cy="4940809"/>
          </a:xfrm>
          <a:prstGeom prst="rect">
            <a:avLst/>
          </a:prstGeom>
        </p:spPr>
      </p:pic>
    </p:spTree>
    <p:extLst>
      <p:ext uri="{BB962C8B-B14F-4D97-AF65-F5344CB8AC3E}">
        <p14:creationId xmlns:p14="http://schemas.microsoft.com/office/powerpoint/2010/main" val="771522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B072-B236-4DF2-962B-62314DD67238}"/>
              </a:ext>
            </a:extLst>
          </p:cNvPr>
          <p:cNvSpPr>
            <a:spLocks noGrp="1"/>
          </p:cNvSpPr>
          <p:nvPr>
            <p:ph type="title"/>
          </p:nvPr>
        </p:nvSpPr>
        <p:spPr/>
        <p:txBody>
          <a:bodyPr/>
          <a:lstStyle/>
          <a:p>
            <a:r>
              <a:rPr lang="en-US" dirty="0">
                <a:cs typeface="Calibri Light"/>
              </a:rPr>
              <a:t>Example</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76EEBB6C-C5C7-474E-B814-9CB913CA4AE3}"/>
              </a:ext>
            </a:extLst>
          </p:cNvPr>
          <p:cNvPicPr>
            <a:picLocks noGrp="1" noChangeAspect="1"/>
          </p:cNvPicPr>
          <p:nvPr>
            <p:ph idx="1"/>
          </p:nvPr>
        </p:nvPicPr>
        <p:blipFill>
          <a:blip r:embed="rId2"/>
          <a:stretch>
            <a:fillRect/>
          </a:stretch>
        </p:blipFill>
        <p:spPr>
          <a:xfrm>
            <a:off x="2029948" y="1466191"/>
            <a:ext cx="8146479" cy="5285865"/>
          </a:xfrm>
          <a:prstGeom prst="rect">
            <a:avLst/>
          </a:prstGeom>
        </p:spPr>
      </p:pic>
    </p:spTree>
    <p:extLst>
      <p:ext uri="{BB962C8B-B14F-4D97-AF65-F5344CB8AC3E}">
        <p14:creationId xmlns:p14="http://schemas.microsoft.com/office/powerpoint/2010/main" val="1046347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B4AA-9D14-46EF-9B87-8004293FD39D}"/>
              </a:ext>
            </a:extLst>
          </p:cNvPr>
          <p:cNvSpPr>
            <a:spLocks noGrp="1"/>
          </p:cNvSpPr>
          <p:nvPr>
            <p:ph type="title"/>
          </p:nvPr>
        </p:nvSpPr>
        <p:spPr/>
        <p:txBody>
          <a:bodyPr/>
          <a:lstStyle/>
          <a:p>
            <a:r>
              <a:rPr lang="en-US" dirty="0">
                <a:cs typeface="Calibri Light"/>
              </a:rPr>
              <a:t>Polynomial Features with Linear Regression</a:t>
            </a:r>
            <a:endParaRPr lang="en-US" dirty="0"/>
          </a:p>
        </p:txBody>
      </p:sp>
      <p:sp>
        <p:nvSpPr>
          <p:cNvPr id="3" name="Content Placeholder 2">
            <a:extLst>
              <a:ext uri="{FF2B5EF4-FFF2-40B4-BE49-F238E27FC236}">
                <a16:creationId xmlns:a16="http://schemas.microsoft.com/office/drawing/2014/main" id="{CB0055D8-0C33-48A7-A19E-8F4DA4537675}"/>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Why would we want to transform our data this way?</a:t>
            </a:r>
          </a:p>
          <a:p>
            <a:pPr marL="685800"/>
            <a:r>
              <a:rPr lang="en-US" dirty="0">
                <a:cs typeface="Calibri"/>
              </a:rPr>
              <a:t>To capture interactions between the original features by adding them as features to the linear model.</a:t>
            </a:r>
            <a:endParaRPr lang="en-US" dirty="0"/>
          </a:p>
          <a:p>
            <a:pPr marL="685800"/>
            <a:r>
              <a:rPr lang="en-US" dirty="0">
                <a:cs typeface="Calibri"/>
              </a:rPr>
              <a:t>To make a classification problem easier (we'll see this later).</a:t>
            </a:r>
            <a:endParaRPr lang="en-US" dirty="0"/>
          </a:p>
          <a:p>
            <a:r>
              <a:rPr lang="en-US" dirty="0">
                <a:cs typeface="Calibri"/>
              </a:rPr>
              <a:t>More generally, we can apply other non-linear transformations to create new features</a:t>
            </a:r>
            <a:endParaRPr lang="en-US" dirty="0"/>
          </a:p>
          <a:p>
            <a:pPr marL="685800"/>
            <a:r>
              <a:rPr lang="en-US" dirty="0">
                <a:cs typeface="Calibri"/>
              </a:rPr>
              <a:t>(Technically, these are called non-linear basis functions)</a:t>
            </a:r>
            <a:endParaRPr lang="en-US" dirty="0"/>
          </a:p>
          <a:p>
            <a:r>
              <a:rPr lang="en-US" dirty="0">
                <a:cs typeface="Calibri"/>
              </a:rPr>
              <a:t>Beware of polynomial feature expansion with high order as this can lead to complex models that overfit</a:t>
            </a:r>
            <a:endParaRPr lang="en-US" dirty="0"/>
          </a:p>
          <a:p>
            <a:pPr marL="685800"/>
            <a:r>
              <a:rPr lang="en-US" dirty="0">
                <a:cs typeface="Calibri"/>
              </a:rPr>
              <a:t>Thus, polynomial feature expansion is often combined with a</a:t>
            </a:r>
            <a:endParaRPr lang="en-US" dirty="0"/>
          </a:p>
          <a:p>
            <a:pPr marL="685800"/>
            <a:r>
              <a:rPr lang="en-US" dirty="0">
                <a:cs typeface="Calibri"/>
              </a:rPr>
              <a:t>regularized learning method like ridge regression.</a:t>
            </a:r>
            <a:endParaRPr lang="en-US" dirty="0"/>
          </a:p>
          <a:p>
            <a:endParaRPr lang="en-US" dirty="0">
              <a:cs typeface="Calibri"/>
            </a:endParaRPr>
          </a:p>
        </p:txBody>
      </p:sp>
    </p:spTree>
    <p:extLst>
      <p:ext uri="{BB962C8B-B14F-4D97-AF65-F5344CB8AC3E}">
        <p14:creationId xmlns:p14="http://schemas.microsoft.com/office/powerpoint/2010/main" val="3590897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50DC-8C13-41B4-B890-A6BBCCCB77C2}"/>
              </a:ext>
            </a:extLst>
          </p:cNvPr>
          <p:cNvSpPr>
            <a:spLocks noGrp="1"/>
          </p:cNvSpPr>
          <p:nvPr>
            <p:ph type="title"/>
          </p:nvPr>
        </p:nvSpPr>
        <p:spPr/>
        <p:txBody>
          <a:bodyPr/>
          <a:lstStyle/>
          <a:p>
            <a:r>
              <a:rPr lang="en-US" dirty="0">
                <a:cs typeface="Calibri Light"/>
              </a:rPr>
              <a:t>Why Penalize the Magnitude of Coefficients?</a:t>
            </a:r>
            <a:endParaRPr lang="en-US" dirty="0"/>
          </a:p>
        </p:txBody>
      </p:sp>
      <p:pic>
        <p:nvPicPr>
          <p:cNvPr id="4" name="Picture 4" descr="A picture containing text, map&#10;&#10;Description generated with very high confidence">
            <a:extLst>
              <a:ext uri="{FF2B5EF4-FFF2-40B4-BE49-F238E27FC236}">
                <a16:creationId xmlns:a16="http://schemas.microsoft.com/office/drawing/2014/main" id="{7DFD01D0-DDB7-46F8-819A-2D6F412E0B98}"/>
              </a:ext>
            </a:extLst>
          </p:cNvPr>
          <p:cNvPicPr>
            <a:picLocks noGrp="1" noChangeAspect="1"/>
          </p:cNvPicPr>
          <p:nvPr>
            <p:ph idx="1"/>
          </p:nvPr>
        </p:nvPicPr>
        <p:blipFill>
          <a:blip r:embed="rId2"/>
          <a:stretch>
            <a:fillRect/>
          </a:stretch>
        </p:blipFill>
        <p:spPr>
          <a:xfrm>
            <a:off x="3158547" y="1696230"/>
            <a:ext cx="5889283" cy="4912054"/>
          </a:xfrm>
          <a:prstGeom prst="rect">
            <a:avLst/>
          </a:prstGeom>
        </p:spPr>
      </p:pic>
    </p:spTree>
    <p:extLst>
      <p:ext uri="{BB962C8B-B14F-4D97-AF65-F5344CB8AC3E}">
        <p14:creationId xmlns:p14="http://schemas.microsoft.com/office/powerpoint/2010/main" val="1302788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0A30-B878-469B-AB19-536A7C49AC93}"/>
              </a:ext>
            </a:extLst>
          </p:cNvPr>
          <p:cNvSpPr>
            <a:spLocks noGrp="1"/>
          </p:cNvSpPr>
          <p:nvPr>
            <p:ph type="title"/>
          </p:nvPr>
        </p:nvSpPr>
        <p:spPr/>
        <p:txBody>
          <a:bodyPr/>
          <a:lstStyle/>
          <a:p>
            <a:r>
              <a:rPr lang="en-US" dirty="0">
                <a:cs typeface="Calibri Light"/>
              </a:rPr>
              <a:t>Why Penalize the Magnitude of Coefficients?</a:t>
            </a:r>
            <a:endParaRPr lang="en-US" dirty="0"/>
          </a:p>
        </p:txBody>
      </p:sp>
      <p:sp>
        <p:nvSpPr>
          <p:cNvPr id="3" name="Content Placeholder 2">
            <a:extLst>
              <a:ext uri="{FF2B5EF4-FFF2-40B4-BE49-F238E27FC236}">
                <a16:creationId xmlns:a16="http://schemas.microsoft.com/office/drawing/2014/main" id="{07747BCB-4348-48A6-B8F9-4DDD48A7C9D9}"/>
              </a:ext>
            </a:extLst>
          </p:cNvPr>
          <p:cNvSpPr>
            <a:spLocks noGrp="1"/>
          </p:cNvSpPr>
          <p:nvPr>
            <p:ph idx="1"/>
          </p:nvPr>
        </p:nvSpPr>
        <p:spPr/>
        <p:txBody>
          <a:bodyPr vert="horz" lIns="91440" tIns="45720" rIns="91440" bIns="45720" rtlCol="0" anchor="t">
            <a:normAutofit/>
          </a:bodyPr>
          <a:lstStyle/>
          <a:p>
            <a:r>
              <a:rPr lang="en-US" dirty="0">
                <a:cs typeface="Calibri"/>
              </a:rPr>
              <a:t>As the model complexity increases, the models tends to fit even smaller deviations in the training data set.</a:t>
            </a:r>
          </a:p>
          <a:p>
            <a:pPr marL="685800"/>
            <a:r>
              <a:rPr lang="en-US" dirty="0">
                <a:cs typeface="Calibri"/>
              </a:rPr>
              <a:t>This leads to overfitting</a:t>
            </a:r>
            <a:endParaRPr lang="en-US" dirty="0"/>
          </a:p>
          <a:p>
            <a:r>
              <a:rPr lang="en-US" dirty="0">
                <a:cs typeface="Calibri"/>
              </a:rPr>
              <a:t>As the model complexity increases, the size of coefficients increase exponentially. </a:t>
            </a:r>
            <a:endParaRPr lang="en-US" dirty="0"/>
          </a:p>
          <a:p>
            <a:endParaRPr lang="en-US" dirty="0">
              <a:cs typeface="Calibri"/>
            </a:endParaRPr>
          </a:p>
        </p:txBody>
      </p:sp>
    </p:spTree>
    <p:extLst>
      <p:ext uri="{BB962C8B-B14F-4D97-AF65-F5344CB8AC3E}">
        <p14:creationId xmlns:p14="http://schemas.microsoft.com/office/powerpoint/2010/main" val="2477322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DAC7E68B-D896-4930-B05A-25924DFE7094}"/>
              </a:ext>
            </a:extLst>
          </p:cNvPr>
          <p:cNvPicPr>
            <a:picLocks noChangeAspect="1"/>
          </p:cNvPicPr>
          <p:nvPr/>
        </p:nvPicPr>
        <p:blipFill>
          <a:blip r:embed="rId2"/>
          <a:stretch>
            <a:fillRect/>
          </a:stretch>
        </p:blipFill>
        <p:spPr>
          <a:xfrm>
            <a:off x="727494" y="778966"/>
            <a:ext cx="10794520" cy="5156294"/>
          </a:xfrm>
          <a:prstGeom prst="rect">
            <a:avLst/>
          </a:prstGeom>
        </p:spPr>
      </p:pic>
    </p:spTree>
    <p:extLst>
      <p:ext uri="{BB962C8B-B14F-4D97-AF65-F5344CB8AC3E}">
        <p14:creationId xmlns:p14="http://schemas.microsoft.com/office/powerpoint/2010/main" val="2624371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7963-44E5-4012-AECB-54ADBCE75C7D}"/>
              </a:ext>
            </a:extLst>
          </p:cNvPr>
          <p:cNvSpPr>
            <a:spLocks noGrp="1"/>
          </p:cNvSpPr>
          <p:nvPr>
            <p:ph type="title"/>
          </p:nvPr>
        </p:nvSpPr>
        <p:spPr/>
        <p:txBody>
          <a:bodyPr/>
          <a:lstStyle/>
          <a:p>
            <a:r>
              <a:rPr lang="en-US" dirty="0">
                <a:cs typeface="Calibri Light"/>
              </a:rPr>
              <a:t>Large coefficient</a:t>
            </a:r>
            <a:endParaRPr lang="en-US" dirty="0"/>
          </a:p>
        </p:txBody>
      </p:sp>
      <p:sp>
        <p:nvSpPr>
          <p:cNvPr id="3" name="Content Placeholder 2">
            <a:extLst>
              <a:ext uri="{FF2B5EF4-FFF2-40B4-BE49-F238E27FC236}">
                <a16:creationId xmlns:a16="http://schemas.microsoft.com/office/drawing/2014/main" id="{F1832C2F-FC73-4835-A75E-26300F3F3AAB}"/>
              </a:ext>
            </a:extLst>
          </p:cNvPr>
          <p:cNvSpPr>
            <a:spLocks noGrp="1"/>
          </p:cNvSpPr>
          <p:nvPr>
            <p:ph idx="1"/>
          </p:nvPr>
        </p:nvSpPr>
        <p:spPr/>
        <p:txBody>
          <a:bodyPr vert="horz" lIns="91440" tIns="45720" rIns="91440" bIns="45720" rtlCol="0" anchor="t">
            <a:normAutofit/>
          </a:bodyPr>
          <a:lstStyle/>
          <a:p>
            <a:r>
              <a:rPr lang="en-US" dirty="0">
                <a:cs typeface="Calibri"/>
              </a:rPr>
              <a:t>What does a large coefficient signify? </a:t>
            </a:r>
          </a:p>
          <a:p>
            <a:pPr marL="685800"/>
            <a:r>
              <a:rPr lang="en-US" dirty="0">
                <a:cs typeface="Calibri"/>
              </a:rPr>
              <a:t>It means that we’re putting a lot of emphasis on that feature, i.e. the particular feature is a good predictor for the outcome. </a:t>
            </a:r>
            <a:endParaRPr lang="en-US" dirty="0"/>
          </a:p>
          <a:p>
            <a:pPr marL="685800"/>
            <a:r>
              <a:rPr lang="en-US" dirty="0">
                <a:cs typeface="Calibri"/>
              </a:rPr>
              <a:t>When it becomes too large, the algorithm starts modelling intricate relations to estimate the output and ends up overfitting to the particular training data.</a:t>
            </a:r>
            <a:endParaRPr lang="en-US" dirty="0"/>
          </a:p>
          <a:p>
            <a:endParaRPr lang="en-US" dirty="0">
              <a:cs typeface="Calibri"/>
            </a:endParaRPr>
          </a:p>
        </p:txBody>
      </p:sp>
    </p:spTree>
    <p:extLst>
      <p:ext uri="{BB962C8B-B14F-4D97-AF65-F5344CB8AC3E}">
        <p14:creationId xmlns:p14="http://schemas.microsoft.com/office/powerpoint/2010/main" val="2599032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8984-E389-401A-9DE0-C545DE5A1700}"/>
              </a:ext>
            </a:extLst>
          </p:cNvPr>
          <p:cNvSpPr>
            <a:spLocks noGrp="1"/>
          </p:cNvSpPr>
          <p:nvPr>
            <p:ph type="title"/>
          </p:nvPr>
        </p:nvSpPr>
        <p:spPr/>
        <p:txBody>
          <a:bodyPr/>
          <a:lstStyle/>
          <a:p>
            <a:r>
              <a:rPr lang="en-US" dirty="0">
                <a:cs typeface="Calibri Light"/>
              </a:rPr>
              <a:t>Solution</a:t>
            </a:r>
            <a:endParaRPr lang="en-US" dirty="0"/>
          </a:p>
        </p:txBody>
      </p:sp>
      <p:sp>
        <p:nvSpPr>
          <p:cNvPr id="3" name="Content Placeholder 2">
            <a:extLst>
              <a:ext uri="{FF2B5EF4-FFF2-40B4-BE49-F238E27FC236}">
                <a16:creationId xmlns:a16="http://schemas.microsoft.com/office/drawing/2014/main" id="{CA733110-0E10-4579-B2D4-0F93BF5931B3}"/>
              </a:ext>
            </a:extLst>
          </p:cNvPr>
          <p:cNvSpPr>
            <a:spLocks noGrp="1"/>
          </p:cNvSpPr>
          <p:nvPr>
            <p:ph idx="1"/>
          </p:nvPr>
        </p:nvSpPr>
        <p:spPr/>
        <p:txBody>
          <a:bodyPr vert="horz" lIns="91440" tIns="45720" rIns="91440" bIns="45720" rtlCol="0" anchor="t">
            <a:normAutofit/>
          </a:bodyPr>
          <a:lstStyle/>
          <a:p>
            <a:r>
              <a:rPr lang="en-US" dirty="0">
                <a:cs typeface="Calibri"/>
              </a:rPr>
              <a:t>Put a constraint on the magnitude of coefficients can be a good idea to reduce model complexity.</a:t>
            </a:r>
          </a:p>
          <a:p>
            <a:endParaRPr lang="en-US" dirty="0">
              <a:cs typeface="Calibri"/>
            </a:endParaRPr>
          </a:p>
        </p:txBody>
      </p:sp>
    </p:spTree>
    <p:extLst>
      <p:ext uri="{BB962C8B-B14F-4D97-AF65-F5344CB8AC3E}">
        <p14:creationId xmlns:p14="http://schemas.microsoft.com/office/powerpoint/2010/main" val="391044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453A-14A8-4EB7-AC3F-9ABA6BFFFA8C}"/>
              </a:ext>
            </a:extLst>
          </p:cNvPr>
          <p:cNvSpPr>
            <a:spLocks noGrp="1"/>
          </p:cNvSpPr>
          <p:nvPr>
            <p:ph type="title"/>
          </p:nvPr>
        </p:nvSpPr>
        <p:spPr/>
        <p:txBody>
          <a:bodyPr/>
          <a:lstStyle/>
          <a:p>
            <a:r>
              <a:rPr lang="en-US" dirty="0">
                <a:cs typeface="Calibri Light"/>
              </a:rPr>
              <a:t>Generalization, Overfitting, and Underfitting</a:t>
            </a:r>
            <a:endParaRPr lang="en-US" dirty="0"/>
          </a:p>
        </p:txBody>
      </p:sp>
      <p:sp>
        <p:nvSpPr>
          <p:cNvPr id="3" name="Content Placeholder 2">
            <a:extLst>
              <a:ext uri="{FF2B5EF4-FFF2-40B4-BE49-F238E27FC236}">
                <a16:creationId xmlns:a16="http://schemas.microsoft.com/office/drawing/2014/main" id="{80EC7A60-959D-47F9-80E4-DF8FC088EA0C}"/>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Generalization ability refers to an algorithm's ability to give accurate predictions for new, previously unseen data.</a:t>
            </a:r>
          </a:p>
          <a:p>
            <a:r>
              <a:rPr lang="en-US" dirty="0">
                <a:cs typeface="Calibri"/>
              </a:rPr>
              <a:t>Assumptions:</a:t>
            </a:r>
            <a:endParaRPr lang="en-US" dirty="0"/>
          </a:p>
          <a:p>
            <a:pPr marL="685800"/>
            <a:r>
              <a:rPr lang="en-US" dirty="0">
                <a:cs typeface="Calibri"/>
              </a:rPr>
              <a:t>Future unseen data (test set) will have the same properties as the current training sets.</a:t>
            </a:r>
            <a:endParaRPr lang="en-US" dirty="0"/>
          </a:p>
          <a:p>
            <a:pPr marL="685800"/>
            <a:r>
              <a:rPr lang="en-US" dirty="0">
                <a:cs typeface="Calibri"/>
              </a:rPr>
              <a:t>Thus, models that are accurate on the training set are expected to be accurate on the test set.</a:t>
            </a:r>
            <a:endParaRPr lang="en-US" dirty="0"/>
          </a:p>
          <a:p>
            <a:pPr marL="685800"/>
            <a:r>
              <a:rPr lang="en-US" dirty="0">
                <a:cs typeface="Calibri"/>
              </a:rPr>
              <a:t>But that may not happen if the trained model is tuned too specifically to the training set.</a:t>
            </a:r>
            <a:endParaRPr lang="en-US" dirty="0"/>
          </a:p>
          <a:p>
            <a:r>
              <a:rPr lang="en-US" dirty="0">
                <a:cs typeface="Calibri"/>
              </a:rPr>
              <a:t>Models that are too complex for the amount of training data available are said to overfit and are not likely to generalize well to new examples.</a:t>
            </a:r>
            <a:endParaRPr lang="en-US" dirty="0"/>
          </a:p>
          <a:p>
            <a:r>
              <a:rPr lang="en-US" dirty="0">
                <a:cs typeface="Calibri"/>
              </a:rPr>
              <a:t>Models that are too simple, that don't even do well on the training data, are said to underfit and also not likely to generalize well.</a:t>
            </a:r>
          </a:p>
        </p:txBody>
      </p:sp>
    </p:spTree>
    <p:extLst>
      <p:ext uri="{BB962C8B-B14F-4D97-AF65-F5344CB8AC3E}">
        <p14:creationId xmlns:p14="http://schemas.microsoft.com/office/powerpoint/2010/main" val="3254967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24AE-BB9B-4019-B337-7843D787F6CF}"/>
              </a:ext>
            </a:extLst>
          </p:cNvPr>
          <p:cNvSpPr>
            <a:spLocks noGrp="1"/>
          </p:cNvSpPr>
          <p:nvPr>
            <p:ph type="title"/>
          </p:nvPr>
        </p:nvSpPr>
        <p:spPr/>
        <p:txBody>
          <a:bodyPr/>
          <a:lstStyle/>
          <a:p>
            <a:r>
              <a:rPr lang="en-US" dirty="0">
                <a:cs typeface="Calibri Light"/>
              </a:rPr>
              <a:t>Regularized Linear Model</a:t>
            </a:r>
            <a:endParaRPr lang="en-US" dirty="0"/>
          </a:p>
        </p:txBody>
      </p:sp>
      <p:sp>
        <p:nvSpPr>
          <p:cNvPr id="3" name="Content Placeholder 2">
            <a:extLst>
              <a:ext uri="{FF2B5EF4-FFF2-40B4-BE49-F238E27FC236}">
                <a16:creationId xmlns:a16="http://schemas.microsoft.com/office/drawing/2014/main" id="{C177A146-96AF-4E92-8CF6-482C8BA19B76}"/>
              </a:ext>
            </a:extLst>
          </p:cNvPr>
          <p:cNvSpPr>
            <a:spLocks noGrp="1"/>
          </p:cNvSpPr>
          <p:nvPr>
            <p:ph idx="1"/>
          </p:nvPr>
        </p:nvSpPr>
        <p:spPr/>
        <p:txBody>
          <a:bodyPr vert="horz" lIns="91440" tIns="45720" rIns="91440" bIns="45720" rtlCol="0" anchor="t">
            <a:normAutofit/>
          </a:bodyPr>
          <a:lstStyle/>
          <a:p>
            <a:r>
              <a:rPr lang="en-US" dirty="0">
                <a:cs typeface="Calibri"/>
              </a:rPr>
              <a:t>The fewer degrees of freedom it has, the harder it will be for it to overfit the data. </a:t>
            </a:r>
          </a:p>
          <a:p>
            <a:r>
              <a:rPr lang="en-US" dirty="0">
                <a:cs typeface="Calibri"/>
              </a:rPr>
              <a:t>Linear model: </a:t>
            </a:r>
          </a:p>
          <a:p>
            <a:pPr lvl="1"/>
            <a:r>
              <a:rPr lang="en-US" dirty="0">
                <a:cs typeface="Calibri"/>
              </a:rPr>
              <a:t>Weights of the model</a:t>
            </a:r>
          </a:p>
        </p:txBody>
      </p:sp>
    </p:spTree>
    <p:extLst>
      <p:ext uri="{BB962C8B-B14F-4D97-AF65-F5344CB8AC3E}">
        <p14:creationId xmlns:p14="http://schemas.microsoft.com/office/powerpoint/2010/main" val="316798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C0F0-1B8F-4384-92AB-7C0558A03A83}"/>
              </a:ext>
            </a:extLst>
          </p:cNvPr>
          <p:cNvSpPr>
            <a:spLocks noGrp="1"/>
          </p:cNvSpPr>
          <p:nvPr>
            <p:ph type="title"/>
          </p:nvPr>
        </p:nvSpPr>
        <p:spPr/>
        <p:txBody>
          <a:bodyPr/>
          <a:lstStyle/>
          <a:p>
            <a:r>
              <a:rPr lang="en-US" dirty="0">
                <a:cs typeface="Calibri Light"/>
              </a:rPr>
              <a:t>Ridge and Lasso</a:t>
            </a:r>
            <a:endParaRPr lang="en-US" dirty="0"/>
          </a:p>
        </p:txBody>
      </p:sp>
      <p:sp>
        <p:nvSpPr>
          <p:cNvPr id="3" name="Content Placeholder 2">
            <a:extLst>
              <a:ext uri="{FF2B5EF4-FFF2-40B4-BE49-F238E27FC236}">
                <a16:creationId xmlns:a16="http://schemas.microsoft.com/office/drawing/2014/main" id="{AEC740FF-BF5D-41E9-850C-86E18A3C29F7}"/>
              </a:ext>
            </a:extLst>
          </p:cNvPr>
          <p:cNvSpPr>
            <a:spLocks noGrp="1"/>
          </p:cNvSpPr>
          <p:nvPr>
            <p:ph idx="1"/>
          </p:nvPr>
        </p:nvSpPr>
        <p:spPr/>
        <p:txBody>
          <a:bodyPr vert="horz" lIns="91440" tIns="45720" rIns="91440" bIns="45720" rtlCol="0" anchor="t">
            <a:normAutofit/>
          </a:bodyPr>
          <a:lstStyle/>
          <a:p>
            <a:r>
              <a:rPr lang="en-US" dirty="0">
                <a:cs typeface="Calibri"/>
              </a:rPr>
              <a:t>Ridge and Lasso regression are powerful techniques generally used for creating parsimonious models in presence of a ‘large’ number of features. Here ‘large’ can typically mean either of two things:</a:t>
            </a:r>
          </a:p>
          <a:p>
            <a:pPr marL="1200150" indent="-514350">
              <a:buAutoNum type="arabicPeriod"/>
            </a:pPr>
            <a:r>
              <a:rPr lang="en-US" dirty="0">
                <a:cs typeface="Calibri"/>
              </a:rPr>
              <a:t>Large enough to enhance the tendency of a model to overfit</a:t>
            </a:r>
          </a:p>
          <a:p>
            <a:pPr marL="1200150" indent="-514350">
              <a:buAutoNum type="arabicPeriod"/>
            </a:pPr>
            <a:r>
              <a:rPr lang="en-US" dirty="0">
                <a:cs typeface="Calibri"/>
              </a:rPr>
              <a:t>Large enough to cause computational challenges. With modern systems, this situation might arise in case of millions or billions of features</a:t>
            </a:r>
          </a:p>
          <a:p>
            <a:endParaRPr lang="en-US" dirty="0">
              <a:cs typeface="Calibri"/>
            </a:endParaRPr>
          </a:p>
        </p:txBody>
      </p:sp>
    </p:spTree>
    <p:extLst>
      <p:ext uri="{BB962C8B-B14F-4D97-AF65-F5344CB8AC3E}">
        <p14:creationId xmlns:p14="http://schemas.microsoft.com/office/powerpoint/2010/main" val="818638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DF11-BC05-465D-9F11-ADEE91299E6D}"/>
              </a:ext>
            </a:extLst>
          </p:cNvPr>
          <p:cNvSpPr>
            <a:spLocks noGrp="1"/>
          </p:cNvSpPr>
          <p:nvPr>
            <p:ph type="title"/>
          </p:nvPr>
        </p:nvSpPr>
        <p:spPr/>
        <p:txBody>
          <a:bodyPr/>
          <a:lstStyle/>
          <a:p>
            <a:r>
              <a:rPr lang="en-US" dirty="0">
                <a:cs typeface="Calibri Light"/>
              </a:rPr>
              <a:t>Ridge Regression</a:t>
            </a:r>
            <a:endParaRPr lang="en-US" dirty="0"/>
          </a:p>
        </p:txBody>
      </p:sp>
      <p:sp>
        <p:nvSpPr>
          <p:cNvPr id="3" name="Content Placeholder 2">
            <a:extLst>
              <a:ext uri="{FF2B5EF4-FFF2-40B4-BE49-F238E27FC236}">
                <a16:creationId xmlns:a16="http://schemas.microsoft.com/office/drawing/2014/main" id="{71E388BF-0241-41EB-B19C-4A9ACBE79155}"/>
              </a:ext>
            </a:extLst>
          </p:cNvPr>
          <p:cNvSpPr>
            <a:spLocks noGrp="1"/>
          </p:cNvSpPr>
          <p:nvPr>
            <p:ph idx="1"/>
          </p:nvPr>
        </p:nvSpPr>
        <p:spPr/>
        <p:txBody>
          <a:bodyPr vert="horz" lIns="91440" tIns="45720" rIns="91440" bIns="45720" rtlCol="0" anchor="t">
            <a:normAutofit/>
          </a:bodyPr>
          <a:lstStyle/>
          <a:p>
            <a:r>
              <a:rPr lang="en-US" dirty="0">
                <a:cs typeface="Calibri"/>
              </a:rPr>
              <a:t>A regularization term will be added to the cost function </a:t>
            </a:r>
          </a:p>
          <a:p>
            <a:endParaRPr lang="en-US" dirty="0">
              <a:cs typeface="Calibri"/>
            </a:endParaRPr>
          </a:p>
          <a:p>
            <a:endParaRPr lang="en-US" dirty="0">
              <a:cs typeface="Calibri"/>
            </a:endParaRPr>
          </a:p>
          <a:p>
            <a:endParaRPr lang="en-US" dirty="0">
              <a:cs typeface="Calibri"/>
            </a:endParaRPr>
          </a:p>
          <a:p>
            <a:pPr marL="0" indent="0">
              <a:buNone/>
            </a:pPr>
            <a:endParaRPr lang="en-US" dirty="0">
              <a:cs typeface="Calibri"/>
            </a:endParaRPr>
          </a:p>
          <a:p>
            <a:r>
              <a:rPr lang="en-US" dirty="0">
                <a:cs typeface="Calibri"/>
              </a:rPr>
              <a:t>The tuning parameter α serves to control the relative impact of these two terms on the regression coefficient estimate. </a:t>
            </a:r>
          </a:p>
          <a:p>
            <a:r>
              <a:rPr lang="en-US" dirty="0">
                <a:cs typeface="Calibri"/>
              </a:rPr>
              <a:t>Selecting a good value for α is critical. </a:t>
            </a:r>
            <a:endParaRPr lang="en-US">
              <a:cs typeface="Calibri"/>
            </a:endParaRPr>
          </a:p>
          <a:p>
            <a:endParaRPr lang="en-US" dirty="0">
              <a:cs typeface="Calibri"/>
            </a:endParaRPr>
          </a:p>
          <a:p>
            <a:pPr marL="0" indent="0">
              <a:buNone/>
            </a:pPr>
            <a:endParaRPr lang="en-US" dirty="0">
              <a:cs typeface="Calibri"/>
            </a:endParaRPr>
          </a:p>
        </p:txBody>
      </p:sp>
      <p:pic>
        <p:nvPicPr>
          <p:cNvPr id="4" name="Picture 4" descr="A close up of a person&#10;&#10;Description generated with high confidence">
            <a:extLst>
              <a:ext uri="{FF2B5EF4-FFF2-40B4-BE49-F238E27FC236}">
                <a16:creationId xmlns:a16="http://schemas.microsoft.com/office/drawing/2014/main" id="{A71C49A6-B320-49C5-8280-381AAB6E9E7C}"/>
              </a:ext>
            </a:extLst>
          </p:cNvPr>
          <p:cNvPicPr>
            <a:picLocks noChangeAspect="1"/>
          </p:cNvPicPr>
          <p:nvPr/>
        </p:nvPicPr>
        <p:blipFill>
          <a:blip r:embed="rId3"/>
          <a:stretch>
            <a:fillRect/>
          </a:stretch>
        </p:blipFill>
        <p:spPr>
          <a:xfrm>
            <a:off x="3746739" y="2652220"/>
            <a:ext cx="4712898" cy="1395411"/>
          </a:xfrm>
          <a:prstGeom prst="rect">
            <a:avLst/>
          </a:prstGeom>
        </p:spPr>
      </p:pic>
    </p:spTree>
    <p:extLst>
      <p:ext uri="{BB962C8B-B14F-4D97-AF65-F5344CB8AC3E}">
        <p14:creationId xmlns:p14="http://schemas.microsoft.com/office/powerpoint/2010/main" val="1348199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0C2D-AA33-430E-A48F-09642F4F69C9}"/>
              </a:ext>
            </a:extLst>
          </p:cNvPr>
          <p:cNvSpPr>
            <a:spLocks noGrp="1"/>
          </p:cNvSpPr>
          <p:nvPr>
            <p:ph type="title"/>
          </p:nvPr>
        </p:nvSpPr>
        <p:spPr/>
        <p:txBody>
          <a:bodyPr/>
          <a:lstStyle/>
          <a:p>
            <a:r>
              <a:rPr lang="en-US" dirty="0">
                <a:cs typeface="Calibri Light"/>
              </a:rPr>
              <a:t>α</a:t>
            </a:r>
            <a:endParaRPr lang="en-US" dirty="0"/>
          </a:p>
        </p:txBody>
      </p:sp>
      <p:sp>
        <p:nvSpPr>
          <p:cNvPr id="3" name="Content Placeholder 2">
            <a:extLst>
              <a:ext uri="{FF2B5EF4-FFF2-40B4-BE49-F238E27FC236}">
                <a16:creationId xmlns:a16="http://schemas.microsoft.com/office/drawing/2014/main" id="{8348C6BD-4CAD-4FC2-9626-400284B8BBBC}"/>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α = 0:</a:t>
            </a:r>
          </a:p>
          <a:p>
            <a:pPr marL="685800"/>
            <a:r>
              <a:rPr lang="en-US" dirty="0">
                <a:cs typeface="Calibri"/>
              </a:rPr>
              <a:t>The objective becomes same as simple linear regression.</a:t>
            </a:r>
            <a:endParaRPr lang="en-US" dirty="0"/>
          </a:p>
          <a:p>
            <a:pPr marL="685800"/>
            <a:r>
              <a:rPr lang="en-US" dirty="0">
                <a:cs typeface="Calibri"/>
              </a:rPr>
              <a:t>We’ll get the same coefficients as simple linear regression.</a:t>
            </a:r>
            <a:endParaRPr lang="en-US" dirty="0"/>
          </a:p>
          <a:p>
            <a:r>
              <a:rPr lang="en-US" dirty="0">
                <a:cs typeface="Calibri"/>
              </a:rPr>
              <a:t>α = ∞:</a:t>
            </a:r>
            <a:endParaRPr lang="en-US" dirty="0"/>
          </a:p>
          <a:p>
            <a:pPr marL="685800"/>
            <a:r>
              <a:rPr lang="en-US" dirty="0">
                <a:cs typeface="Calibri"/>
              </a:rPr>
              <a:t>The coefficients will be zero. Why? Because of infinite weightage on square of coefficients, anything less than zero will make the objective infinite.</a:t>
            </a:r>
            <a:endParaRPr lang="en-US" dirty="0"/>
          </a:p>
          <a:p>
            <a:r>
              <a:rPr lang="en-US" dirty="0">
                <a:cs typeface="Calibri"/>
              </a:rPr>
              <a:t>0 &lt; α &lt; ∞:</a:t>
            </a:r>
            <a:endParaRPr lang="en-US" dirty="0"/>
          </a:p>
          <a:p>
            <a:pPr marL="685800"/>
            <a:r>
              <a:rPr lang="en-US" dirty="0">
                <a:cs typeface="Calibri"/>
              </a:rPr>
              <a:t>The magnitude of α will decide the weightage given to different parts of objective.</a:t>
            </a:r>
            <a:endParaRPr lang="en-US" dirty="0"/>
          </a:p>
          <a:p>
            <a:pPr marL="685800"/>
            <a:r>
              <a:rPr lang="en-US" dirty="0">
                <a:cs typeface="Calibri"/>
              </a:rPr>
              <a:t>The coefficients will be somewhere between 0 and ones for simple linear regression.</a:t>
            </a:r>
            <a:endParaRPr lang="en-US" dirty="0"/>
          </a:p>
          <a:p>
            <a:endParaRPr lang="en-US" dirty="0">
              <a:cs typeface="Calibri"/>
            </a:endParaRPr>
          </a:p>
        </p:txBody>
      </p:sp>
    </p:spTree>
    <p:extLst>
      <p:ext uri="{BB962C8B-B14F-4D97-AF65-F5344CB8AC3E}">
        <p14:creationId xmlns:p14="http://schemas.microsoft.com/office/powerpoint/2010/main" val="3679362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25D7-3174-4218-B343-3ACA4B9E8A5A}"/>
              </a:ext>
            </a:extLst>
          </p:cNvPr>
          <p:cNvSpPr>
            <a:spLocks noGrp="1"/>
          </p:cNvSpPr>
          <p:nvPr>
            <p:ph type="title"/>
          </p:nvPr>
        </p:nvSpPr>
        <p:spPr/>
        <p:txBody>
          <a:bodyPr/>
          <a:lstStyle/>
          <a:p>
            <a:r>
              <a:rPr lang="en-US" dirty="0">
                <a:cs typeface="Calibri Light"/>
              </a:rPr>
              <a:t>Credit data example</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37E43424-3389-4F3A-B0B8-D869A4C12744}"/>
              </a:ext>
            </a:extLst>
          </p:cNvPr>
          <p:cNvPicPr>
            <a:picLocks noGrp="1" noChangeAspect="1"/>
          </p:cNvPicPr>
          <p:nvPr>
            <p:ph idx="1"/>
          </p:nvPr>
        </p:nvPicPr>
        <p:blipFill>
          <a:blip r:embed="rId2"/>
          <a:stretch>
            <a:fillRect/>
          </a:stretch>
        </p:blipFill>
        <p:spPr>
          <a:xfrm>
            <a:off x="2760992" y="1435025"/>
            <a:ext cx="6684393" cy="5420084"/>
          </a:xfrm>
          <a:prstGeom prst="rect">
            <a:avLst/>
          </a:prstGeom>
        </p:spPr>
      </p:pic>
    </p:spTree>
    <p:extLst>
      <p:ext uri="{BB962C8B-B14F-4D97-AF65-F5344CB8AC3E}">
        <p14:creationId xmlns:p14="http://schemas.microsoft.com/office/powerpoint/2010/main" val="88661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6ED5-7277-4EAE-88C1-6ACBB9489C04}"/>
              </a:ext>
            </a:extLst>
          </p:cNvPr>
          <p:cNvSpPr>
            <a:spLocks noGrp="1"/>
          </p:cNvSpPr>
          <p:nvPr>
            <p:ph type="title"/>
          </p:nvPr>
        </p:nvSpPr>
        <p:spPr/>
        <p:txBody>
          <a:bodyPr>
            <a:normAutofit/>
          </a:bodyPr>
          <a:lstStyle/>
          <a:p>
            <a:r>
              <a:rPr lang="en-US" dirty="0">
                <a:cs typeface="Calibri Light"/>
              </a:rPr>
              <a:t>Existence Theorem</a:t>
            </a:r>
          </a:p>
        </p:txBody>
      </p:sp>
      <p:sp>
        <p:nvSpPr>
          <p:cNvPr id="3" name="Content Placeholder 2">
            <a:extLst>
              <a:ext uri="{FF2B5EF4-FFF2-40B4-BE49-F238E27FC236}">
                <a16:creationId xmlns:a16="http://schemas.microsoft.com/office/drawing/2014/main" id="{7F0BE636-BBDA-4685-92F0-E9797E724F37}"/>
              </a:ext>
            </a:extLst>
          </p:cNvPr>
          <p:cNvSpPr>
            <a:spLocks noGrp="1"/>
          </p:cNvSpPr>
          <p:nvPr>
            <p:ph idx="1"/>
          </p:nvPr>
        </p:nvSpPr>
        <p:spPr/>
        <p:txBody>
          <a:bodyPr vert="horz" lIns="91440" tIns="45720" rIns="91440" bIns="45720" rtlCol="0" anchor="t">
            <a:normAutofit/>
          </a:bodyPr>
          <a:lstStyle/>
          <a:p>
            <a:r>
              <a:rPr lang="en-US" dirty="0">
                <a:cs typeface="Calibri"/>
              </a:rPr>
              <a:t>There is an existence theorem for ridge regression that states there always exists a α &gt; 0 such that the MSE is less than that of the least squares estimate α = 0.</a:t>
            </a:r>
          </a:p>
          <a:p>
            <a:endParaRPr lang="en-US" dirty="0">
              <a:cs typeface="Calibri"/>
            </a:endParaRPr>
          </a:p>
        </p:txBody>
      </p:sp>
    </p:spTree>
    <p:extLst>
      <p:ext uri="{BB962C8B-B14F-4D97-AF65-F5344CB8AC3E}">
        <p14:creationId xmlns:p14="http://schemas.microsoft.com/office/powerpoint/2010/main" val="348501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0BB3-4180-4116-86A6-3A28DBEC0887}"/>
              </a:ext>
            </a:extLst>
          </p:cNvPr>
          <p:cNvSpPr>
            <a:spLocks noGrp="1"/>
          </p:cNvSpPr>
          <p:nvPr>
            <p:ph type="title"/>
          </p:nvPr>
        </p:nvSpPr>
        <p:spPr/>
        <p:txBody>
          <a:bodyPr/>
          <a:lstStyle/>
          <a:p>
            <a:r>
              <a:rPr lang="en-US" dirty="0">
                <a:cs typeface="Calibri Light"/>
              </a:rPr>
              <a:t>Lasso</a:t>
            </a:r>
            <a:endParaRPr lang="en-US" dirty="0"/>
          </a:p>
        </p:txBody>
      </p:sp>
      <p:sp>
        <p:nvSpPr>
          <p:cNvPr id="3" name="Content Placeholder 2">
            <a:extLst>
              <a:ext uri="{FF2B5EF4-FFF2-40B4-BE49-F238E27FC236}">
                <a16:creationId xmlns:a16="http://schemas.microsoft.com/office/drawing/2014/main" id="{E7C6BD97-AA39-49E6-9553-FEF367DBEDF9}"/>
              </a:ext>
            </a:extLst>
          </p:cNvPr>
          <p:cNvSpPr>
            <a:spLocks noGrp="1"/>
          </p:cNvSpPr>
          <p:nvPr>
            <p:ph idx="1"/>
          </p:nvPr>
        </p:nvSpPr>
        <p:spPr/>
        <p:txBody>
          <a:bodyPr vert="horz" lIns="91440" tIns="45720" rIns="91440" bIns="45720" rtlCol="0" anchor="t">
            <a:normAutofit/>
          </a:bodyPr>
          <a:lstStyle/>
          <a:p>
            <a:r>
              <a:rPr lang="en-US" i="1" dirty="0">
                <a:cs typeface="Calibri"/>
              </a:rPr>
              <a:t>Least Absolute Shrinkage and Selection Operator Regression</a:t>
            </a:r>
            <a:endParaRPr lang="en-US" dirty="0">
              <a:cs typeface="Calibri"/>
            </a:endParaRPr>
          </a:p>
          <a:p>
            <a:endParaRPr lang="en-US" i="1" dirty="0">
              <a:cs typeface="Calibri"/>
            </a:endParaRPr>
          </a:p>
          <a:p>
            <a:endParaRPr lang="en-US" i="1" dirty="0">
              <a:cs typeface="Calibri"/>
            </a:endParaRPr>
          </a:p>
          <a:p>
            <a:endParaRPr lang="en-US" i="1" dirty="0">
              <a:cs typeface="Calibri"/>
            </a:endParaRPr>
          </a:p>
          <a:p>
            <a:endParaRPr lang="en-US" i="1" dirty="0">
              <a:cs typeface="Calibri"/>
            </a:endParaRPr>
          </a:p>
          <a:p>
            <a:endParaRPr lang="en-US" dirty="0">
              <a:cs typeface="Calibri"/>
            </a:endParaRPr>
          </a:p>
        </p:txBody>
      </p:sp>
      <p:pic>
        <p:nvPicPr>
          <p:cNvPr id="4" name="Picture 4" descr="A close up of a person&#10;&#10;Description generated with high confidence">
            <a:extLst>
              <a:ext uri="{FF2B5EF4-FFF2-40B4-BE49-F238E27FC236}">
                <a16:creationId xmlns:a16="http://schemas.microsoft.com/office/drawing/2014/main" id="{CCA43F18-AFC7-4130-82BB-276F7F4605C4}"/>
              </a:ext>
            </a:extLst>
          </p:cNvPr>
          <p:cNvPicPr>
            <a:picLocks noChangeAspect="1"/>
          </p:cNvPicPr>
          <p:nvPr/>
        </p:nvPicPr>
        <p:blipFill>
          <a:blip r:embed="rId3"/>
          <a:stretch>
            <a:fillRect/>
          </a:stretch>
        </p:blipFill>
        <p:spPr>
          <a:xfrm>
            <a:off x="3531078" y="2236380"/>
            <a:ext cx="5144218" cy="1551355"/>
          </a:xfrm>
          <a:prstGeom prst="rect">
            <a:avLst/>
          </a:prstGeom>
        </p:spPr>
      </p:pic>
    </p:spTree>
    <p:extLst>
      <p:ext uri="{BB962C8B-B14F-4D97-AF65-F5344CB8AC3E}">
        <p14:creationId xmlns:p14="http://schemas.microsoft.com/office/powerpoint/2010/main" val="3966890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252C-A098-4F82-A7C7-0D559846A56E}"/>
              </a:ext>
            </a:extLst>
          </p:cNvPr>
          <p:cNvSpPr>
            <a:spLocks noGrp="1"/>
          </p:cNvSpPr>
          <p:nvPr>
            <p:ph type="title"/>
          </p:nvPr>
        </p:nvSpPr>
        <p:spPr/>
        <p:txBody>
          <a:bodyPr/>
          <a:lstStyle/>
          <a:p>
            <a:r>
              <a:rPr lang="en-US" dirty="0" err="1">
                <a:cs typeface="Calibri Light"/>
              </a:rPr>
              <a:t>max_iter</a:t>
            </a:r>
            <a:endParaRPr lang="en-US" dirty="0" err="1"/>
          </a:p>
        </p:txBody>
      </p:sp>
      <p:sp>
        <p:nvSpPr>
          <p:cNvPr id="3" name="Content Placeholder 2">
            <a:extLst>
              <a:ext uri="{FF2B5EF4-FFF2-40B4-BE49-F238E27FC236}">
                <a16:creationId xmlns:a16="http://schemas.microsoft.com/office/drawing/2014/main" id="{D0C79CE3-3F07-43E8-942D-FBE078A33FDF}"/>
              </a:ext>
            </a:extLst>
          </p:cNvPr>
          <p:cNvSpPr>
            <a:spLocks noGrp="1"/>
          </p:cNvSpPr>
          <p:nvPr>
            <p:ph idx="1"/>
          </p:nvPr>
        </p:nvSpPr>
        <p:spPr/>
        <p:txBody>
          <a:bodyPr vert="horz" lIns="91440" tIns="45720" rIns="91440" bIns="45720" rtlCol="0" anchor="t">
            <a:normAutofit/>
          </a:bodyPr>
          <a:lstStyle/>
          <a:p>
            <a:r>
              <a:rPr lang="en-US" dirty="0">
                <a:cs typeface="Calibri"/>
              </a:rPr>
              <a:t>This is the maximum number of iterations for which we want the model to run if it doesn’t converge before. </a:t>
            </a:r>
          </a:p>
          <a:p>
            <a:r>
              <a:rPr lang="en-US" dirty="0">
                <a:cs typeface="Calibri"/>
              </a:rPr>
              <a:t>This exists for Ridge as well.</a:t>
            </a:r>
            <a:endParaRPr lang="en-US" dirty="0"/>
          </a:p>
          <a:p>
            <a:endParaRPr lang="en-US" dirty="0">
              <a:cs typeface="Calibri"/>
            </a:endParaRPr>
          </a:p>
        </p:txBody>
      </p:sp>
    </p:spTree>
    <p:extLst>
      <p:ext uri="{BB962C8B-B14F-4D97-AF65-F5344CB8AC3E}">
        <p14:creationId xmlns:p14="http://schemas.microsoft.com/office/powerpoint/2010/main" val="4129505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090545" y="1690688"/>
            <a:ext cx="6010910" cy="4972096"/>
          </a:xfrm>
          <a:prstGeom prst="rect">
            <a:avLst/>
          </a:prstGeom>
        </p:spPr>
      </p:pic>
    </p:spTree>
    <p:extLst>
      <p:ext uri="{BB962C8B-B14F-4D97-AF65-F5344CB8AC3E}">
        <p14:creationId xmlns:p14="http://schemas.microsoft.com/office/powerpoint/2010/main" val="16460539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6522-DFD1-4292-9D28-2233CB8FD4D4}"/>
              </a:ext>
            </a:extLst>
          </p:cNvPr>
          <p:cNvSpPr>
            <a:spLocks noGrp="1"/>
          </p:cNvSpPr>
          <p:nvPr>
            <p:ph type="title"/>
          </p:nvPr>
        </p:nvSpPr>
        <p:spPr/>
        <p:txBody>
          <a:bodyPr/>
          <a:lstStyle/>
          <a:p>
            <a:r>
              <a:rPr lang="en-US" dirty="0">
                <a:cs typeface="Calibri Light"/>
              </a:rPr>
              <a:t>Key Difference</a:t>
            </a:r>
            <a:endParaRPr lang="en-US" dirty="0"/>
          </a:p>
        </p:txBody>
      </p:sp>
      <p:sp>
        <p:nvSpPr>
          <p:cNvPr id="3" name="Content Placeholder 2">
            <a:extLst>
              <a:ext uri="{FF2B5EF4-FFF2-40B4-BE49-F238E27FC236}">
                <a16:creationId xmlns:a16="http://schemas.microsoft.com/office/drawing/2014/main" id="{65DB92A1-8EAE-4001-A1F1-7C4D6E7D2DE2}"/>
              </a:ext>
            </a:extLst>
          </p:cNvPr>
          <p:cNvSpPr>
            <a:spLocks noGrp="1"/>
          </p:cNvSpPr>
          <p:nvPr>
            <p:ph idx="1"/>
          </p:nvPr>
        </p:nvSpPr>
        <p:spPr/>
        <p:txBody>
          <a:bodyPr vert="horz" lIns="91440" tIns="45720" rIns="91440" bIns="45720" rtlCol="0" anchor="t">
            <a:normAutofit/>
          </a:bodyPr>
          <a:lstStyle/>
          <a:p>
            <a:r>
              <a:rPr lang="en-US" b="1" dirty="0">
                <a:cs typeface="Calibri"/>
              </a:rPr>
              <a:t>Ridge: </a:t>
            </a:r>
            <a:r>
              <a:rPr lang="en-US" dirty="0">
                <a:cs typeface="Calibri"/>
              </a:rPr>
              <a:t>It includes all (or none) of the features in the model. Thus, the major advantage of ridge regression is coefficient shrinkage and reducing model complexity.</a:t>
            </a:r>
          </a:p>
          <a:p>
            <a:r>
              <a:rPr lang="en-US" b="1" dirty="0">
                <a:cs typeface="Calibri"/>
              </a:rPr>
              <a:t>Lasso: </a:t>
            </a:r>
            <a:r>
              <a:rPr lang="en-US" dirty="0">
                <a:cs typeface="Calibri"/>
              </a:rPr>
              <a:t>Along with shrinking coefficients, lasso performs feature selection as well. As we observed earlier, some of the coefficients become exactly zero, which is equivalent to the particular feature being excluded from the model.</a:t>
            </a:r>
            <a:endParaRPr lang="en-US" dirty="0"/>
          </a:p>
          <a:p>
            <a:endParaRPr lang="en-US" dirty="0">
              <a:cs typeface="Calibri"/>
            </a:endParaRPr>
          </a:p>
        </p:txBody>
      </p:sp>
    </p:spTree>
    <p:extLst>
      <p:ext uri="{BB962C8B-B14F-4D97-AF65-F5344CB8AC3E}">
        <p14:creationId xmlns:p14="http://schemas.microsoft.com/office/powerpoint/2010/main" val="410835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1908-0025-4794-97D6-FF91987BC086}"/>
              </a:ext>
            </a:extLst>
          </p:cNvPr>
          <p:cNvSpPr>
            <a:spLocks noGrp="1"/>
          </p:cNvSpPr>
          <p:nvPr>
            <p:ph type="title"/>
          </p:nvPr>
        </p:nvSpPr>
        <p:spPr/>
        <p:txBody>
          <a:bodyPr/>
          <a:lstStyle/>
          <a:p>
            <a:r>
              <a:rPr lang="en-US" dirty="0"/>
              <a:t>Generalization</a:t>
            </a:r>
            <a:endParaRPr lang="x-none" dirty="0"/>
          </a:p>
        </p:txBody>
      </p:sp>
      <p:sp>
        <p:nvSpPr>
          <p:cNvPr id="3" name="Content Placeholder 2">
            <a:extLst>
              <a:ext uri="{FF2B5EF4-FFF2-40B4-BE49-F238E27FC236}">
                <a16:creationId xmlns:a16="http://schemas.microsoft.com/office/drawing/2014/main" id="{6D777AC1-A8D0-4FA8-ABB7-64491EBC4C8F}"/>
              </a:ext>
            </a:extLst>
          </p:cNvPr>
          <p:cNvSpPr>
            <a:spLocks noGrp="1"/>
          </p:cNvSpPr>
          <p:nvPr>
            <p:ph idx="1"/>
          </p:nvPr>
        </p:nvSpPr>
        <p:spPr>
          <a:xfrm>
            <a:off x="838200" y="1825625"/>
            <a:ext cx="10515600" cy="4351338"/>
          </a:xfrm>
        </p:spPr>
        <p:txBody>
          <a:bodyPr/>
          <a:lstStyle/>
          <a:p>
            <a:r>
              <a:rPr lang="en-US" dirty="0"/>
              <a:t>Overfitting</a:t>
            </a:r>
          </a:p>
          <a:p>
            <a:pPr lvl="1"/>
            <a:r>
              <a:rPr lang="en-US" dirty="0"/>
              <a:t>Low test score</a:t>
            </a:r>
          </a:p>
          <a:p>
            <a:pPr lvl="1"/>
            <a:r>
              <a:rPr lang="en-US" dirty="0"/>
              <a:t>Complex models</a:t>
            </a:r>
          </a:p>
          <a:p>
            <a:r>
              <a:rPr lang="en-US" dirty="0"/>
              <a:t>Under fitting </a:t>
            </a:r>
          </a:p>
          <a:p>
            <a:pPr lvl="1"/>
            <a:r>
              <a:rPr lang="en-US" dirty="0"/>
              <a:t>Low test and train score</a:t>
            </a:r>
          </a:p>
          <a:p>
            <a:pPr lvl="1"/>
            <a:endParaRPr lang="x-none" dirty="0"/>
          </a:p>
        </p:txBody>
      </p:sp>
      <p:pic>
        <p:nvPicPr>
          <p:cNvPr id="4" name="Picture 3" descr="model_complexity">
            <a:extLst>
              <a:ext uri="{FF2B5EF4-FFF2-40B4-BE49-F238E27FC236}">
                <a16:creationId xmlns:a16="http://schemas.microsoft.com/office/drawing/2014/main" id="{F0C39DB0-7EED-4E08-A955-C0A0163FF9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76851" y="1825625"/>
            <a:ext cx="6076950" cy="3946525"/>
          </a:xfrm>
          <a:prstGeom prst="rect">
            <a:avLst/>
          </a:prstGeom>
          <a:noFill/>
          <a:ln>
            <a:noFill/>
          </a:ln>
        </p:spPr>
      </p:pic>
    </p:spTree>
    <p:extLst>
      <p:ext uri="{BB962C8B-B14F-4D97-AF65-F5344CB8AC3E}">
        <p14:creationId xmlns:p14="http://schemas.microsoft.com/office/powerpoint/2010/main" val="1093912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005F-378A-418B-B2C6-E8D41CB59A27}"/>
              </a:ext>
            </a:extLst>
          </p:cNvPr>
          <p:cNvSpPr>
            <a:spLocks noGrp="1"/>
          </p:cNvSpPr>
          <p:nvPr>
            <p:ph type="title"/>
          </p:nvPr>
        </p:nvSpPr>
        <p:spPr/>
        <p:txBody>
          <a:bodyPr/>
          <a:lstStyle/>
          <a:p>
            <a:r>
              <a:rPr lang="en-US" dirty="0">
                <a:cs typeface="Calibri Light"/>
              </a:rPr>
              <a:t>Typical Use Cases</a:t>
            </a:r>
            <a:endParaRPr lang="en-US" dirty="0"/>
          </a:p>
        </p:txBody>
      </p:sp>
      <p:sp>
        <p:nvSpPr>
          <p:cNvPr id="3" name="Content Placeholder 2">
            <a:extLst>
              <a:ext uri="{FF2B5EF4-FFF2-40B4-BE49-F238E27FC236}">
                <a16:creationId xmlns:a16="http://schemas.microsoft.com/office/drawing/2014/main" id="{03BA9960-06A6-4EF9-86E1-283AB03F7B85}"/>
              </a:ext>
            </a:extLst>
          </p:cNvPr>
          <p:cNvSpPr>
            <a:spLocks noGrp="1"/>
          </p:cNvSpPr>
          <p:nvPr>
            <p:ph idx="1"/>
          </p:nvPr>
        </p:nvSpPr>
        <p:spPr/>
        <p:txBody>
          <a:bodyPr vert="horz" lIns="91440" tIns="45720" rIns="91440" bIns="45720" rtlCol="0" anchor="t">
            <a:normAutofit/>
          </a:bodyPr>
          <a:lstStyle/>
          <a:p>
            <a:r>
              <a:rPr lang="en-US" b="1" dirty="0">
                <a:cs typeface="Calibri"/>
              </a:rPr>
              <a:t>Ridge: </a:t>
            </a:r>
            <a:r>
              <a:rPr lang="en-US" dirty="0">
                <a:cs typeface="Calibri"/>
              </a:rPr>
              <a:t>It is majorly used to prevent overfitting. Since it includes all the features, it is not very useful in case of exorbitantly high number features, say in millions, as it will pose computational challenges.</a:t>
            </a:r>
          </a:p>
          <a:p>
            <a:r>
              <a:rPr lang="en-US" b="1" dirty="0">
                <a:cs typeface="Calibri"/>
              </a:rPr>
              <a:t>Lasso: </a:t>
            </a:r>
            <a:r>
              <a:rPr lang="en-US" dirty="0">
                <a:cs typeface="Calibri"/>
              </a:rPr>
              <a:t>Since it provides sparse solutions, it is generally the model of choice (or some variant of this concept) for modelling cases where the number features are in millions or more. In such a case, getting a sparse solution is of great computational advantage as the features with zero coefficients can simply be ignored.</a:t>
            </a:r>
            <a:endParaRPr lang="en-US" dirty="0"/>
          </a:p>
          <a:p>
            <a:endParaRPr lang="en-US" dirty="0">
              <a:cs typeface="Calibri"/>
            </a:endParaRPr>
          </a:p>
        </p:txBody>
      </p:sp>
    </p:spTree>
    <p:extLst>
      <p:ext uri="{BB962C8B-B14F-4D97-AF65-F5344CB8AC3E}">
        <p14:creationId xmlns:p14="http://schemas.microsoft.com/office/powerpoint/2010/main" val="1356326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BA8-FE4D-4837-86C5-B09522EBCCE2}"/>
              </a:ext>
            </a:extLst>
          </p:cNvPr>
          <p:cNvSpPr>
            <a:spLocks noGrp="1"/>
          </p:cNvSpPr>
          <p:nvPr>
            <p:ph type="title"/>
          </p:nvPr>
        </p:nvSpPr>
        <p:spPr/>
        <p:txBody>
          <a:bodyPr/>
          <a:lstStyle/>
          <a:p>
            <a:r>
              <a:rPr lang="en-US" dirty="0">
                <a:cs typeface="Calibri Light"/>
              </a:rPr>
              <a:t>Presence of Highly Correlated Features</a:t>
            </a:r>
            <a:endParaRPr lang="en-US" dirty="0"/>
          </a:p>
        </p:txBody>
      </p:sp>
      <p:sp>
        <p:nvSpPr>
          <p:cNvPr id="3" name="Content Placeholder 2">
            <a:extLst>
              <a:ext uri="{FF2B5EF4-FFF2-40B4-BE49-F238E27FC236}">
                <a16:creationId xmlns:a16="http://schemas.microsoft.com/office/drawing/2014/main" id="{73A552F7-7403-466A-8F52-B247D8A51393}"/>
              </a:ext>
            </a:extLst>
          </p:cNvPr>
          <p:cNvSpPr>
            <a:spLocks noGrp="1"/>
          </p:cNvSpPr>
          <p:nvPr>
            <p:ph idx="1"/>
          </p:nvPr>
        </p:nvSpPr>
        <p:spPr/>
        <p:txBody>
          <a:bodyPr vert="horz" lIns="91440" tIns="45720" rIns="91440" bIns="45720" rtlCol="0" anchor="t">
            <a:normAutofit/>
          </a:bodyPr>
          <a:lstStyle/>
          <a:p>
            <a:r>
              <a:rPr lang="en-US" b="1" dirty="0">
                <a:cs typeface="Calibri"/>
              </a:rPr>
              <a:t>Ridge: </a:t>
            </a:r>
            <a:r>
              <a:rPr lang="en-US" dirty="0">
                <a:cs typeface="Calibri"/>
              </a:rPr>
              <a:t>It generally works well even in presence of highly correlated features as it will include all of them in the model but the coefficients will be distributed among them depending on the correlation.</a:t>
            </a:r>
          </a:p>
          <a:p>
            <a:r>
              <a:rPr lang="en-US" b="1" dirty="0">
                <a:cs typeface="Calibri"/>
              </a:rPr>
              <a:t>Lasso: </a:t>
            </a:r>
            <a:r>
              <a:rPr lang="en-US" dirty="0">
                <a:cs typeface="Calibri"/>
              </a:rPr>
              <a:t>It arbitrarily selects any one feature among the highly correlated ones and reduced the coefficients of the rest to zero. Also, the chosen variable changes randomly with change in model parameters. This generally doesn’t work that well as compared to ridge regression.</a:t>
            </a:r>
            <a:endParaRPr lang="en-US" dirty="0"/>
          </a:p>
          <a:p>
            <a:endParaRPr lang="en-US" dirty="0">
              <a:cs typeface="Calibri"/>
            </a:endParaRPr>
          </a:p>
        </p:txBody>
      </p:sp>
    </p:spTree>
    <p:extLst>
      <p:ext uri="{BB962C8B-B14F-4D97-AF65-F5344CB8AC3E}">
        <p14:creationId xmlns:p14="http://schemas.microsoft.com/office/powerpoint/2010/main" val="60099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22F3-C055-4C53-8822-54C54DD4DD6E}"/>
              </a:ext>
            </a:extLst>
          </p:cNvPr>
          <p:cNvSpPr>
            <a:spLocks noGrp="1"/>
          </p:cNvSpPr>
          <p:nvPr>
            <p:ph type="title"/>
          </p:nvPr>
        </p:nvSpPr>
        <p:spPr/>
        <p:txBody>
          <a:bodyPr/>
          <a:lstStyle/>
          <a:p>
            <a:r>
              <a:rPr lang="en-US" dirty="0"/>
              <a:t>Supervised Learning</a:t>
            </a:r>
            <a:endParaRPr lang="x-none" dirty="0"/>
          </a:p>
        </p:txBody>
      </p:sp>
      <p:sp>
        <p:nvSpPr>
          <p:cNvPr id="3" name="Text Placeholder 2">
            <a:extLst>
              <a:ext uri="{FF2B5EF4-FFF2-40B4-BE49-F238E27FC236}">
                <a16:creationId xmlns:a16="http://schemas.microsoft.com/office/drawing/2014/main" id="{B3DD4EE6-FDF8-48C6-8728-0387FDA2A46B}"/>
              </a:ext>
            </a:extLst>
          </p:cNvPr>
          <p:cNvSpPr>
            <a:spLocks noGrp="1"/>
          </p:cNvSpPr>
          <p:nvPr>
            <p:ph type="body" idx="1"/>
          </p:nvPr>
        </p:nvSpPr>
        <p:spPr/>
        <p:txBody>
          <a:bodyPr/>
          <a:lstStyle/>
          <a:p>
            <a:endParaRPr lang="x-none"/>
          </a:p>
        </p:txBody>
      </p:sp>
    </p:spTree>
    <p:extLst>
      <p:ext uri="{BB962C8B-B14F-4D97-AF65-F5344CB8AC3E}">
        <p14:creationId xmlns:p14="http://schemas.microsoft.com/office/powerpoint/2010/main" val="365850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D8E4-1289-44F9-A7EA-8CAB87B04297}"/>
              </a:ext>
            </a:extLst>
          </p:cNvPr>
          <p:cNvSpPr>
            <a:spLocks noGrp="1"/>
          </p:cNvSpPr>
          <p:nvPr>
            <p:ph type="title"/>
          </p:nvPr>
        </p:nvSpPr>
        <p:spPr/>
        <p:txBody>
          <a:bodyPr/>
          <a:lstStyle/>
          <a:p>
            <a:r>
              <a:rPr lang="en-US" dirty="0"/>
              <a:t>K Nearest Neighbor Classification</a:t>
            </a:r>
            <a:endParaRPr lang="x-none" dirty="0"/>
          </a:p>
        </p:txBody>
      </p:sp>
      <p:pic>
        <p:nvPicPr>
          <p:cNvPr id="11" name="Picture 11" descr="A screenshot of a cell phone&#10;&#10;Description generated with very high confidence">
            <a:extLst>
              <a:ext uri="{FF2B5EF4-FFF2-40B4-BE49-F238E27FC236}">
                <a16:creationId xmlns:a16="http://schemas.microsoft.com/office/drawing/2014/main" id="{6F0D6603-6196-473C-BEEB-7532CB594E0C}"/>
              </a:ext>
            </a:extLst>
          </p:cNvPr>
          <p:cNvPicPr>
            <a:picLocks noChangeAspect="1"/>
          </p:cNvPicPr>
          <p:nvPr/>
        </p:nvPicPr>
        <p:blipFill>
          <a:blip r:embed="rId3"/>
          <a:stretch>
            <a:fillRect/>
          </a:stretch>
        </p:blipFill>
        <p:spPr>
          <a:xfrm>
            <a:off x="2343148" y="1492468"/>
            <a:ext cx="7495116" cy="5322981"/>
          </a:xfrm>
          <a:prstGeom prst="rect">
            <a:avLst/>
          </a:prstGeom>
        </p:spPr>
      </p:pic>
    </p:spTree>
    <p:extLst>
      <p:ext uri="{BB962C8B-B14F-4D97-AF65-F5344CB8AC3E}">
        <p14:creationId xmlns:p14="http://schemas.microsoft.com/office/powerpoint/2010/main" val="241033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5BAC-7D9E-4786-BC81-8E1C6A83638E}"/>
              </a:ext>
            </a:extLst>
          </p:cNvPr>
          <p:cNvSpPr>
            <a:spLocks noGrp="1"/>
          </p:cNvSpPr>
          <p:nvPr>
            <p:ph type="title"/>
          </p:nvPr>
        </p:nvSpPr>
        <p:spPr/>
        <p:txBody>
          <a:bodyPr/>
          <a:lstStyle/>
          <a:p>
            <a:r>
              <a:rPr lang="en-US" dirty="0" err="1">
                <a:cs typeface="Calibri Light"/>
              </a:rPr>
              <a:t>n_neighbors</a:t>
            </a:r>
            <a:r>
              <a:rPr lang="en-US" dirty="0">
                <a:cs typeface="Calibri Light"/>
              </a:rPr>
              <a:t> = 1</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E72A228A-5A8B-41BE-BD73-2515E439F5D2}"/>
              </a:ext>
            </a:extLst>
          </p:cNvPr>
          <p:cNvPicPr>
            <a:picLocks noGrp="1" noChangeAspect="1"/>
          </p:cNvPicPr>
          <p:nvPr>
            <p:ph idx="1"/>
          </p:nvPr>
        </p:nvPicPr>
        <p:blipFill>
          <a:blip r:embed="rId2"/>
          <a:stretch>
            <a:fillRect/>
          </a:stretch>
        </p:blipFill>
        <p:spPr>
          <a:xfrm>
            <a:off x="2507987" y="1451814"/>
            <a:ext cx="7176025" cy="5170846"/>
          </a:xfrm>
          <a:prstGeom prst="rect">
            <a:avLst/>
          </a:prstGeom>
        </p:spPr>
      </p:pic>
    </p:spTree>
    <p:extLst>
      <p:ext uri="{BB962C8B-B14F-4D97-AF65-F5344CB8AC3E}">
        <p14:creationId xmlns:p14="http://schemas.microsoft.com/office/powerpoint/2010/main" val="50242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5BAC-7D9E-4786-BC81-8E1C6A83638E}"/>
              </a:ext>
            </a:extLst>
          </p:cNvPr>
          <p:cNvSpPr>
            <a:spLocks noGrp="1"/>
          </p:cNvSpPr>
          <p:nvPr>
            <p:ph type="title"/>
          </p:nvPr>
        </p:nvSpPr>
        <p:spPr/>
        <p:txBody>
          <a:bodyPr/>
          <a:lstStyle/>
          <a:p>
            <a:r>
              <a:rPr lang="en-US" dirty="0" err="1">
                <a:cs typeface="Calibri Light"/>
              </a:rPr>
              <a:t>n_neighbors</a:t>
            </a:r>
            <a:r>
              <a:rPr lang="en-US" dirty="0">
                <a:cs typeface="Calibri Light"/>
              </a:rPr>
              <a:t> = 3</a:t>
            </a:r>
            <a:endParaRPr lang="en-US" dirty="0"/>
          </a:p>
        </p:txBody>
      </p:sp>
      <p:pic>
        <p:nvPicPr>
          <p:cNvPr id="6" name="Picture 6" descr="A screenshot of a cell phone&#10;&#10;Description generated with very high confidence">
            <a:extLst>
              <a:ext uri="{FF2B5EF4-FFF2-40B4-BE49-F238E27FC236}">
                <a16:creationId xmlns:a16="http://schemas.microsoft.com/office/drawing/2014/main" id="{AFD0E405-84D6-4BA6-A325-465CA39C638A}"/>
              </a:ext>
            </a:extLst>
          </p:cNvPr>
          <p:cNvPicPr>
            <a:picLocks noGrp="1" noChangeAspect="1"/>
          </p:cNvPicPr>
          <p:nvPr>
            <p:ph idx="1"/>
          </p:nvPr>
        </p:nvPicPr>
        <p:blipFill>
          <a:blip r:embed="rId2"/>
          <a:stretch>
            <a:fillRect/>
          </a:stretch>
        </p:blipFill>
        <p:spPr>
          <a:xfrm>
            <a:off x="2309612" y="1624342"/>
            <a:ext cx="7587152" cy="5228356"/>
          </a:xfrm>
          <a:prstGeom prst="rect">
            <a:avLst/>
          </a:prstGeom>
        </p:spPr>
      </p:pic>
    </p:spTree>
    <p:extLst>
      <p:ext uri="{BB962C8B-B14F-4D97-AF65-F5344CB8AC3E}">
        <p14:creationId xmlns:p14="http://schemas.microsoft.com/office/powerpoint/2010/main" val="781353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1116</Words>
  <Application>Microsoft Office PowerPoint</Application>
  <PresentationFormat>Widescreen</PresentationFormat>
  <Paragraphs>218</Paragraphs>
  <Slides>51</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Supervised Models Part 1</vt:lpstr>
      <vt:lpstr>Supervised models</vt:lpstr>
      <vt:lpstr>Classification</vt:lpstr>
      <vt:lpstr>Generalization, Overfitting, and Underfitting</vt:lpstr>
      <vt:lpstr>Generalization</vt:lpstr>
      <vt:lpstr>Supervised Learning</vt:lpstr>
      <vt:lpstr>K Nearest Neighbor Classification</vt:lpstr>
      <vt:lpstr>n_neighbors = 1</vt:lpstr>
      <vt:lpstr>n_neighbors = 3</vt:lpstr>
      <vt:lpstr>Analyzing KNeighborsClassifier</vt:lpstr>
      <vt:lpstr>K Neighbors Regression</vt:lpstr>
      <vt:lpstr>n_neighobors = 3</vt:lpstr>
      <vt:lpstr>Analyzing KNeighborsRegressor</vt:lpstr>
      <vt:lpstr>Strength, weakness and parameters</vt:lpstr>
      <vt:lpstr>Linear Models</vt:lpstr>
      <vt:lpstr>Linear Regression</vt:lpstr>
      <vt:lpstr>Training a Linear Model</vt:lpstr>
      <vt:lpstr>MSE and Normal Equation</vt:lpstr>
      <vt:lpstr>Example</vt:lpstr>
      <vt:lpstr>Pros and Cons</vt:lpstr>
      <vt:lpstr>Gradient Descent</vt:lpstr>
      <vt:lpstr>Gradient Descent </vt:lpstr>
      <vt:lpstr>Feature Scale</vt:lpstr>
      <vt:lpstr>Batch Gradient Descent</vt:lpstr>
      <vt:lpstr>Learning Rate</vt:lpstr>
      <vt:lpstr>Example</vt:lpstr>
      <vt:lpstr>Stochastic Gradient Descent</vt:lpstr>
      <vt:lpstr>Example</vt:lpstr>
      <vt:lpstr>Mini-Batch Gradient Descent</vt:lpstr>
      <vt:lpstr>Summary</vt:lpstr>
      <vt:lpstr>Polynomial Regression Part 2</vt:lpstr>
      <vt:lpstr>Polynomial Regression </vt:lpstr>
      <vt:lpstr>Example</vt:lpstr>
      <vt:lpstr>Polynomial Features with Linear Regression</vt:lpstr>
      <vt:lpstr>Why Penalize the Magnitude of Coefficients?</vt:lpstr>
      <vt:lpstr>Why Penalize the Magnitude of Coefficients?</vt:lpstr>
      <vt:lpstr>PowerPoint Presentation</vt:lpstr>
      <vt:lpstr>Large coefficient</vt:lpstr>
      <vt:lpstr>Solution</vt:lpstr>
      <vt:lpstr>Regularized Linear Model</vt:lpstr>
      <vt:lpstr>Ridge and Lasso</vt:lpstr>
      <vt:lpstr>Ridge Regression</vt:lpstr>
      <vt:lpstr>α</vt:lpstr>
      <vt:lpstr>Credit data example</vt:lpstr>
      <vt:lpstr>Existence Theorem</vt:lpstr>
      <vt:lpstr>Lasso</vt:lpstr>
      <vt:lpstr>max_iter</vt:lpstr>
      <vt:lpstr>Example</vt:lpstr>
      <vt:lpstr>Key Difference</vt:lpstr>
      <vt:lpstr>Typical Use Cases</vt:lpstr>
      <vt:lpstr>Presence of Highly Correlated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Models</dc:title>
  <dc:creator>Nassim Sohaee</dc:creator>
  <cp:lastModifiedBy>Measles, Sylena</cp:lastModifiedBy>
  <cp:revision>468</cp:revision>
  <dcterms:created xsi:type="dcterms:W3CDTF">2018-05-11T22:53:12Z</dcterms:created>
  <dcterms:modified xsi:type="dcterms:W3CDTF">2018-05-23T17:22:56Z</dcterms:modified>
</cp:coreProperties>
</file>