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0" autoAdjust="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BE45A-FCF8-49F2-A4F2-82DCEF26D02D}" type="doc">
      <dgm:prSet loTypeId="urn:microsoft.com/office/officeart/2005/8/layout/matrix1" loCatId="matrix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3475C1A-91DC-48C6-A153-1BAD914EEF19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36421435-A732-4E3A-AEFB-C7C8CBCFF307}" type="parTrans" cxnId="{F844D8C3-87B6-409A-B606-A519C77BD9FA}">
      <dgm:prSet/>
      <dgm:spPr/>
      <dgm:t>
        <a:bodyPr/>
        <a:lstStyle/>
        <a:p>
          <a:endParaRPr lang="en-US"/>
        </a:p>
      </dgm:t>
    </dgm:pt>
    <dgm:pt modelId="{6602BC2F-BFAA-479D-9686-7F511797DFF0}" type="sibTrans" cxnId="{F844D8C3-87B6-409A-B606-A519C77BD9FA}">
      <dgm:prSet/>
      <dgm:spPr/>
      <dgm:t>
        <a:bodyPr/>
        <a:lstStyle/>
        <a:p>
          <a:endParaRPr lang="en-US"/>
        </a:p>
      </dgm:t>
    </dgm:pt>
    <dgm:pt modelId="{FD917D25-A0E6-49CA-9FD8-275BFE29351F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18A2FDF8-0172-4031-B7B0-C8F9694971B9}" type="parTrans" cxnId="{BB1C25EC-E4B4-4B85-AC36-00612F4BEFB8}">
      <dgm:prSet/>
      <dgm:spPr/>
      <dgm:t>
        <a:bodyPr/>
        <a:lstStyle/>
        <a:p>
          <a:endParaRPr lang="en-US"/>
        </a:p>
      </dgm:t>
    </dgm:pt>
    <dgm:pt modelId="{9988B86F-34C9-4E4A-9067-3A26BE8A9E42}" type="sibTrans" cxnId="{BB1C25EC-E4B4-4B85-AC36-00612F4BEFB8}">
      <dgm:prSet/>
      <dgm:spPr/>
      <dgm:t>
        <a:bodyPr/>
        <a:lstStyle/>
        <a:p>
          <a:endParaRPr lang="en-US"/>
        </a:p>
      </dgm:t>
    </dgm:pt>
    <dgm:pt modelId="{42ED977F-79A9-4AA4-9279-543B2C3DA6D6}">
      <dgm:prSet phldrT="[Text]"/>
      <dgm:spPr/>
      <dgm:t>
        <a:bodyPr/>
        <a:lstStyle/>
        <a:p>
          <a:r>
            <a:rPr lang="en-US" dirty="0" smtClean="0"/>
            <a:t>Private</a:t>
          </a:r>
          <a:endParaRPr lang="en-US" dirty="0"/>
        </a:p>
      </dgm:t>
    </dgm:pt>
    <dgm:pt modelId="{4D4ED4E7-4C08-4C4F-A742-AF1E0DFC0EE4}" type="parTrans" cxnId="{7C854A62-EA0C-4B0B-AD62-70F939D2293C}">
      <dgm:prSet/>
      <dgm:spPr/>
      <dgm:t>
        <a:bodyPr/>
        <a:lstStyle/>
        <a:p>
          <a:endParaRPr lang="en-US"/>
        </a:p>
      </dgm:t>
    </dgm:pt>
    <dgm:pt modelId="{6C7508FD-AB08-42AF-8C7C-9C369DACC451}" type="sibTrans" cxnId="{7C854A62-EA0C-4B0B-AD62-70F939D2293C}">
      <dgm:prSet/>
      <dgm:spPr/>
      <dgm:t>
        <a:bodyPr/>
        <a:lstStyle/>
        <a:p>
          <a:endParaRPr lang="en-US"/>
        </a:p>
      </dgm:t>
    </dgm:pt>
    <dgm:pt modelId="{32819370-B685-4C43-B723-EBE2A60FB217}">
      <dgm:prSet phldrT="[Text]"/>
      <dgm:spPr/>
      <dgm:t>
        <a:bodyPr/>
        <a:lstStyle/>
        <a:p>
          <a:r>
            <a:rPr lang="en-US" dirty="0" smtClean="0"/>
            <a:t>Limited</a:t>
          </a:r>
          <a:endParaRPr lang="en-US" dirty="0"/>
        </a:p>
      </dgm:t>
    </dgm:pt>
    <dgm:pt modelId="{47879610-4608-4E74-A8AB-2EF8DE887DFB}" type="parTrans" cxnId="{A6B11F3B-5ABB-4BC7-8E18-930F3532CF43}">
      <dgm:prSet/>
      <dgm:spPr/>
      <dgm:t>
        <a:bodyPr/>
        <a:lstStyle/>
        <a:p>
          <a:endParaRPr lang="en-US"/>
        </a:p>
      </dgm:t>
    </dgm:pt>
    <dgm:pt modelId="{F99ED6F4-3BCA-4CB7-80EC-3B4DCCE0D953}" type="sibTrans" cxnId="{A6B11F3B-5ABB-4BC7-8E18-930F3532CF43}">
      <dgm:prSet/>
      <dgm:spPr/>
      <dgm:t>
        <a:bodyPr/>
        <a:lstStyle/>
        <a:p>
          <a:endParaRPr lang="en-US"/>
        </a:p>
      </dgm:t>
    </dgm:pt>
    <dgm:pt modelId="{24BA5D47-2488-42C4-B9C6-22E575C4CBFE}">
      <dgm:prSet phldrT="[Text]"/>
      <dgm:spPr/>
      <dgm:t>
        <a:bodyPr/>
        <a:lstStyle/>
        <a:p>
          <a:r>
            <a:rPr lang="en-US" dirty="0" smtClean="0"/>
            <a:t>Unlimited</a:t>
          </a:r>
          <a:endParaRPr lang="en-US" dirty="0"/>
        </a:p>
      </dgm:t>
    </dgm:pt>
    <dgm:pt modelId="{317DC201-39A0-437A-9BE9-8296FD0E037D}" type="parTrans" cxnId="{70A92BA6-90D9-4340-9112-CD0ABF025580}">
      <dgm:prSet/>
      <dgm:spPr/>
      <dgm:t>
        <a:bodyPr/>
        <a:lstStyle/>
        <a:p>
          <a:endParaRPr lang="en-US"/>
        </a:p>
      </dgm:t>
    </dgm:pt>
    <dgm:pt modelId="{0056E3F7-1A8E-4B20-A014-B684CF219AC2}" type="sibTrans" cxnId="{70A92BA6-90D9-4340-9112-CD0ABF025580}">
      <dgm:prSet/>
      <dgm:spPr/>
      <dgm:t>
        <a:bodyPr/>
        <a:lstStyle/>
        <a:p>
          <a:endParaRPr lang="en-US"/>
        </a:p>
      </dgm:t>
    </dgm:pt>
    <dgm:pt modelId="{128236CF-D2AB-443B-ABA8-EC39DBF8E75D}" type="pres">
      <dgm:prSet presAssocID="{E89BE45A-FCF8-49F2-A4F2-82DCEF26D0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3D14F1-6189-4BBA-88AC-5C5DF2096C62}" type="pres">
      <dgm:prSet presAssocID="{E89BE45A-FCF8-49F2-A4F2-82DCEF26D02D}" presName="matrix" presStyleCnt="0"/>
      <dgm:spPr/>
    </dgm:pt>
    <dgm:pt modelId="{0A09C681-2375-4D63-B70E-B04382236B7B}" type="pres">
      <dgm:prSet presAssocID="{E89BE45A-FCF8-49F2-A4F2-82DCEF26D02D}" presName="tile1" presStyleLbl="node1" presStyleIdx="0" presStyleCnt="4"/>
      <dgm:spPr/>
      <dgm:t>
        <a:bodyPr/>
        <a:lstStyle/>
        <a:p>
          <a:endParaRPr lang="en-US"/>
        </a:p>
      </dgm:t>
    </dgm:pt>
    <dgm:pt modelId="{AB79B181-6157-4668-9A07-2881BF66F85C}" type="pres">
      <dgm:prSet presAssocID="{E89BE45A-FCF8-49F2-A4F2-82DCEF26D0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21D4C-8C39-406B-B494-11340D2D991D}" type="pres">
      <dgm:prSet presAssocID="{E89BE45A-FCF8-49F2-A4F2-82DCEF26D02D}" presName="tile2" presStyleLbl="node1" presStyleIdx="1" presStyleCnt="4"/>
      <dgm:spPr/>
      <dgm:t>
        <a:bodyPr/>
        <a:lstStyle/>
        <a:p>
          <a:endParaRPr lang="en-US"/>
        </a:p>
      </dgm:t>
    </dgm:pt>
    <dgm:pt modelId="{4C208929-CFD7-4E2B-8C26-F0D974C89502}" type="pres">
      <dgm:prSet presAssocID="{E89BE45A-FCF8-49F2-A4F2-82DCEF26D0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68159-0266-4330-B88B-7F40D3613989}" type="pres">
      <dgm:prSet presAssocID="{E89BE45A-FCF8-49F2-A4F2-82DCEF26D02D}" presName="tile3" presStyleLbl="node1" presStyleIdx="2" presStyleCnt="4"/>
      <dgm:spPr/>
      <dgm:t>
        <a:bodyPr/>
        <a:lstStyle/>
        <a:p>
          <a:endParaRPr lang="en-US"/>
        </a:p>
      </dgm:t>
    </dgm:pt>
    <dgm:pt modelId="{E991CF76-EF44-4FA7-AC54-913F58D30A2B}" type="pres">
      <dgm:prSet presAssocID="{E89BE45A-FCF8-49F2-A4F2-82DCEF26D0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1F26D-D1D2-4ECF-8705-FF9CD76B287E}" type="pres">
      <dgm:prSet presAssocID="{E89BE45A-FCF8-49F2-A4F2-82DCEF26D02D}" presName="tile4" presStyleLbl="node1" presStyleIdx="3" presStyleCnt="4"/>
      <dgm:spPr/>
      <dgm:t>
        <a:bodyPr/>
        <a:lstStyle/>
        <a:p>
          <a:endParaRPr lang="en-US"/>
        </a:p>
      </dgm:t>
    </dgm:pt>
    <dgm:pt modelId="{9BA00427-C6DC-42FC-9016-2364D169031A}" type="pres">
      <dgm:prSet presAssocID="{E89BE45A-FCF8-49F2-A4F2-82DCEF26D0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5984A-1B0A-4B51-B7ED-CF1FB8E17394}" type="pres">
      <dgm:prSet presAssocID="{E89BE45A-FCF8-49F2-A4F2-82DCEF26D0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E078F-7161-45CA-8A5E-4F7B63554E10}" type="presOf" srcId="{FD917D25-A0E6-49CA-9FD8-275BFE29351F}" destId="{0A09C681-2375-4D63-B70E-B04382236B7B}" srcOrd="0" destOrd="0" presId="urn:microsoft.com/office/officeart/2005/8/layout/matrix1"/>
    <dgm:cxn modelId="{7F889B38-C5EF-49BF-A88C-149AF80B5B4F}" type="presOf" srcId="{E89BE45A-FCF8-49F2-A4F2-82DCEF26D02D}" destId="{128236CF-D2AB-443B-ABA8-EC39DBF8E75D}" srcOrd="0" destOrd="0" presId="urn:microsoft.com/office/officeart/2005/8/layout/matrix1"/>
    <dgm:cxn modelId="{7C854A62-EA0C-4B0B-AD62-70F939D2293C}" srcId="{43475C1A-91DC-48C6-A153-1BAD914EEF19}" destId="{42ED977F-79A9-4AA4-9279-543B2C3DA6D6}" srcOrd="1" destOrd="0" parTransId="{4D4ED4E7-4C08-4C4F-A742-AF1E0DFC0EE4}" sibTransId="{6C7508FD-AB08-42AF-8C7C-9C369DACC451}"/>
    <dgm:cxn modelId="{AA7B04F8-B87E-4091-A353-2379DCD9450A}" type="presOf" srcId="{24BA5D47-2488-42C4-B9C6-22E575C4CBFE}" destId="{5071F26D-D1D2-4ECF-8705-FF9CD76B287E}" srcOrd="0" destOrd="0" presId="urn:microsoft.com/office/officeart/2005/8/layout/matrix1"/>
    <dgm:cxn modelId="{36DF7965-12AA-455F-A5B4-C6DB7B187DFF}" type="presOf" srcId="{42ED977F-79A9-4AA4-9279-543B2C3DA6D6}" destId="{C2D21D4C-8C39-406B-B494-11340D2D991D}" srcOrd="0" destOrd="0" presId="urn:microsoft.com/office/officeart/2005/8/layout/matrix1"/>
    <dgm:cxn modelId="{98ACB22E-F1C6-49B2-AFCB-FABBCCC86848}" type="presOf" srcId="{32819370-B685-4C43-B723-EBE2A60FB217}" destId="{34D68159-0266-4330-B88B-7F40D3613989}" srcOrd="0" destOrd="0" presId="urn:microsoft.com/office/officeart/2005/8/layout/matrix1"/>
    <dgm:cxn modelId="{A6B11F3B-5ABB-4BC7-8E18-930F3532CF43}" srcId="{43475C1A-91DC-48C6-A153-1BAD914EEF19}" destId="{32819370-B685-4C43-B723-EBE2A60FB217}" srcOrd="2" destOrd="0" parTransId="{47879610-4608-4E74-A8AB-2EF8DE887DFB}" sibTransId="{F99ED6F4-3BCA-4CB7-80EC-3B4DCCE0D953}"/>
    <dgm:cxn modelId="{BB1C25EC-E4B4-4B85-AC36-00612F4BEFB8}" srcId="{43475C1A-91DC-48C6-A153-1BAD914EEF19}" destId="{FD917D25-A0E6-49CA-9FD8-275BFE29351F}" srcOrd="0" destOrd="0" parTransId="{18A2FDF8-0172-4031-B7B0-C8F9694971B9}" sibTransId="{9988B86F-34C9-4E4A-9067-3A26BE8A9E42}"/>
    <dgm:cxn modelId="{F844D8C3-87B6-409A-B606-A519C77BD9FA}" srcId="{E89BE45A-FCF8-49F2-A4F2-82DCEF26D02D}" destId="{43475C1A-91DC-48C6-A153-1BAD914EEF19}" srcOrd="0" destOrd="0" parTransId="{36421435-A732-4E3A-AEFB-C7C8CBCFF307}" sibTransId="{6602BC2F-BFAA-479D-9686-7F511797DFF0}"/>
    <dgm:cxn modelId="{334CC104-A661-4F60-AD49-7BACBF2F9F60}" type="presOf" srcId="{32819370-B685-4C43-B723-EBE2A60FB217}" destId="{E991CF76-EF44-4FA7-AC54-913F58D30A2B}" srcOrd="1" destOrd="0" presId="urn:microsoft.com/office/officeart/2005/8/layout/matrix1"/>
    <dgm:cxn modelId="{3AC94F40-3FF8-452D-9FF6-806F6EEDD776}" type="presOf" srcId="{42ED977F-79A9-4AA4-9279-543B2C3DA6D6}" destId="{4C208929-CFD7-4E2B-8C26-F0D974C89502}" srcOrd="1" destOrd="0" presId="urn:microsoft.com/office/officeart/2005/8/layout/matrix1"/>
    <dgm:cxn modelId="{70A92BA6-90D9-4340-9112-CD0ABF025580}" srcId="{43475C1A-91DC-48C6-A153-1BAD914EEF19}" destId="{24BA5D47-2488-42C4-B9C6-22E575C4CBFE}" srcOrd="3" destOrd="0" parTransId="{317DC201-39A0-437A-9BE9-8296FD0E037D}" sibTransId="{0056E3F7-1A8E-4B20-A014-B684CF219AC2}"/>
    <dgm:cxn modelId="{CFAC4AF7-56E7-445D-B702-D510559FA709}" type="presOf" srcId="{43475C1A-91DC-48C6-A153-1BAD914EEF19}" destId="{EDA5984A-1B0A-4B51-B7ED-CF1FB8E17394}" srcOrd="0" destOrd="0" presId="urn:microsoft.com/office/officeart/2005/8/layout/matrix1"/>
    <dgm:cxn modelId="{AED4E586-D93E-4B0D-8FA8-8C82061E9AAA}" type="presOf" srcId="{FD917D25-A0E6-49CA-9FD8-275BFE29351F}" destId="{AB79B181-6157-4668-9A07-2881BF66F85C}" srcOrd="1" destOrd="0" presId="urn:microsoft.com/office/officeart/2005/8/layout/matrix1"/>
    <dgm:cxn modelId="{A7BF866A-5632-46CD-9198-A1E4ED1FD30D}" type="presOf" srcId="{24BA5D47-2488-42C4-B9C6-22E575C4CBFE}" destId="{9BA00427-C6DC-42FC-9016-2364D169031A}" srcOrd="1" destOrd="0" presId="urn:microsoft.com/office/officeart/2005/8/layout/matrix1"/>
    <dgm:cxn modelId="{CF152DF8-160E-4962-81F4-EF086DF0E5CB}" type="presParOf" srcId="{128236CF-D2AB-443B-ABA8-EC39DBF8E75D}" destId="{413D14F1-6189-4BBA-88AC-5C5DF2096C62}" srcOrd="0" destOrd="0" presId="urn:microsoft.com/office/officeart/2005/8/layout/matrix1"/>
    <dgm:cxn modelId="{18841676-88EB-4A33-8F81-4F28EFA0E0B6}" type="presParOf" srcId="{413D14F1-6189-4BBA-88AC-5C5DF2096C62}" destId="{0A09C681-2375-4D63-B70E-B04382236B7B}" srcOrd="0" destOrd="0" presId="urn:microsoft.com/office/officeart/2005/8/layout/matrix1"/>
    <dgm:cxn modelId="{CD8C7BAB-7FC6-4E2E-9E79-560FDB4D6098}" type="presParOf" srcId="{413D14F1-6189-4BBA-88AC-5C5DF2096C62}" destId="{AB79B181-6157-4668-9A07-2881BF66F85C}" srcOrd="1" destOrd="0" presId="urn:microsoft.com/office/officeart/2005/8/layout/matrix1"/>
    <dgm:cxn modelId="{E69A8C59-BF48-4394-8230-200648F2BA88}" type="presParOf" srcId="{413D14F1-6189-4BBA-88AC-5C5DF2096C62}" destId="{C2D21D4C-8C39-406B-B494-11340D2D991D}" srcOrd="2" destOrd="0" presId="urn:microsoft.com/office/officeart/2005/8/layout/matrix1"/>
    <dgm:cxn modelId="{15DC37FA-22AE-4AFA-9A95-E70EFFF0F864}" type="presParOf" srcId="{413D14F1-6189-4BBA-88AC-5C5DF2096C62}" destId="{4C208929-CFD7-4E2B-8C26-F0D974C89502}" srcOrd="3" destOrd="0" presId="urn:microsoft.com/office/officeart/2005/8/layout/matrix1"/>
    <dgm:cxn modelId="{14DAFDD3-0E54-46E9-B54F-9EAA26883E68}" type="presParOf" srcId="{413D14F1-6189-4BBA-88AC-5C5DF2096C62}" destId="{34D68159-0266-4330-B88B-7F40D3613989}" srcOrd="4" destOrd="0" presId="urn:microsoft.com/office/officeart/2005/8/layout/matrix1"/>
    <dgm:cxn modelId="{FD633464-D295-4000-B7CB-55B9E5DF0AAD}" type="presParOf" srcId="{413D14F1-6189-4BBA-88AC-5C5DF2096C62}" destId="{E991CF76-EF44-4FA7-AC54-913F58D30A2B}" srcOrd="5" destOrd="0" presId="urn:microsoft.com/office/officeart/2005/8/layout/matrix1"/>
    <dgm:cxn modelId="{D757749D-66E5-4B45-A688-0F749E60CE6B}" type="presParOf" srcId="{413D14F1-6189-4BBA-88AC-5C5DF2096C62}" destId="{5071F26D-D1D2-4ECF-8705-FF9CD76B287E}" srcOrd="6" destOrd="0" presId="urn:microsoft.com/office/officeart/2005/8/layout/matrix1"/>
    <dgm:cxn modelId="{AC5FB9BD-C903-4C10-9273-FB35E3563EC3}" type="presParOf" srcId="{413D14F1-6189-4BBA-88AC-5C5DF2096C62}" destId="{9BA00427-C6DC-42FC-9016-2364D169031A}" srcOrd="7" destOrd="0" presId="urn:microsoft.com/office/officeart/2005/8/layout/matrix1"/>
    <dgm:cxn modelId="{E1B59C58-176C-4E93-84D2-2CD7CE8919A4}" type="presParOf" srcId="{128236CF-D2AB-443B-ABA8-EC39DBF8E75D}" destId="{EDA5984A-1B0A-4B51-B7ED-CF1FB8E1739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26C0C-C14F-47D4-A9CD-9067F2867D00}" type="doc">
      <dgm:prSet loTypeId="urn:microsoft.com/office/officeart/2005/8/layout/hierarchy2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EF1EE9-45DF-412B-8D83-8B277689BB44}">
      <dgm:prSet phldrT="[Text]"/>
      <dgm:spPr/>
      <dgm:t>
        <a:bodyPr/>
        <a:lstStyle/>
        <a:p>
          <a:r>
            <a:rPr lang="en-US" dirty="0" smtClean="0"/>
            <a:t>Limited Company</a:t>
          </a:r>
          <a:endParaRPr lang="en-US" dirty="0"/>
        </a:p>
      </dgm:t>
    </dgm:pt>
    <dgm:pt modelId="{CF9C49E5-BD43-4F6F-AF86-3AA6F8A6177E}" type="parTrans" cxnId="{41B3294A-D05F-4546-A687-32B6811FF636}">
      <dgm:prSet/>
      <dgm:spPr/>
      <dgm:t>
        <a:bodyPr/>
        <a:lstStyle/>
        <a:p>
          <a:endParaRPr lang="en-US"/>
        </a:p>
      </dgm:t>
    </dgm:pt>
    <dgm:pt modelId="{31D4541B-CDB2-48F3-939A-3509ABFE6691}" type="sibTrans" cxnId="{41B3294A-D05F-4546-A687-32B6811FF636}">
      <dgm:prSet/>
      <dgm:spPr/>
      <dgm:t>
        <a:bodyPr/>
        <a:lstStyle/>
        <a:p>
          <a:endParaRPr lang="en-US"/>
        </a:p>
      </dgm:t>
    </dgm:pt>
    <dgm:pt modelId="{6A7A3BB8-87EE-46F0-A318-BADD833FFD8A}">
      <dgm:prSet phldrT="[Text]"/>
      <dgm:spPr/>
      <dgm:t>
        <a:bodyPr/>
        <a:lstStyle/>
        <a:p>
          <a:r>
            <a:rPr lang="en-US" dirty="0" smtClean="0"/>
            <a:t>Limited by Shares</a:t>
          </a:r>
          <a:endParaRPr lang="en-US" dirty="0"/>
        </a:p>
      </dgm:t>
    </dgm:pt>
    <dgm:pt modelId="{FDFC2823-5C4D-4442-B20A-B07E59ED09C1}" type="parTrans" cxnId="{7299F8F9-BBFB-4AC8-8C37-D0746CA2494C}">
      <dgm:prSet/>
      <dgm:spPr/>
      <dgm:t>
        <a:bodyPr/>
        <a:lstStyle/>
        <a:p>
          <a:endParaRPr lang="en-US"/>
        </a:p>
      </dgm:t>
    </dgm:pt>
    <dgm:pt modelId="{2A5C7102-90AA-4AD6-9A0E-3729B3945BBE}" type="sibTrans" cxnId="{7299F8F9-BBFB-4AC8-8C37-D0746CA2494C}">
      <dgm:prSet/>
      <dgm:spPr/>
      <dgm:t>
        <a:bodyPr/>
        <a:lstStyle/>
        <a:p>
          <a:endParaRPr lang="en-US"/>
        </a:p>
      </dgm:t>
    </dgm:pt>
    <dgm:pt modelId="{A0FA759C-D43D-4702-A9AF-18AD502F4D24}">
      <dgm:prSet phldrT="[Text]"/>
      <dgm:spPr/>
      <dgm:t>
        <a:bodyPr/>
        <a:lstStyle/>
        <a:p>
          <a:r>
            <a:rPr lang="en-US" dirty="0" smtClean="0"/>
            <a:t>Limited by Guarantee</a:t>
          </a:r>
          <a:endParaRPr lang="en-US" dirty="0"/>
        </a:p>
      </dgm:t>
    </dgm:pt>
    <dgm:pt modelId="{4A5AD7EF-159D-42DF-B615-D8BE4358256B}" type="parTrans" cxnId="{23DECB9D-2478-405B-9274-F38ED2AEC6EF}">
      <dgm:prSet/>
      <dgm:spPr/>
      <dgm:t>
        <a:bodyPr/>
        <a:lstStyle/>
        <a:p>
          <a:endParaRPr lang="en-US"/>
        </a:p>
      </dgm:t>
    </dgm:pt>
    <dgm:pt modelId="{697EE528-3DF1-44A9-95C8-CBE6D7BC77C3}" type="sibTrans" cxnId="{23DECB9D-2478-405B-9274-F38ED2AEC6EF}">
      <dgm:prSet/>
      <dgm:spPr/>
      <dgm:t>
        <a:bodyPr/>
        <a:lstStyle/>
        <a:p>
          <a:endParaRPr lang="en-US"/>
        </a:p>
      </dgm:t>
    </dgm:pt>
    <dgm:pt modelId="{091B8603-299D-4650-BF35-1A212748466D}" type="pres">
      <dgm:prSet presAssocID="{02E26C0C-C14F-47D4-A9CD-9067F2867D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0ED1EC-63A9-4E04-8011-2F8741CCC25F}" type="pres">
      <dgm:prSet presAssocID="{C5EF1EE9-45DF-412B-8D83-8B277689BB44}" presName="root1" presStyleCnt="0"/>
      <dgm:spPr/>
    </dgm:pt>
    <dgm:pt modelId="{D97B20BE-3BB4-4882-9842-37F1244DF359}" type="pres">
      <dgm:prSet presAssocID="{C5EF1EE9-45DF-412B-8D83-8B277689BB4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E699D3-7FFD-42D7-BAB5-49423C2AC87D}" type="pres">
      <dgm:prSet presAssocID="{C5EF1EE9-45DF-412B-8D83-8B277689BB44}" presName="level2hierChild" presStyleCnt="0"/>
      <dgm:spPr/>
    </dgm:pt>
    <dgm:pt modelId="{1C97F234-12EF-4222-8B66-59BA6099E9B1}" type="pres">
      <dgm:prSet presAssocID="{FDFC2823-5C4D-4442-B20A-B07E59ED09C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A37F5AB-D263-44EE-81E0-9DADA2D9507C}" type="pres">
      <dgm:prSet presAssocID="{FDFC2823-5C4D-4442-B20A-B07E59ED09C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A9CA2710-325C-4201-9DE7-D3F5F6CCDFDA}" type="pres">
      <dgm:prSet presAssocID="{6A7A3BB8-87EE-46F0-A318-BADD833FFD8A}" presName="root2" presStyleCnt="0"/>
      <dgm:spPr/>
    </dgm:pt>
    <dgm:pt modelId="{62ABCF36-25DE-460B-A061-EADEE6925EE4}" type="pres">
      <dgm:prSet presAssocID="{6A7A3BB8-87EE-46F0-A318-BADD833FFD8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8552FC-7737-42DB-AA8B-46A612049ACE}" type="pres">
      <dgm:prSet presAssocID="{6A7A3BB8-87EE-46F0-A318-BADD833FFD8A}" presName="level3hierChild" presStyleCnt="0"/>
      <dgm:spPr/>
    </dgm:pt>
    <dgm:pt modelId="{572C2358-27B4-489E-8999-9386E2E3289B}" type="pres">
      <dgm:prSet presAssocID="{4A5AD7EF-159D-42DF-B615-D8BE4358256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8398DFE-9BF3-4E60-9BB3-EADD05AFA7E2}" type="pres">
      <dgm:prSet presAssocID="{4A5AD7EF-159D-42DF-B615-D8BE4358256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1147E12-2B39-41FD-82A3-F9D3520A8227}" type="pres">
      <dgm:prSet presAssocID="{A0FA759C-D43D-4702-A9AF-18AD502F4D24}" presName="root2" presStyleCnt="0"/>
      <dgm:spPr/>
    </dgm:pt>
    <dgm:pt modelId="{37D6A29F-48A4-41D7-B484-344E8B372426}" type="pres">
      <dgm:prSet presAssocID="{A0FA759C-D43D-4702-A9AF-18AD502F4D2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C8772-F7CD-4A8F-959A-A14FE8209713}" type="pres">
      <dgm:prSet presAssocID="{A0FA759C-D43D-4702-A9AF-18AD502F4D24}" presName="level3hierChild" presStyleCnt="0"/>
      <dgm:spPr/>
    </dgm:pt>
  </dgm:ptLst>
  <dgm:cxnLst>
    <dgm:cxn modelId="{618C9809-A9F2-4844-B7F8-78B252A973F2}" type="presOf" srcId="{6A7A3BB8-87EE-46F0-A318-BADD833FFD8A}" destId="{62ABCF36-25DE-460B-A061-EADEE6925EE4}" srcOrd="0" destOrd="0" presId="urn:microsoft.com/office/officeart/2005/8/layout/hierarchy2"/>
    <dgm:cxn modelId="{B1CBC970-6635-49B9-9307-2A5567E7BC00}" type="presOf" srcId="{C5EF1EE9-45DF-412B-8D83-8B277689BB44}" destId="{D97B20BE-3BB4-4882-9842-37F1244DF359}" srcOrd="0" destOrd="0" presId="urn:microsoft.com/office/officeart/2005/8/layout/hierarchy2"/>
    <dgm:cxn modelId="{7299F8F9-BBFB-4AC8-8C37-D0746CA2494C}" srcId="{C5EF1EE9-45DF-412B-8D83-8B277689BB44}" destId="{6A7A3BB8-87EE-46F0-A318-BADD833FFD8A}" srcOrd="0" destOrd="0" parTransId="{FDFC2823-5C4D-4442-B20A-B07E59ED09C1}" sibTransId="{2A5C7102-90AA-4AD6-9A0E-3729B3945BBE}"/>
    <dgm:cxn modelId="{70C71A51-B2ED-45FE-921B-46D832B40178}" type="presOf" srcId="{FDFC2823-5C4D-4442-B20A-B07E59ED09C1}" destId="{1C97F234-12EF-4222-8B66-59BA6099E9B1}" srcOrd="0" destOrd="0" presId="urn:microsoft.com/office/officeart/2005/8/layout/hierarchy2"/>
    <dgm:cxn modelId="{23DECB9D-2478-405B-9274-F38ED2AEC6EF}" srcId="{C5EF1EE9-45DF-412B-8D83-8B277689BB44}" destId="{A0FA759C-D43D-4702-A9AF-18AD502F4D24}" srcOrd="1" destOrd="0" parTransId="{4A5AD7EF-159D-42DF-B615-D8BE4358256B}" sibTransId="{697EE528-3DF1-44A9-95C8-CBE6D7BC77C3}"/>
    <dgm:cxn modelId="{41B3294A-D05F-4546-A687-32B6811FF636}" srcId="{02E26C0C-C14F-47D4-A9CD-9067F2867D00}" destId="{C5EF1EE9-45DF-412B-8D83-8B277689BB44}" srcOrd="0" destOrd="0" parTransId="{CF9C49E5-BD43-4F6F-AF86-3AA6F8A6177E}" sibTransId="{31D4541B-CDB2-48F3-939A-3509ABFE6691}"/>
    <dgm:cxn modelId="{79D15E23-1750-4B86-B2F4-0B1446647D9A}" type="presOf" srcId="{A0FA759C-D43D-4702-A9AF-18AD502F4D24}" destId="{37D6A29F-48A4-41D7-B484-344E8B372426}" srcOrd="0" destOrd="0" presId="urn:microsoft.com/office/officeart/2005/8/layout/hierarchy2"/>
    <dgm:cxn modelId="{EDF7BF67-12DC-4169-9C77-A6660CEAD7CC}" type="presOf" srcId="{4A5AD7EF-159D-42DF-B615-D8BE4358256B}" destId="{572C2358-27B4-489E-8999-9386E2E3289B}" srcOrd="0" destOrd="0" presId="urn:microsoft.com/office/officeart/2005/8/layout/hierarchy2"/>
    <dgm:cxn modelId="{E0A64A06-E208-4567-8C05-59F4FA51C714}" type="presOf" srcId="{02E26C0C-C14F-47D4-A9CD-9067F2867D00}" destId="{091B8603-299D-4650-BF35-1A212748466D}" srcOrd="0" destOrd="0" presId="urn:microsoft.com/office/officeart/2005/8/layout/hierarchy2"/>
    <dgm:cxn modelId="{E75E6C84-6CDD-4F35-91C2-02E5E659DAD0}" type="presOf" srcId="{FDFC2823-5C4D-4442-B20A-B07E59ED09C1}" destId="{7A37F5AB-D263-44EE-81E0-9DADA2D9507C}" srcOrd="1" destOrd="0" presId="urn:microsoft.com/office/officeart/2005/8/layout/hierarchy2"/>
    <dgm:cxn modelId="{92F752FE-6464-4A4E-B15F-55FEE481B78A}" type="presOf" srcId="{4A5AD7EF-159D-42DF-B615-D8BE4358256B}" destId="{88398DFE-9BF3-4E60-9BB3-EADD05AFA7E2}" srcOrd="1" destOrd="0" presId="urn:microsoft.com/office/officeart/2005/8/layout/hierarchy2"/>
    <dgm:cxn modelId="{9058205C-713B-466A-B670-85DB3EFAF037}" type="presParOf" srcId="{091B8603-299D-4650-BF35-1A212748466D}" destId="{E90ED1EC-63A9-4E04-8011-2F8741CCC25F}" srcOrd="0" destOrd="0" presId="urn:microsoft.com/office/officeart/2005/8/layout/hierarchy2"/>
    <dgm:cxn modelId="{6FFB5E09-272C-4A4D-942B-1126CCE0D15F}" type="presParOf" srcId="{E90ED1EC-63A9-4E04-8011-2F8741CCC25F}" destId="{D97B20BE-3BB4-4882-9842-37F1244DF359}" srcOrd="0" destOrd="0" presId="urn:microsoft.com/office/officeart/2005/8/layout/hierarchy2"/>
    <dgm:cxn modelId="{4E63AE50-60AE-461E-9379-56415AFFB436}" type="presParOf" srcId="{E90ED1EC-63A9-4E04-8011-2F8741CCC25F}" destId="{E9E699D3-7FFD-42D7-BAB5-49423C2AC87D}" srcOrd="1" destOrd="0" presId="urn:microsoft.com/office/officeart/2005/8/layout/hierarchy2"/>
    <dgm:cxn modelId="{355CB3B7-5AAA-4502-A3DF-C8E015E8EE3E}" type="presParOf" srcId="{E9E699D3-7FFD-42D7-BAB5-49423C2AC87D}" destId="{1C97F234-12EF-4222-8B66-59BA6099E9B1}" srcOrd="0" destOrd="0" presId="urn:microsoft.com/office/officeart/2005/8/layout/hierarchy2"/>
    <dgm:cxn modelId="{1B27C4DD-3202-4747-B6AD-C6AAE6543EBA}" type="presParOf" srcId="{1C97F234-12EF-4222-8B66-59BA6099E9B1}" destId="{7A37F5AB-D263-44EE-81E0-9DADA2D9507C}" srcOrd="0" destOrd="0" presId="urn:microsoft.com/office/officeart/2005/8/layout/hierarchy2"/>
    <dgm:cxn modelId="{E5262829-BBF8-4737-AB27-F1AA1B924491}" type="presParOf" srcId="{E9E699D3-7FFD-42D7-BAB5-49423C2AC87D}" destId="{A9CA2710-325C-4201-9DE7-D3F5F6CCDFDA}" srcOrd="1" destOrd="0" presId="urn:microsoft.com/office/officeart/2005/8/layout/hierarchy2"/>
    <dgm:cxn modelId="{1A42C287-7B0E-4E08-ADCD-F7F04DB57CDC}" type="presParOf" srcId="{A9CA2710-325C-4201-9DE7-D3F5F6CCDFDA}" destId="{62ABCF36-25DE-460B-A061-EADEE6925EE4}" srcOrd="0" destOrd="0" presId="urn:microsoft.com/office/officeart/2005/8/layout/hierarchy2"/>
    <dgm:cxn modelId="{1A88E551-5CAA-4138-AB8F-3C7DD834B47B}" type="presParOf" srcId="{A9CA2710-325C-4201-9DE7-D3F5F6CCDFDA}" destId="{478552FC-7737-42DB-AA8B-46A612049ACE}" srcOrd="1" destOrd="0" presId="urn:microsoft.com/office/officeart/2005/8/layout/hierarchy2"/>
    <dgm:cxn modelId="{27966DD3-B470-4560-BFC1-D78CA9B12D82}" type="presParOf" srcId="{E9E699D3-7FFD-42D7-BAB5-49423C2AC87D}" destId="{572C2358-27B4-489E-8999-9386E2E3289B}" srcOrd="2" destOrd="0" presId="urn:microsoft.com/office/officeart/2005/8/layout/hierarchy2"/>
    <dgm:cxn modelId="{3E8FAF4A-6B5F-4C41-8C58-EE4C759DD3B2}" type="presParOf" srcId="{572C2358-27B4-489E-8999-9386E2E3289B}" destId="{88398DFE-9BF3-4E60-9BB3-EADD05AFA7E2}" srcOrd="0" destOrd="0" presId="urn:microsoft.com/office/officeart/2005/8/layout/hierarchy2"/>
    <dgm:cxn modelId="{C6CBE313-5BD4-4DD9-9373-5A07999A926A}" type="presParOf" srcId="{E9E699D3-7FFD-42D7-BAB5-49423C2AC87D}" destId="{31147E12-2B39-41FD-82A3-F9D3520A8227}" srcOrd="3" destOrd="0" presId="urn:microsoft.com/office/officeart/2005/8/layout/hierarchy2"/>
    <dgm:cxn modelId="{DB392EA1-EC1A-43F5-8CE2-19F3A51028F9}" type="presParOf" srcId="{31147E12-2B39-41FD-82A3-F9D3520A8227}" destId="{37D6A29F-48A4-41D7-B484-344E8B372426}" srcOrd="0" destOrd="0" presId="urn:microsoft.com/office/officeart/2005/8/layout/hierarchy2"/>
    <dgm:cxn modelId="{84D34620-2257-4287-B434-870DB288550F}" type="presParOf" srcId="{31147E12-2B39-41FD-82A3-F9D3520A8227}" destId="{093C8772-F7CD-4A8F-959A-A14FE820971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052C3D-B521-45FE-A765-B4E0E2F32454}" type="doc">
      <dgm:prSet loTypeId="urn:microsoft.com/office/officeart/2005/8/layout/hList3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8E2A7290-9628-44DE-B1AF-06CA65C055CB}">
      <dgm:prSet phldrT="[Text]"/>
      <dgm:spPr/>
      <dgm:t>
        <a:bodyPr/>
        <a:lstStyle/>
        <a:p>
          <a:r>
            <a:rPr lang="en-US" dirty="0" smtClean="0"/>
            <a:t>Companies</a:t>
          </a:r>
          <a:endParaRPr lang="en-US" dirty="0"/>
        </a:p>
      </dgm:t>
    </dgm:pt>
    <dgm:pt modelId="{4F949043-57EE-42BF-9184-17A424C36ED7}" type="parTrans" cxnId="{59DBB0CE-1A91-40D6-A1F6-A76074FCA63F}">
      <dgm:prSet/>
      <dgm:spPr/>
      <dgm:t>
        <a:bodyPr/>
        <a:lstStyle/>
        <a:p>
          <a:endParaRPr lang="en-US"/>
        </a:p>
      </dgm:t>
    </dgm:pt>
    <dgm:pt modelId="{346C09A5-4177-4FB1-A9CD-49754533F824}" type="sibTrans" cxnId="{59DBB0CE-1A91-40D6-A1F6-A76074FCA63F}">
      <dgm:prSet/>
      <dgm:spPr/>
      <dgm:t>
        <a:bodyPr/>
        <a:lstStyle/>
        <a:p>
          <a:endParaRPr lang="en-US"/>
        </a:p>
      </dgm:t>
    </dgm:pt>
    <dgm:pt modelId="{86ED6485-9D0C-4623-B6B0-7CFD493AF774}">
      <dgm:prSet phldrT="[Text]"/>
      <dgm:spPr/>
      <dgm:t>
        <a:bodyPr/>
        <a:lstStyle/>
        <a:p>
          <a:r>
            <a:rPr lang="en-US" dirty="0" smtClean="0"/>
            <a:t>Constitution of a Company</a:t>
          </a:r>
          <a:endParaRPr lang="en-US" dirty="0"/>
        </a:p>
      </dgm:t>
    </dgm:pt>
    <dgm:pt modelId="{11ED9173-2DE3-436B-AA65-29CC93D31FEE}" type="parTrans" cxnId="{87D9ACBA-1392-4CF2-9C79-DCF0D1B5B039}">
      <dgm:prSet/>
      <dgm:spPr/>
      <dgm:t>
        <a:bodyPr/>
        <a:lstStyle/>
        <a:p>
          <a:endParaRPr lang="en-US"/>
        </a:p>
      </dgm:t>
    </dgm:pt>
    <dgm:pt modelId="{5CA70CC1-B2DE-4840-9699-021E05B01962}" type="sibTrans" cxnId="{87D9ACBA-1392-4CF2-9C79-DCF0D1B5B039}">
      <dgm:prSet/>
      <dgm:spPr/>
      <dgm:t>
        <a:bodyPr/>
        <a:lstStyle/>
        <a:p>
          <a:endParaRPr lang="en-US"/>
        </a:p>
      </dgm:t>
    </dgm:pt>
    <dgm:pt modelId="{5FFEC5D7-779A-49B2-8D1F-BFFE349413F6}">
      <dgm:prSet phldrT="[Text]"/>
      <dgm:spPr/>
      <dgm:t>
        <a:bodyPr/>
        <a:lstStyle/>
        <a:p>
          <a:r>
            <a:rPr lang="en-US" dirty="0" smtClean="0"/>
            <a:t>Directors and the Company Secretary</a:t>
          </a:r>
          <a:endParaRPr lang="en-US" dirty="0"/>
        </a:p>
      </dgm:t>
    </dgm:pt>
    <dgm:pt modelId="{7A2FF1D8-CA0C-4A5A-8342-7B812F02EF93}" type="parTrans" cxnId="{34438AE2-262B-4515-A3B3-E52F71C389D7}">
      <dgm:prSet/>
      <dgm:spPr/>
      <dgm:t>
        <a:bodyPr/>
        <a:lstStyle/>
        <a:p>
          <a:endParaRPr lang="en-US"/>
        </a:p>
      </dgm:t>
    </dgm:pt>
    <dgm:pt modelId="{722183FB-5AB3-4ADC-AFBE-EF03A1CBD407}" type="sibTrans" cxnId="{34438AE2-262B-4515-A3B3-E52F71C389D7}">
      <dgm:prSet/>
      <dgm:spPr/>
      <dgm:t>
        <a:bodyPr/>
        <a:lstStyle/>
        <a:p>
          <a:endParaRPr lang="en-US"/>
        </a:p>
      </dgm:t>
    </dgm:pt>
    <dgm:pt modelId="{071DE7EF-E2E0-4794-BF55-7DA3C12D41F9}">
      <dgm:prSet phldrT="[Text]"/>
      <dgm:spPr/>
      <dgm:t>
        <a:bodyPr/>
        <a:lstStyle/>
        <a:p>
          <a:r>
            <a:rPr lang="en-US" dirty="0" smtClean="0"/>
            <a:t>Disclosure Requirements</a:t>
          </a:r>
          <a:endParaRPr lang="en-US" dirty="0"/>
        </a:p>
      </dgm:t>
    </dgm:pt>
    <dgm:pt modelId="{379691A0-EC64-4E57-9F14-7784E2CFA760}" type="parTrans" cxnId="{87903BC7-0CB3-41A7-A5D0-84D87D7160FD}">
      <dgm:prSet/>
      <dgm:spPr/>
      <dgm:t>
        <a:bodyPr/>
        <a:lstStyle/>
        <a:p>
          <a:endParaRPr lang="en-US"/>
        </a:p>
      </dgm:t>
    </dgm:pt>
    <dgm:pt modelId="{777325FB-A9A6-46E9-AA57-2291695B9A92}" type="sibTrans" cxnId="{87903BC7-0CB3-41A7-A5D0-84D87D7160FD}">
      <dgm:prSet/>
      <dgm:spPr/>
      <dgm:t>
        <a:bodyPr/>
        <a:lstStyle/>
        <a:p>
          <a:endParaRPr lang="en-US"/>
        </a:p>
      </dgm:t>
    </dgm:pt>
    <dgm:pt modelId="{FBF781EF-256D-487A-8D87-3A1CB9869610}">
      <dgm:prSet phldrT="[Text]"/>
      <dgm:spPr/>
      <dgm:t>
        <a:bodyPr/>
        <a:lstStyle/>
        <a:p>
          <a:r>
            <a:rPr lang="en-US" dirty="0" smtClean="0"/>
            <a:t>Corporate Governance</a:t>
          </a:r>
          <a:endParaRPr lang="en-US" dirty="0"/>
        </a:p>
      </dgm:t>
    </dgm:pt>
    <dgm:pt modelId="{694FF73F-C214-4281-9473-A09A2BE6DB74}" type="parTrans" cxnId="{288D06D8-0516-4093-8FA9-AE250730D4E9}">
      <dgm:prSet/>
      <dgm:spPr/>
      <dgm:t>
        <a:bodyPr/>
        <a:lstStyle/>
        <a:p>
          <a:endParaRPr lang="en-US"/>
        </a:p>
      </dgm:t>
    </dgm:pt>
    <dgm:pt modelId="{A02C7B3C-0DC1-4420-AE14-AC303894D005}" type="sibTrans" cxnId="{288D06D8-0516-4093-8FA9-AE250730D4E9}">
      <dgm:prSet/>
      <dgm:spPr/>
      <dgm:t>
        <a:bodyPr/>
        <a:lstStyle/>
        <a:p>
          <a:endParaRPr lang="en-US"/>
        </a:p>
      </dgm:t>
    </dgm:pt>
    <dgm:pt modelId="{F7649C5B-0C1F-4285-B8F9-9693F994C55E}" type="pres">
      <dgm:prSet presAssocID="{B4052C3D-B521-45FE-A765-B4E0E2F3245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DCD00D-114C-4F29-B50A-76474ABFFFF3}" type="pres">
      <dgm:prSet presAssocID="{8E2A7290-9628-44DE-B1AF-06CA65C055CB}" presName="roof" presStyleLbl="dkBgShp" presStyleIdx="0" presStyleCnt="2"/>
      <dgm:spPr/>
      <dgm:t>
        <a:bodyPr/>
        <a:lstStyle/>
        <a:p>
          <a:endParaRPr lang="en-US"/>
        </a:p>
      </dgm:t>
    </dgm:pt>
    <dgm:pt modelId="{9184B871-0C8A-4E46-8F0E-6167867D0212}" type="pres">
      <dgm:prSet presAssocID="{8E2A7290-9628-44DE-B1AF-06CA65C055CB}" presName="pillars" presStyleCnt="0"/>
      <dgm:spPr/>
    </dgm:pt>
    <dgm:pt modelId="{67708947-CEB7-40DA-AC09-F073D717B2D1}" type="pres">
      <dgm:prSet presAssocID="{8E2A7290-9628-44DE-B1AF-06CA65C055CB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3D08A-EFF7-4A50-8F1F-E3EDD835CE2F}" type="pres">
      <dgm:prSet presAssocID="{5FFEC5D7-779A-49B2-8D1F-BFFE349413F6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AEDEE-180E-4DB5-9BA1-AB9D9300AA8C}" type="pres">
      <dgm:prSet presAssocID="{071DE7EF-E2E0-4794-BF55-7DA3C12D41F9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39A4C7-8610-4EBC-8473-B71186B35660}" type="pres">
      <dgm:prSet presAssocID="{FBF781EF-256D-487A-8D87-3A1CB9869610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C9ABC-68B0-4637-A5AC-4A4049268D23}" type="pres">
      <dgm:prSet presAssocID="{8E2A7290-9628-44DE-B1AF-06CA65C055CB}" presName="base" presStyleLbl="dkBgShp" presStyleIdx="1" presStyleCnt="2"/>
      <dgm:spPr/>
    </dgm:pt>
  </dgm:ptLst>
  <dgm:cxnLst>
    <dgm:cxn modelId="{23B85CFB-BF0E-4C1E-A931-F406973E2AF1}" type="presOf" srcId="{FBF781EF-256D-487A-8D87-3A1CB9869610}" destId="{0739A4C7-8610-4EBC-8473-B71186B35660}" srcOrd="0" destOrd="0" presId="urn:microsoft.com/office/officeart/2005/8/layout/hList3"/>
    <dgm:cxn modelId="{87903BC7-0CB3-41A7-A5D0-84D87D7160FD}" srcId="{8E2A7290-9628-44DE-B1AF-06CA65C055CB}" destId="{071DE7EF-E2E0-4794-BF55-7DA3C12D41F9}" srcOrd="2" destOrd="0" parTransId="{379691A0-EC64-4E57-9F14-7784E2CFA760}" sibTransId="{777325FB-A9A6-46E9-AA57-2291695B9A92}"/>
    <dgm:cxn modelId="{94543ED5-9D67-41B8-9F9D-FB709B039603}" type="presOf" srcId="{071DE7EF-E2E0-4794-BF55-7DA3C12D41F9}" destId="{0FBAEDEE-180E-4DB5-9BA1-AB9D9300AA8C}" srcOrd="0" destOrd="0" presId="urn:microsoft.com/office/officeart/2005/8/layout/hList3"/>
    <dgm:cxn modelId="{34438AE2-262B-4515-A3B3-E52F71C389D7}" srcId="{8E2A7290-9628-44DE-B1AF-06CA65C055CB}" destId="{5FFEC5D7-779A-49B2-8D1F-BFFE349413F6}" srcOrd="1" destOrd="0" parTransId="{7A2FF1D8-CA0C-4A5A-8342-7B812F02EF93}" sibTransId="{722183FB-5AB3-4ADC-AFBE-EF03A1CBD407}"/>
    <dgm:cxn modelId="{87D9ACBA-1392-4CF2-9C79-DCF0D1B5B039}" srcId="{8E2A7290-9628-44DE-B1AF-06CA65C055CB}" destId="{86ED6485-9D0C-4623-B6B0-7CFD493AF774}" srcOrd="0" destOrd="0" parTransId="{11ED9173-2DE3-436B-AA65-29CC93D31FEE}" sibTransId="{5CA70CC1-B2DE-4840-9699-021E05B01962}"/>
    <dgm:cxn modelId="{288D06D8-0516-4093-8FA9-AE250730D4E9}" srcId="{8E2A7290-9628-44DE-B1AF-06CA65C055CB}" destId="{FBF781EF-256D-487A-8D87-3A1CB9869610}" srcOrd="3" destOrd="0" parTransId="{694FF73F-C214-4281-9473-A09A2BE6DB74}" sibTransId="{A02C7B3C-0DC1-4420-AE14-AC303894D005}"/>
    <dgm:cxn modelId="{59DBB0CE-1A91-40D6-A1F6-A76074FCA63F}" srcId="{B4052C3D-B521-45FE-A765-B4E0E2F32454}" destId="{8E2A7290-9628-44DE-B1AF-06CA65C055CB}" srcOrd="0" destOrd="0" parTransId="{4F949043-57EE-42BF-9184-17A424C36ED7}" sibTransId="{346C09A5-4177-4FB1-A9CD-49754533F824}"/>
    <dgm:cxn modelId="{B72AD23C-6C00-48E5-B01B-5070C4C8FD88}" type="presOf" srcId="{B4052C3D-B521-45FE-A765-B4E0E2F32454}" destId="{F7649C5B-0C1F-4285-B8F9-9693F994C55E}" srcOrd="0" destOrd="0" presId="urn:microsoft.com/office/officeart/2005/8/layout/hList3"/>
    <dgm:cxn modelId="{58173D75-0499-45AA-BDC2-24DC12E834EB}" type="presOf" srcId="{8E2A7290-9628-44DE-B1AF-06CA65C055CB}" destId="{80DCD00D-114C-4F29-B50A-76474ABFFFF3}" srcOrd="0" destOrd="0" presId="urn:microsoft.com/office/officeart/2005/8/layout/hList3"/>
    <dgm:cxn modelId="{7A58899C-9B4D-4309-8C8A-97FA6866E702}" type="presOf" srcId="{5FFEC5D7-779A-49B2-8D1F-BFFE349413F6}" destId="{B7C3D08A-EFF7-4A50-8F1F-E3EDD835CE2F}" srcOrd="0" destOrd="0" presId="urn:microsoft.com/office/officeart/2005/8/layout/hList3"/>
    <dgm:cxn modelId="{B2489D42-1E8A-4E2C-BC91-9EB8D01E591C}" type="presOf" srcId="{86ED6485-9D0C-4623-B6B0-7CFD493AF774}" destId="{67708947-CEB7-40DA-AC09-F073D717B2D1}" srcOrd="0" destOrd="0" presId="urn:microsoft.com/office/officeart/2005/8/layout/hList3"/>
    <dgm:cxn modelId="{C53C3CBC-47BF-413F-9D89-2353F732CAAC}" type="presParOf" srcId="{F7649C5B-0C1F-4285-B8F9-9693F994C55E}" destId="{80DCD00D-114C-4F29-B50A-76474ABFFFF3}" srcOrd="0" destOrd="0" presId="urn:microsoft.com/office/officeart/2005/8/layout/hList3"/>
    <dgm:cxn modelId="{7DDA4485-2CAE-4548-A32F-9DF3D2D18246}" type="presParOf" srcId="{F7649C5B-0C1F-4285-B8F9-9693F994C55E}" destId="{9184B871-0C8A-4E46-8F0E-6167867D0212}" srcOrd="1" destOrd="0" presId="urn:microsoft.com/office/officeart/2005/8/layout/hList3"/>
    <dgm:cxn modelId="{79E06B95-C3A2-46AA-90A0-FC1233DDAB13}" type="presParOf" srcId="{9184B871-0C8A-4E46-8F0E-6167867D0212}" destId="{67708947-CEB7-40DA-AC09-F073D717B2D1}" srcOrd="0" destOrd="0" presId="urn:microsoft.com/office/officeart/2005/8/layout/hList3"/>
    <dgm:cxn modelId="{BD61F1FB-9040-4CCB-982C-CE64CBDE6DCF}" type="presParOf" srcId="{9184B871-0C8A-4E46-8F0E-6167867D0212}" destId="{B7C3D08A-EFF7-4A50-8F1F-E3EDD835CE2F}" srcOrd="1" destOrd="0" presId="urn:microsoft.com/office/officeart/2005/8/layout/hList3"/>
    <dgm:cxn modelId="{A80E5FAB-5D59-4339-A4D7-7C7F0347D38F}" type="presParOf" srcId="{9184B871-0C8A-4E46-8F0E-6167867D0212}" destId="{0FBAEDEE-180E-4DB5-9BA1-AB9D9300AA8C}" srcOrd="2" destOrd="0" presId="urn:microsoft.com/office/officeart/2005/8/layout/hList3"/>
    <dgm:cxn modelId="{C3341540-F0AF-4168-B4DD-DD9B05766CD4}" type="presParOf" srcId="{9184B871-0C8A-4E46-8F0E-6167867D0212}" destId="{0739A4C7-8610-4EBC-8473-B71186B35660}" srcOrd="3" destOrd="0" presId="urn:microsoft.com/office/officeart/2005/8/layout/hList3"/>
    <dgm:cxn modelId="{C3E3ECD8-7967-487B-A79F-CDF315A7EA43}" type="presParOf" srcId="{F7649C5B-0C1F-4285-B8F9-9693F994C55E}" destId="{166C9ABC-68B0-4637-A5AC-4A4049268D2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9C681-2375-4D63-B70E-B04382236B7B}">
      <dsp:nvSpPr>
        <dsp:cNvPr id="0" name=""/>
        <dsp:cNvSpPr/>
      </dsp:nvSpPr>
      <dsp:spPr>
        <a:xfrm rot="16200000">
          <a:off x="925909" y="-925909"/>
          <a:ext cx="2262981" cy="41148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Public</a:t>
          </a:r>
          <a:endParaRPr lang="en-US" sz="4100" kern="1200" dirty="0"/>
        </a:p>
      </dsp:txBody>
      <dsp:txXfrm rot="5400000">
        <a:off x="-1" y="1"/>
        <a:ext cx="4114800" cy="1697236"/>
      </dsp:txXfrm>
    </dsp:sp>
    <dsp:sp modelId="{C2D21D4C-8C39-406B-B494-11340D2D991D}">
      <dsp:nvSpPr>
        <dsp:cNvPr id="0" name=""/>
        <dsp:cNvSpPr/>
      </dsp:nvSpPr>
      <dsp:spPr>
        <a:xfrm>
          <a:off x="4114800" y="0"/>
          <a:ext cx="4114800" cy="2262981"/>
        </a:xfrm>
        <a:prstGeom prst="round1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Private</a:t>
          </a:r>
          <a:endParaRPr lang="en-US" sz="4100" kern="1200" dirty="0"/>
        </a:p>
      </dsp:txBody>
      <dsp:txXfrm>
        <a:off x="4114800" y="0"/>
        <a:ext cx="4114800" cy="1697236"/>
      </dsp:txXfrm>
    </dsp:sp>
    <dsp:sp modelId="{34D68159-0266-4330-B88B-7F40D3613989}">
      <dsp:nvSpPr>
        <dsp:cNvPr id="0" name=""/>
        <dsp:cNvSpPr/>
      </dsp:nvSpPr>
      <dsp:spPr>
        <a:xfrm rot="10800000">
          <a:off x="0" y="2262981"/>
          <a:ext cx="4114800" cy="2262981"/>
        </a:xfrm>
        <a:prstGeom prst="round1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Limited</a:t>
          </a:r>
          <a:endParaRPr lang="en-US" sz="4100" kern="1200" dirty="0"/>
        </a:p>
      </dsp:txBody>
      <dsp:txXfrm rot="10800000">
        <a:off x="0" y="2828726"/>
        <a:ext cx="4114800" cy="1697236"/>
      </dsp:txXfrm>
    </dsp:sp>
    <dsp:sp modelId="{5071F26D-D1D2-4ECF-8705-FF9CD76B287E}">
      <dsp:nvSpPr>
        <dsp:cNvPr id="0" name=""/>
        <dsp:cNvSpPr/>
      </dsp:nvSpPr>
      <dsp:spPr>
        <a:xfrm rot="5400000">
          <a:off x="5040709" y="1337072"/>
          <a:ext cx="2262981" cy="4114800"/>
        </a:xfrm>
        <a:prstGeom prst="round1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Unlimited</a:t>
          </a:r>
          <a:endParaRPr lang="en-US" sz="4100" kern="1200" dirty="0"/>
        </a:p>
      </dsp:txBody>
      <dsp:txXfrm rot="-5400000">
        <a:off x="4114799" y="2828726"/>
        <a:ext cx="4114800" cy="1697236"/>
      </dsp:txXfrm>
    </dsp:sp>
    <dsp:sp modelId="{EDA5984A-1B0A-4B51-B7ED-CF1FB8E17394}">
      <dsp:nvSpPr>
        <dsp:cNvPr id="0" name=""/>
        <dsp:cNvSpPr/>
      </dsp:nvSpPr>
      <dsp:spPr>
        <a:xfrm>
          <a:off x="2880359" y="1697236"/>
          <a:ext cx="2468880" cy="1131490"/>
        </a:xfrm>
        <a:prstGeom prst="roundRect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Company</a:t>
          </a:r>
          <a:endParaRPr lang="en-US" sz="4100" kern="1200" dirty="0"/>
        </a:p>
      </dsp:txBody>
      <dsp:txXfrm>
        <a:off x="2935594" y="1752471"/>
        <a:ext cx="2358410" cy="1021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20BE-3BB4-4882-9842-37F1244DF359}">
      <dsp:nvSpPr>
        <dsp:cNvPr id="0" name=""/>
        <dsp:cNvSpPr/>
      </dsp:nvSpPr>
      <dsp:spPr>
        <a:xfrm>
          <a:off x="3037" y="1005519"/>
          <a:ext cx="3140719" cy="1570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Limited Company</a:t>
          </a:r>
          <a:endParaRPr lang="en-US" sz="5000" kern="1200" dirty="0"/>
        </a:p>
      </dsp:txBody>
      <dsp:txXfrm>
        <a:off x="49031" y="1051513"/>
        <a:ext cx="3048731" cy="1478371"/>
      </dsp:txXfrm>
    </dsp:sp>
    <dsp:sp modelId="{1C97F234-12EF-4222-8B66-59BA6099E9B1}">
      <dsp:nvSpPr>
        <dsp:cNvPr id="0" name=""/>
        <dsp:cNvSpPr/>
      </dsp:nvSpPr>
      <dsp:spPr>
        <a:xfrm rot="19457599">
          <a:off x="2998338" y="1299758"/>
          <a:ext cx="1547122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1547122" y="394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3221" y="1300543"/>
        <a:ext cx="77356" cy="77356"/>
      </dsp:txXfrm>
    </dsp:sp>
    <dsp:sp modelId="{62ABCF36-25DE-460B-A061-EADEE6925EE4}">
      <dsp:nvSpPr>
        <dsp:cNvPr id="0" name=""/>
        <dsp:cNvSpPr/>
      </dsp:nvSpPr>
      <dsp:spPr>
        <a:xfrm>
          <a:off x="4400043" y="102563"/>
          <a:ext cx="3140719" cy="1570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Limited by Shares</a:t>
          </a:r>
          <a:endParaRPr lang="en-US" sz="5000" kern="1200" dirty="0"/>
        </a:p>
      </dsp:txBody>
      <dsp:txXfrm>
        <a:off x="4446037" y="148557"/>
        <a:ext cx="3048731" cy="1478371"/>
      </dsp:txXfrm>
    </dsp:sp>
    <dsp:sp modelId="{572C2358-27B4-489E-8999-9386E2E3289B}">
      <dsp:nvSpPr>
        <dsp:cNvPr id="0" name=""/>
        <dsp:cNvSpPr/>
      </dsp:nvSpPr>
      <dsp:spPr>
        <a:xfrm rot="2142401">
          <a:off x="2998338" y="2202714"/>
          <a:ext cx="1547122" cy="78925"/>
        </a:xfrm>
        <a:custGeom>
          <a:avLst/>
          <a:gdLst/>
          <a:ahLst/>
          <a:cxnLst/>
          <a:rect l="0" t="0" r="0" b="0"/>
          <a:pathLst>
            <a:path>
              <a:moveTo>
                <a:pt x="0" y="39462"/>
              </a:moveTo>
              <a:lnTo>
                <a:pt x="1547122" y="394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3221" y="2203499"/>
        <a:ext cx="77356" cy="77356"/>
      </dsp:txXfrm>
    </dsp:sp>
    <dsp:sp modelId="{37D6A29F-48A4-41D7-B484-344E8B372426}">
      <dsp:nvSpPr>
        <dsp:cNvPr id="0" name=""/>
        <dsp:cNvSpPr/>
      </dsp:nvSpPr>
      <dsp:spPr>
        <a:xfrm>
          <a:off x="4400043" y="1908476"/>
          <a:ext cx="3140719" cy="1570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Limited by Guarantee</a:t>
          </a:r>
          <a:endParaRPr lang="en-US" sz="5000" kern="1200" dirty="0"/>
        </a:p>
      </dsp:txBody>
      <dsp:txXfrm>
        <a:off x="4446037" y="1954470"/>
        <a:ext cx="3048731" cy="1478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CD00D-114C-4F29-B50A-76474ABFFFF3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Companies</a:t>
          </a:r>
          <a:endParaRPr lang="en-US" sz="6200" kern="1200" dirty="0"/>
        </a:p>
      </dsp:txBody>
      <dsp:txXfrm>
        <a:off x="0" y="0"/>
        <a:ext cx="8229600" cy="1357788"/>
      </dsp:txXfrm>
    </dsp:sp>
    <dsp:sp modelId="{67708947-CEB7-40DA-AC09-F073D717B2D1}">
      <dsp:nvSpPr>
        <dsp:cNvPr id="0" name=""/>
        <dsp:cNvSpPr/>
      </dsp:nvSpPr>
      <dsp:spPr>
        <a:xfrm>
          <a:off x="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Constitution of a Company</a:t>
          </a:r>
          <a:endParaRPr lang="en-US" sz="2500" kern="1200" dirty="0"/>
        </a:p>
      </dsp:txBody>
      <dsp:txXfrm>
        <a:off x="0" y="1357788"/>
        <a:ext cx="2057399" cy="2851356"/>
      </dsp:txXfrm>
    </dsp:sp>
    <dsp:sp modelId="{B7C3D08A-EFF7-4A50-8F1F-E3EDD835CE2F}">
      <dsp:nvSpPr>
        <dsp:cNvPr id="0" name=""/>
        <dsp:cNvSpPr/>
      </dsp:nvSpPr>
      <dsp:spPr>
        <a:xfrm>
          <a:off x="205740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Directors and the Company Secretary</a:t>
          </a:r>
          <a:endParaRPr lang="en-US" sz="2500" kern="1200" dirty="0"/>
        </a:p>
      </dsp:txBody>
      <dsp:txXfrm>
        <a:off x="2057400" y="1357788"/>
        <a:ext cx="2057399" cy="2851356"/>
      </dsp:txXfrm>
    </dsp:sp>
    <dsp:sp modelId="{0FBAEDEE-180E-4DB5-9BA1-AB9D9300AA8C}">
      <dsp:nvSpPr>
        <dsp:cNvPr id="0" name=""/>
        <dsp:cNvSpPr/>
      </dsp:nvSpPr>
      <dsp:spPr>
        <a:xfrm>
          <a:off x="4114800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Disclosure Requirements</a:t>
          </a:r>
          <a:endParaRPr lang="en-US" sz="2500" kern="1200" dirty="0"/>
        </a:p>
      </dsp:txBody>
      <dsp:txXfrm>
        <a:off x="4114800" y="1357788"/>
        <a:ext cx="2057399" cy="2851356"/>
      </dsp:txXfrm>
    </dsp:sp>
    <dsp:sp modelId="{0739A4C7-8610-4EBC-8473-B71186B35660}">
      <dsp:nvSpPr>
        <dsp:cNvPr id="0" name=""/>
        <dsp:cNvSpPr/>
      </dsp:nvSpPr>
      <dsp:spPr>
        <a:xfrm>
          <a:off x="6172199" y="1357788"/>
          <a:ext cx="2057399" cy="285135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5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Corporate Governance</a:t>
          </a:r>
          <a:endParaRPr lang="en-US" sz="2500" kern="1200" dirty="0"/>
        </a:p>
      </dsp:txBody>
      <dsp:txXfrm>
        <a:off x="6172199" y="1357788"/>
        <a:ext cx="2057399" cy="2851356"/>
      </dsp:txXfrm>
    </dsp:sp>
    <dsp:sp modelId="{166C9ABC-68B0-4637-A5AC-4A4049268D23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F8C0D07-29EB-46D3-9096-16050539798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E9B4DCC-2621-4A8E-A623-6565C23F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1251-580D-49BB-806E-5F3C031C1C1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30575"/>
            <a:ext cx="7388225" cy="3154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1E5B-B018-4F79-8125-561DA1AF3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Despite huge variety, there are many ways in which they resemble</a:t>
            </a:r>
            <a:r>
              <a:rPr lang="en-US" baseline="0" dirty="0" smtClean="0"/>
              <a:t>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of business in which the company will engage.</a:t>
            </a:r>
          </a:p>
          <a:p>
            <a:r>
              <a:rPr lang="en-US" dirty="0" smtClean="0"/>
              <a:t>What is a nominal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8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Accounting </a:t>
            </a:r>
            <a:r>
              <a:rPr lang="en-US" b="1" dirty="0" smtClean="0"/>
              <a:t>records</a:t>
            </a:r>
            <a:r>
              <a:rPr lang="en-US" b="0" dirty="0" smtClean="0"/>
              <a:t>,</a:t>
            </a:r>
            <a:r>
              <a:rPr lang="en-US" b="0" baseline="0" dirty="0" smtClean="0"/>
              <a:t> </a:t>
            </a:r>
            <a:r>
              <a:rPr lang="en-US" dirty="0" smtClean="0"/>
              <a:t>Bank statements,</a:t>
            </a:r>
            <a:r>
              <a:rPr lang="en-US" baseline="0" dirty="0" smtClean="0"/>
              <a:t> </a:t>
            </a:r>
            <a:r>
              <a:rPr lang="en-US" dirty="0" smtClean="0"/>
              <a:t>Legal documents,</a:t>
            </a:r>
            <a:r>
              <a:rPr lang="en-US" baseline="0" dirty="0" smtClean="0"/>
              <a:t> </a:t>
            </a:r>
            <a:r>
              <a:rPr lang="en-US" dirty="0" smtClean="0"/>
              <a:t>Permits </a:t>
            </a:r>
            <a:r>
              <a:rPr lang="en-US" smtClean="0"/>
              <a:t>and Licenses,</a:t>
            </a:r>
            <a:r>
              <a:rPr lang="en-US" baseline="0" smtClean="0"/>
              <a:t> </a:t>
            </a:r>
            <a:r>
              <a:rPr lang="en-US" smtClean="0"/>
              <a:t>Insurance </a:t>
            </a:r>
            <a:r>
              <a:rPr lang="en-US" dirty="0" smtClean="0"/>
              <a:t>documents.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Annual meeting, can change directors, different for large companies,</a:t>
            </a:r>
            <a:r>
              <a:rPr lang="en-US" baseline="0" dirty="0" smtClean="0"/>
              <a:t> powerfull directors, their own interests.</a:t>
            </a:r>
          </a:p>
          <a:p>
            <a:r>
              <a:rPr lang="en-US" baseline="0" dirty="0" smtClean="0"/>
              <a:t>Rather than shareholders, employees and public, two ways of thinking, contradiction.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Making ionto a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between organization and</a:t>
            </a:r>
            <a:r>
              <a:rPr lang="en-US" baseline="0" dirty="0" smtClean="0"/>
              <a:t> </a:t>
            </a:r>
            <a:r>
              <a:rPr lang="en-US" dirty="0" smtClean="0"/>
              <a:t>company?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company</a:t>
            </a:r>
            <a:r>
              <a:rPr lang="en-US" dirty="0" smtClean="0"/>
              <a:t> is any form of business whether it is small or large.</a:t>
            </a:r>
            <a:br>
              <a:rPr lang="en-US" dirty="0" smtClean="0"/>
            </a:br>
            <a:r>
              <a:rPr lang="en-US" dirty="0" smtClean="0"/>
              <a:t>Generally the term "company" indicates a particular kind of business dealing in a specific product. 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organisation</a:t>
            </a:r>
            <a:r>
              <a:rPr lang="en-US" dirty="0" smtClean="0"/>
              <a:t> is the larger form and generally comprises of a</a:t>
            </a:r>
            <a:br>
              <a:rPr lang="en-US" dirty="0" smtClean="0"/>
            </a:br>
            <a:r>
              <a:rPr lang="en-US" dirty="0" smtClean="0"/>
              <a:t>number of companies. Simply, a company is an organization, but an organization is not just a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not necessarily do so....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2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Registration process of all companies is governed by SECP (Securities and Exchange Commission of Pakistan</a:t>
            </a:r>
            <a:r>
              <a:rPr lang="en-US" smtClean="0"/>
              <a:t>) and </a:t>
            </a:r>
            <a:r>
              <a:rPr lang="en-US" dirty="0" smtClean="0"/>
              <a:t>are controlled by</a:t>
            </a:r>
            <a:r>
              <a:rPr lang="en-US" baseline="0" dirty="0" smtClean="0"/>
              <a:t> the companies ordinance act of 1984.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“The Structure of Organizations”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Companies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dirty="0" smtClean="0"/>
              <a:t>company is a legal entity </a:t>
            </a:r>
            <a:r>
              <a:rPr lang="en-US" dirty="0"/>
              <a:t>made up of an </a:t>
            </a:r>
            <a:r>
              <a:rPr lang="en-US" dirty="0" smtClean="0"/>
              <a:t>association of people. </a:t>
            </a:r>
          </a:p>
          <a:p>
            <a:pPr algn="just"/>
            <a:r>
              <a:rPr lang="en-US" dirty="0" smtClean="0"/>
              <a:t>Company </a:t>
            </a:r>
            <a:r>
              <a:rPr lang="en-US" dirty="0"/>
              <a:t>members share a common purpose, and unite in order to focus their various </a:t>
            </a:r>
            <a:r>
              <a:rPr lang="en-US" dirty="0" smtClean="0"/>
              <a:t>talents </a:t>
            </a:r>
            <a:r>
              <a:rPr lang="en-US" dirty="0"/>
              <a:t>and organize their collectively </a:t>
            </a:r>
            <a:r>
              <a:rPr lang="en-US" dirty="0" smtClean="0"/>
              <a:t>available skills or resources </a:t>
            </a:r>
            <a:r>
              <a:rPr lang="en-US" dirty="0"/>
              <a:t>to achieve specific, </a:t>
            </a:r>
            <a:r>
              <a:rPr lang="en-US" dirty="0" smtClean="0"/>
              <a:t>declared goals.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essence of a company is that it enjoys an independent existence as a legal person.</a:t>
            </a:r>
          </a:p>
          <a:p>
            <a:pPr algn="just"/>
            <a:r>
              <a:rPr lang="en-US" dirty="0" smtClean="0"/>
              <a:t>Ownership of the company is divided into a number of shares.</a:t>
            </a:r>
          </a:p>
          <a:p>
            <a:pPr algn="just"/>
            <a:r>
              <a:rPr lang="en-US" dirty="0" smtClean="0"/>
              <a:t>An individual or another company may own one or more shares.</a:t>
            </a:r>
          </a:p>
          <a:p>
            <a:pPr algn="just"/>
            <a:r>
              <a:rPr lang="en-US" dirty="0" smtClean="0"/>
              <a:t>Individuals who own shares in a company are known as the shareholders or members of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3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463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11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Public</a:t>
            </a:r>
            <a:r>
              <a:rPr lang="en-US" dirty="0" smtClean="0"/>
              <a:t> companies are allowed to offer their share to the public and their names must end with the word “Public limited company”.</a:t>
            </a:r>
          </a:p>
          <a:p>
            <a:pPr algn="just"/>
            <a:r>
              <a:rPr lang="en-US" dirty="0"/>
              <a:t>A public company has a minimum paid up capital of Rs. 5 </a:t>
            </a:r>
            <a:r>
              <a:rPr lang="en-US" dirty="0" smtClean="0"/>
              <a:t>lacs. 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no limit for the number of members.</a:t>
            </a:r>
          </a:p>
        </p:txBody>
      </p:sp>
    </p:spTree>
    <p:extLst>
      <p:ext uri="{BB962C8B-B14F-4D97-AF65-F5344CB8AC3E}">
        <p14:creationId xmlns:p14="http://schemas.microsoft.com/office/powerpoint/2010/main" val="178049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i="1" dirty="0" smtClean="0"/>
              <a:t>private</a:t>
            </a:r>
            <a:r>
              <a:rPr lang="en-US" dirty="0" smtClean="0"/>
              <a:t> company cannot offer its shares to the public and its name must end with the word “limited”.</a:t>
            </a:r>
          </a:p>
          <a:p>
            <a:pPr algn="just"/>
            <a:r>
              <a:rPr lang="en-US" dirty="0" smtClean="0"/>
              <a:t>It has a minimum </a:t>
            </a:r>
            <a:r>
              <a:rPr lang="en-US" dirty="0"/>
              <a:t>paid up capital of Rs. 1 </a:t>
            </a:r>
            <a:r>
              <a:rPr lang="en-US" dirty="0" smtClean="0"/>
              <a:t>lakh.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limited members up to 200.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prohibits any invitation from public for subscription to </a:t>
            </a:r>
            <a:r>
              <a:rPr lang="en-US" dirty="0" smtClean="0"/>
              <a:t>shares and </a:t>
            </a:r>
            <a:r>
              <a:rPr lang="en-US" dirty="0"/>
              <a:t>any acceptance of deposits from persons other than </a:t>
            </a:r>
            <a:r>
              <a:rPr lang="en-US" dirty="0" smtClean="0"/>
              <a:t>members or directors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13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an </a:t>
            </a:r>
            <a:r>
              <a:rPr lang="en-US" b="1" i="1" dirty="0" smtClean="0"/>
              <a:t>unlimited company</a:t>
            </a:r>
            <a:r>
              <a:rPr lang="en-US" dirty="0" smtClean="0"/>
              <a:t>, the shareholders are personally </a:t>
            </a:r>
            <a:r>
              <a:rPr lang="en-US" b="1" dirty="0" smtClean="0"/>
              <a:t>liable</a:t>
            </a:r>
            <a:r>
              <a:rPr lang="en-US" dirty="0" smtClean="0"/>
              <a:t> for all the company’s debts.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shareholders (or members) of this type of company have unlimited liability.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 each member is jointly and severally liable for the debts of the company in the event of its </a:t>
            </a:r>
            <a:r>
              <a:rPr lang="en-US" dirty="0" smtClean="0"/>
              <a:t>winding-up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30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914844"/>
              </p:ext>
            </p:extLst>
          </p:nvPr>
        </p:nvGraphicFramePr>
        <p:xfrm>
          <a:off x="838200" y="1905000"/>
          <a:ext cx="7543800" cy="3581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867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Company limited by Guarantee:</a:t>
            </a:r>
          </a:p>
          <a:p>
            <a:pPr lvl="1" algn="just"/>
            <a:r>
              <a:rPr lang="en-US" dirty="0" smtClean="0"/>
              <a:t>Commonly </a:t>
            </a:r>
            <a:r>
              <a:rPr lang="en-US" dirty="0"/>
              <a:t>used where companies are formed for non-commercial purposes, such as </a:t>
            </a:r>
            <a:r>
              <a:rPr lang="en-US" dirty="0" smtClean="0"/>
              <a:t>professional bodies </a:t>
            </a:r>
            <a:r>
              <a:rPr lang="en-US" dirty="0"/>
              <a:t>or charities.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members guarantee the payment of certain </a:t>
            </a:r>
            <a:r>
              <a:rPr lang="en-US" dirty="0" smtClean="0"/>
              <a:t>fixed, usually small amount towards the company’s debts if </a:t>
            </a:r>
            <a:r>
              <a:rPr lang="en-US" dirty="0"/>
              <a:t>the company </a:t>
            </a:r>
            <a:r>
              <a:rPr lang="en-US" dirty="0" smtClean="0"/>
              <a:t>wound up</a:t>
            </a:r>
          </a:p>
          <a:p>
            <a:pPr lvl="1" algn="just"/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they have no economic rights in relation 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96141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Company limited by Shares</a:t>
            </a:r>
          </a:p>
          <a:p>
            <a:pPr lvl="1" algn="just"/>
            <a:r>
              <a:rPr lang="en-US" dirty="0" smtClean="0"/>
              <a:t>It is the </a:t>
            </a:r>
            <a:r>
              <a:rPr lang="en-US" dirty="0"/>
              <a:t>most common form of company used for business ventures. </a:t>
            </a:r>
            <a:endParaRPr lang="en-US" dirty="0" smtClean="0"/>
          </a:p>
          <a:p>
            <a:pPr lvl="1" algn="just"/>
            <a:r>
              <a:rPr lang="en-US" dirty="0" smtClean="0"/>
              <a:t>Specifically</a:t>
            </a:r>
            <a:r>
              <a:rPr lang="en-US" dirty="0"/>
              <a:t>, a limited company is a </a:t>
            </a:r>
            <a:r>
              <a:rPr lang="en-US" dirty="0" smtClean="0"/>
              <a:t>company </a:t>
            </a:r>
            <a:r>
              <a:rPr lang="en-US" dirty="0"/>
              <a:t>in which the liability of each shareholder is limited to the amount individually </a:t>
            </a:r>
            <a:r>
              <a:rPr lang="en-US" dirty="0" smtClean="0"/>
              <a:t>invested</a:t>
            </a:r>
          </a:p>
          <a:p>
            <a:pPr lvl="1" algn="just"/>
            <a:r>
              <a:rPr lang="en-US" dirty="0" smtClean="0"/>
              <a:t>Corporations are the </a:t>
            </a:r>
            <a:r>
              <a:rPr lang="en-US" dirty="0"/>
              <a:t>most common example of a limited company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6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0778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09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Contents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Organization</a:t>
            </a:r>
          </a:p>
          <a:p>
            <a:pPr algn="just"/>
            <a:r>
              <a:rPr lang="en-US" dirty="0" smtClean="0"/>
              <a:t>Legal Forms of Organizations</a:t>
            </a:r>
          </a:p>
          <a:p>
            <a:pPr lvl="1" algn="just"/>
            <a:r>
              <a:rPr lang="en-US" dirty="0" smtClean="0"/>
              <a:t>Sole proprietorship</a:t>
            </a:r>
          </a:p>
          <a:p>
            <a:pPr lvl="1" algn="just"/>
            <a:r>
              <a:rPr lang="en-US" dirty="0" smtClean="0"/>
              <a:t>Partnership</a:t>
            </a:r>
          </a:p>
          <a:p>
            <a:pPr lvl="1" algn="just"/>
            <a:r>
              <a:rPr lang="en-US" dirty="0" smtClean="0"/>
              <a:t>corporation</a:t>
            </a:r>
          </a:p>
          <a:p>
            <a:pPr algn="just"/>
            <a:r>
              <a:rPr lang="en-US" dirty="0" smtClean="0"/>
              <a:t>Companies</a:t>
            </a:r>
          </a:p>
          <a:p>
            <a:pPr lvl="1" algn="just"/>
            <a:r>
              <a:rPr lang="en-US" dirty="0" smtClean="0"/>
              <a:t>Constitution of a company</a:t>
            </a:r>
          </a:p>
          <a:p>
            <a:pPr lvl="1" algn="just"/>
            <a:r>
              <a:rPr lang="en-US" dirty="0" smtClean="0"/>
              <a:t>Directors and company secretary</a:t>
            </a:r>
          </a:p>
          <a:p>
            <a:pPr lvl="1" algn="just"/>
            <a:r>
              <a:rPr lang="en-US" dirty="0" smtClean="0"/>
              <a:t>Disclosure requirements</a:t>
            </a:r>
          </a:p>
          <a:p>
            <a:pPr lvl="1" algn="just"/>
            <a:r>
              <a:rPr lang="en-US" dirty="0" smtClean="0"/>
              <a:t>Corporate governance</a:t>
            </a:r>
          </a:p>
        </p:txBody>
      </p:sp>
    </p:spTree>
    <p:extLst>
      <p:ext uri="{BB962C8B-B14F-4D97-AF65-F5344CB8AC3E}">
        <p14:creationId xmlns:p14="http://schemas.microsoft.com/office/powerpoint/2010/main" val="3251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Constitution of a </a:t>
            </a:r>
            <a:r>
              <a:rPr lang="en-US" b="1" dirty="0" smtClean="0"/>
              <a:t>Company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All companies must have a written constitution, which consists of two documents</a:t>
            </a:r>
          </a:p>
          <a:p>
            <a:pPr lvl="1" algn="just"/>
            <a:r>
              <a:rPr lang="en-US" b="1" i="1" dirty="0" smtClean="0"/>
              <a:t>Memorandum of association</a:t>
            </a:r>
            <a:r>
              <a:rPr lang="en-US" dirty="0" smtClean="0"/>
              <a:t>....which controls its external relations</a:t>
            </a:r>
          </a:p>
          <a:p>
            <a:pPr lvl="1" algn="just"/>
            <a:r>
              <a:rPr lang="en-US" b="1" i="1" dirty="0" smtClean="0"/>
              <a:t>Articles of association</a:t>
            </a:r>
            <a:r>
              <a:rPr lang="en-US" dirty="0" smtClean="0"/>
              <a:t>....</a:t>
            </a:r>
            <a:r>
              <a:rPr lang="en-US" dirty="0"/>
              <a:t> which states how internal affairs are to be run.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7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Memorandum of Association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document covers the following matters</a:t>
            </a:r>
          </a:p>
          <a:p>
            <a:pPr lvl="1" algn="just"/>
            <a:r>
              <a:rPr lang="en-US" dirty="0" smtClean="0"/>
              <a:t>The name of the company</a:t>
            </a:r>
          </a:p>
          <a:p>
            <a:pPr lvl="1" algn="just"/>
            <a:r>
              <a:rPr lang="en-US" dirty="0" smtClean="0"/>
              <a:t>The country in which its registered office will be located</a:t>
            </a:r>
          </a:p>
          <a:p>
            <a:pPr lvl="1" algn="just"/>
            <a:r>
              <a:rPr lang="en-US" dirty="0" smtClean="0"/>
              <a:t>The objects of the company</a:t>
            </a:r>
          </a:p>
          <a:p>
            <a:pPr lvl="1" algn="just"/>
            <a:r>
              <a:rPr lang="en-US" dirty="0" smtClean="0"/>
              <a:t>A liability clause</a:t>
            </a:r>
          </a:p>
          <a:p>
            <a:pPr lvl="1" algn="just"/>
            <a:r>
              <a:rPr lang="en-US" dirty="0" smtClean="0"/>
              <a:t>The company’s authorised share capital and the number and nominal value of its shares.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Articles of Association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This document usually addresses the following topics</a:t>
            </a:r>
          </a:p>
          <a:p>
            <a:pPr lvl="1" algn="just"/>
            <a:r>
              <a:rPr lang="en-US" dirty="0" smtClean="0"/>
              <a:t>The rules to be applied in alloting new shares</a:t>
            </a:r>
          </a:p>
          <a:p>
            <a:pPr lvl="1" algn="just"/>
            <a:r>
              <a:rPr lang="en-US" dirty="0" smtClean="0"/>
              <a:t>The rules governing the transfer of shares</a:t>
            </a:r>
          </a:p>
          <a:p>
            <a:pPr lvl="1" algn="just"/>
            <a:r>
              <a:rPr lang="en-US" dirty="0" smtClean="0"/>
              <a:t>The rules regarding meeting of shareholders or members</a:t>
            </a:r>
          </a:p>
          <a:p>
            <a:pPr lvl="1" algn="just"/>
            <a:r>
              <a:rPr lang="en-US" dirty="0" smtClean="0"/>
              <a:t>Appointment and removal of directors</a:t>
            </a:r>
          </a:p>
          <a:p>
            <a:pPr lvl="1" algn="just"/>
            <a:r>
              <a:rPr lang="en-US" dirty="0" smtClean="0"/>
              <a:t>Powers of directors</a:t>
            </a:r>
          </a:p>
          <a:p>
            <a:pPr lvl="1" algn="just"/>
            <a:r>
              <a:rPr lang="en-US" dirty="0" smtClean="0"/>
              <a:t>Dividends and reserves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36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Directors and the Company </a:t>
            </a:r>
            <a:r>
              <a:rPr lang="en-US" b="1" dirty="0" smtClean="0"/>
              <a:t>Secretary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Directors are elected by shareholders to run the company on their behalf.</a:t>
            </a:r>
          </a:p>
          <a:p>
            <a:pPr algn="just"/>
            <a:r>
              <a:rPr lang="en-US" dirty="0" smtClean="0"/>
              <a:t>They have considerable powers and in a large company with many shareholders, the effective democratic control is very weak.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Directors and the Company Secretary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This situation is balanced by a series of </a:t>
            </a:r>
            <a:r>
              <a:rPr lang="en-US" dirty="0" smtClean="0"/>
              <a:t>obligations</a:t>
            </a:r>
          </a:p>
          <a:p>
            <a:pPr lvl="1" algn="just"/>
            <a:r>
              <a:rPr lang="en-US" dirty="0"/>
              <a:t>D</a:t>
            </a:r>
            <a:r>
              <a:rPr lang="en-US" dirty="0" smtClean="0"/>
              <a:t>irectors </a:t>
            </a:r>
            <a:r>
              <a:rPr lang="en-US" dirty="0"/>
              <a:t>must act in good </a:t>
            </a:r>
            <a:r>
              <a:rPr lang="en-US" dirty="0" smtClean="0"/>
              <a:t>faith and for the benefit of company.</a:t>
            </a:r>
          </a:p>
          <a:p>
            <a:pPr lvl="1" algn="just"/>
            <a:r>
              <a:rPr lang="en-US" dirty="0" smtClean="0"/>
              <a:t>Directors must exercise the skill and care in carrying out their duties that might be expected from someone of their qualifications and experience.</a:t>
            </a:r>
          </a:p>
          <a:p>
            <a:pPr lvl="1" algn="just"/>
            <a:r>
              <a:rPr lang="en-US" dirty="0" smtClean="0"/>
              <a:t>A director who has an interest in a contract made with the company must disclose this interest to the board of directors.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1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Directors and the Company Secretary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Most companies have both executive and non-executive directors.</a:t>
            </a:r>
          </a:p>
          <a:p>
            <a:pPr lvl="1" algn="just"/>
            <a:r>
              <a:rPr lang="en-US" b="1" i="1" dirty="0" smtClean="0"/>
              <a:t>Executive directors</a:t>
            </a:r>
            <a:r>
              <a:rPr lang="en-US" dirty="0" smtClean="0"/>
              <a:t> are normally also employees of the company, with specific responsibility.</a:t>
            </a:r>
          </a:p>
          <a:p>
            <a:pPr lvl="1" algn="just"/>
            <a:r>
              <a:rPr lang="en-US" b="1" i="1" dirty="0" smtClean="0"/>
              <a:t>Non-executive directors</a:t>
            </a:r>
            <a:r>
              <a:rPr lang="en-US" dirty="0" smtClean="0"/>
              <a:t> act in advisory capacity  only. Typically they attend monthly board meetings to offer the benefit of their advice and are paid a fee for their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9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Directors and the Company Secretary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company is required to have a </a:t>
            </a:r>
            <a:r>
              <a:rPr lang="en-US" b="1" i="1" dirty="0" smtClean="0"/>
              <a:t>company secretary</a:t>
            </a:r>
            <a:r>
              <a:rPr lang="en-US" dirty="0" smtClean="0"/>
              <a:t> whose duty is to keep various records that a company is obliged to maintain.</a:t>
            </a:r>
          </a:p>
          <a:p>
            <a:pPr algn="just"/>
            <a:r>
              <a:rPr lang="en-US" dirty="0" smtClean="0"/>
              <a:t>Because of the technical expertise required, small companies often appoint an outside professional  advisor as a company secretary.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86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Disclosure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limited companies are required to disclose information about their operations.</a:t>
            </a:r>
          </a:p>
          <a:p>
            <a:pPr algn="just"/>
            <a:r>
              <a:rPr lang="en-US" dirty="0" smtClean="0"/>
              <a:t>All limited companies must submit an annual return and copies of their </a:t>
            </a:r>
            <a:r>
              <a:rPr lang="en-US" smtClean="0"/>
              <a:t>accounts to </a:t>
            </a:r>
            <a:r>
              <a:rPr lang="en-US" dirty="0" smtClean="0"/>
              <a:t>the registrar of companies.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90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Corporate governance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“Relationship between stakeholders in companies and its most senior management is known as corporate governance”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9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“An </a:t>
            </a:r>
            <a:r>
              <a:rPr lang="en-US" b="1" i="1" dirty="0"/>
              <a:t>organized group of people with a particular purpose, such as a business or government </a:t>
            </a:r>
            <a:r>
              <a:rPr lang="en-US" b="1" i="1" dirty="0" smtClean="0"/>
              <a:t>department”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2160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impossible to live in a civilized society without close contact with many large organizations such as</a:t>
            </a:r>
          </a:p>
          <a:p>
            <a:pPr lvl="1" algn="just"/>
            <a:r>
              <a:rPr lang="en-US" dirty="0" smtClean="0"/>
              <a:t>Schools</a:t>
            </a:r>
          </a:p>
          <a:p>
            <a:pPr lvl="1" algn="just"/>
            <a:r>
              <a:rPr lang="en-US" dirty="0" smtClean="0"/>
              <a:t>Universities</a:t>
            </a:r>
          </a:p>
          <a:p>
            <a:pPr lvl="1" algn="just"/>
            <a:r>
              <a:rPr lang="en-US" dirty="0" smtClean="0"/>
              <a:t>Government departments</a:t>
            </a:r>
          </a:p>
          <a:p>
            <a:pPr lvl="1" algn="just"/>
            <a:r>
              <a:rPr lang="en-US" dirty="0" smtClean="0"/>
              <a:t>Health service</a:t>
            </a:r>
          </a:p>
          <a:p>
            <a:pPr lvl="1" algn="just"/>
            <a:r>
              <a:rPr lang="en-US" dirty="0" smtClean="0"/>
              <a:t>Commercial and industrial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4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Fundamentally the law recognizes individuals that is the individuals has a legal existence.</a:t>
            </a:r>
          </a:p>
          <a:p>
            <a:pPr algn="just"/>
            <a:r>
              <a:rPr lang="en-US" dirty="0" smtClean="0"/>
              <a:t>They can </a:t>
            </a:r>
          </a:p>
          <a:p>
            <a:pPr lvl="1" algn="just"/>
            <a:r>
              <a:rPr lang="en-US" dirty="0" smtClean="0"/>
              <a:t>enter into the contracts which can be enforced by the courts</a:t>
            </a:r>
          </a:p>
          <a:p>
            <a:pPr lvl="1" algn="just"/>
            <a:r>
              <a:rPr lang="en-US" dirty="0" smtClean="0"/>
              <a:t>Sued for damages</a:t>
            </a:r>
          </a:p>
          <a:p>
            <a:pPr lvl="1" algn="just"/>
            <a:r>
              <a:rPr lang="en-US" dirty="0" smtClean="0"/>
              <a:t>Give evidences...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6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Organizations should also be given legal existence separate from that of its proprietors....and that is done through a process known as </a:t>
            </a:r>
            <a:r>
              <a:rPr lang="en-US" i="1" dirty="0" smtClean="0"/>
              <a:t>“Incorporation”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After adopting any specific legal configuration, organizations take different legal forms.</a:t>
            </a:r>
          </a:p>
          <a:p>
            <a:pPr algn="just"/>
            <a:r>
              <a:rPr lang="en-US" smtClean="0"/>
              <a:t>The </a:t>
            </a:r>
            <a:r>
              <a:rPr lang="en-US" smtClean="0"/>
              <a:t>basic </a:t>
            </a:r>
            <a:r>
              <a:rPr lang="en-US" dirty="0"/>
              <a:t>legal forms of </a:t>
            </a:r>
            <a:r>
              <a:rPr lang="en-US" dirty="0" smtClean="0"/>
              <a:t>organization are </a:t>
            </a:r>
            <a:r>
              <a:rPr lang="en-US" b="1" dirty="0" smtClean="0"/>
              <a:t>Sole </a:t>
            </a:r>
            <a:r>
              <a:rPr lang="en-US" b="1" dirty="0"/>
              <a:t>Proprietorship; </a:t>
            </a:r>
            <a:r>
              <a:rPr lang="en-US" b="1" dirty="0" smtClean="0"/>
              <a:t>Partnerships</a:t>
            </a:r>
            <a:r>
              <a:rPr lang="en-US" b="1" dirty="0"/>
              <a:t> </a:t>
            </a:r>
            <a:r>
              <a:rPr lang="en-US" b="1" dirty="0" smtClean="0"/>
              <a:t>and Corporations.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887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Sole </a:t>
            </a:r>
            <a:r>
              <a:rPr lang="en-US" b="1" dirty="0" smtClean="0"/>
              <a:t>Proprietorship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vast majority of small businesses start out as sole proprietorships.  </a:t>
            </a:r>
            <a:endParaRPr lang="en-US" dirty="0" smtClean="0"/>
          </a:p>
          <a:p>
            <a:pPr lvl="1" algn="just"/>
            <a:r>
              <a:rPr lang="en-US" dirty="0" smtClean="0"/>
              <a:t>These </a:t>
            </a:r>
            <a:r>
              <a:rPr lang="en-US" dirty="0"/>
              <a:t>firms are owned by one person, usually the individual who has day-to-day responsibility for running the business.  </a:t>
            </a:r>
            <a:endParaRPr lang="en-US" dirty="0" smtClean="0"/>
          </a:p>
          <a:p>
            <a:pPr lvl="1" algn="just"/>
            <a:r>
              <a:rPr lang="en-US" dirty="0" smtClean="0"/>
              <a:t>Sole </a:t>
            </a:r>
            <a:r>
              <a:rPr lang="en-US" dirty="0"/>
              <a:t>proprietorships own all the assets of the business and the profits generated by it.  </a:t>
            </a:r>
            <a:endParaRPr lang="en-US" dirty="0" smtClean="0"/>
          </a:p>
          <a:p>
            <a:pPr lvl="1" algn="just"/>
            <a:r>
              <a:rPr lang="en-US" dirty="0" smtClean="0"/>
              <a:t>They </a:t>
            </a:r>
            <a:r>
              <a:rPr lang="en-US" dirty="0"/>
              <a:t>also assume complete responsibility for any of its liabilities or debts. </a:t>
            </a:r>
            <a:endParaRPr lang="en-US" dirty="0" smtClean="0"/>
          </a:p>
          <a:p>
            <a:pPr lvl="1" algn="just"/>
            <a:r>
              <a:rPr lang="en-US" dirty="0"/>
              <a:t>In the eyes of the law and the public, you are one in the same with the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Partnerships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a Partnership, two or more people share ownership of a single business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/>
              <a:t>Like proprietorships, the law does not distinguish between the business and its owners.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Partners should have a legal agreement that sets forth how decisions will be made, profits will be shared, disputes will be resolved, how future partners will be admitted to the </a:t>
            </a:r>
            <a:r>
              <a:rPr lang="en-US" dirty="0" smtClean="0"/>
              <a:t>partnership or </a:t>
            </a:r>
            <a:r>
              <a:rPr lang="en-US" dirty="0"/>
              <a:t>what steps will be taken to dissolve the partnership when </a:t>
            </a:r>
            <a:r>
              <a:rPr lang="en-US" dirty="0" smtClean="0"/>
              <a:t>needed.</a:t>
            </a:r>
            <a:r>
              <a:rPr lang="en-US" dirty="0"/>
              <a:t>  </a:t>
            </a:r>
            <a:endParaRPr lang="en-US" dirty="0" smtClean="0"/>
          </a:p>
          <a:p>
            <a:pPr lvl="1" algn="just"/>
            <a:r>
              <a:rPr lang="en-US" dirty="0" smtClean="0"/>
              <a:t>They </a:t>
            </a:r>
            <a:r>
              <a:rPr lang="en-US" dirty="0"/>
              <a:t>also must decide up front how much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capital</a:t>
            </a:r>
            <a:r>
              <a:rPr lang="en-US" dirty="0"/>
              <a:t> each will contribute, 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0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Form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Corporations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Corporation, chartered by the state in which it is headquartered, is considered by law to be a unique entity, separate and apart from those who own it. 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Corporation can be taxed; it can be sued; it can enter into contractual agreements. 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owners of a corporation are its shareholders. 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shareholders elect a board of directors to oversee the major policies and decisions. 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corporation has a life of its own and does not dissolve when ownership changes.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On-screen Show (4:3)</PresentationFormat>
  <Paragraphs>171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Professional Practices</vt:lpstr>
      <vt:lpstr>Contents</vt:lpstr>
      <vt:lpstr>Organization</vt:lpstr>
      <vt:lpstr>Organization</vt:lpstr>
      <vt:lpstr>Legal Form of Organization</vt:lpstr>
      <vt:lpstr>Legal Form of Organization</vt:lpstr>
      <vt:lpstr>Legal Form of Organization</vt:lpstr>
      <vt:lpstr>Legal Form of Organization</vt:lpstr>
      <vt:lpstr>Legal Form of Organization</vt:lpstr>
      <vt:lpstr>Companies</vt:lpstr>
      <vt:lpstr>Companies</vt:lpstr>
      <vt:lpstr>Companies</vt:lpstr>
      <vt:lpstr>Companies</vt:lpstr>
      <vt:lpstr>Companies</vt:lpstr>
      <vt:lpstr>Companies</vt:lpstr>
      <vt:lpstr>Companies</vt:lpstr>
      <vt:lpstr>Companies</vt:lpstr>
      <vt:lpstr>Companies</vt:lpstr>
      <vt:lpstr>Companies</vt:lpstr>
      <vt:lpstr>Constitution of a Company</vt:lpstr>
      <vt:lpstr>The Memorandum of Association</vt:lpstr>
      <vt:lpstr>The Articles of Association </vt:lpstr>
      <vt:lpstr>Directors and the Company Secretary</vt:lpstr>
      <vt:lpstr>Directors and the Company Secretary</vt:lpstr>
      <vt:lpstr>Directors and the Company Secretary</vt:lpstr>
      <vt:lpstr>Directors and the Company Secretary</vt:lpstr>
      <vt:lpstr>Disclosure Requirements</vt:lpstr>
      <vt:lpstr>Corporate governance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3D</cp:lastModifiedBy>
  <cp:revision>392</cp:revision>
  <cp:lastPrinted>2018-09-19T06:18:53Z</cp:lastPrinted>
  <dcterms:created xsi:type="dcterms:W3CDTF">2006-08-16T00:00:00Z</dcterms:created>
  <dcterms:modified xsi:type="dcterms:W3CDTF">2022-03-03T07:40:00Z</dcterms:modified>
</cp:coreProperties>
</file>