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10" autoAdjust="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A3FEF-243C-4F89-855D-1A5145400879}" type="doc">
      <dgm:prSet loTypeId="urn:microsoft.com/office/officeart/2005/8/layout/hList3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CC2EFFF-9100-42F5-962B-DD6B6FACEE9D}">
      <dgm:prSet phldrT="[Text]"/>
      <dgm:spPr/>
      <dgm:t>
        <a:bodyPr/>
        <a:lstStyle/>
        <a:p>
          <a:r>
            <a:rPr lang="en-US" dirty="0" smtClean="0"/>
            <a:t>Organizing an Organization</a:t>
          </a:r>
          <a:endParaRPr lang="en-US" dirty="0"/>
        </a:p>
      </dgm:t>
    </dgm:pt>
    <dgm:pt modelId="{EFA6AA0B-C05B-4A4A-BCD8-A624F6DBD53E}" type="parTrans" cxnId="{A38C5F08-4E4D-4156-BCB6-22B68A2333F6}">
      <dgm:prSet/>
      <dgm:spPr/>
      <dgm:t>
        <a:bodyPr/>
        <a:lstStyle/>
        <a:p>
          <a:endParaRPr lang="en-US"/>
        </a:p>
      </dgm:t>
    </dgm:pt>
    <dgm:pt modelId="{8BA346FC-73C7-45F9-8320-B7767840056E}" type="sibTrans" cxnId="{A38C5F08-4E4D-4156-BCB6-22B68A2333F6}">
      <dgm:prSet/>
      <dgm:spPr/>
      <dgm:t>
        <a:bodyPr/>
        <a:lstStyle/>
        <a:p>
          <a:endParaRPr lang="en-US"/>
        </a:p>
      </dgm:t>
    </dgm:pt>
    <dgm:pt modelId="{85FD7DB5-0080-4C94-8E02-B4DF274EE326}">
      <dgm:prSet phldrT="[Text]"/>
      <dgm:spPr/>
      <dgm:t>
        <a:bodyPr/>
        <a:lstStyle/>
        <a:p>
          <a:r>
            <a:rPr lang="en-US" dirty="0" smtClean="0"/>
            <a:t>Functional Units of an Organization</a:t>
          </a:r>
          <a:endParaRPr lang="en-US" dirty="0"/>
        </a:p>
      </dgm:t>
    </dgm:pt>
    <dgm:pt modelId="{60461E14-E2A9-4398-B046-501F2A9FE5C2}" type="parTrans" cxnId="{1C410CA5-FA9B-4238-A59A-0C369595279D}">
      <dgm:prSet/>
      <dgm:spPr/>
      <dgm:t>
        <a:bodyPr/>
        <a:lstStyle/>
        <a:p>
          <a:endParaRPr lang="en-US"/>
        </a:p>
      </dgm:t>
    </dgm:pt>
    <dgm:pt modelId="{B37097CB-909D-46E1-BD91-F3E64C1D3E07}" type="sibTrans" cxnId="{1C410CA5-FA9B-4238-A59A-0C369595279D}">
      <dgm:prSet/>
      <dgm:spPr/>
      <dgm:t>
        <a:bodyPr/>
        <a:lstStyle/>
        <a:p>
          <a:endParaRPr lang="en-US"/>
        </a:p>
      </dgm:t>
    </dgm:pt>
    <dgm:pt modelId="{AC2968EC-6C4F-4EE6-B93F-8CF217BF9658}">
      <dgm:prSet phldrT="[Text]"/>
      <dgm:spPr/>
      <dgm:t>
        <a:bodyPr/>
        <a:lstStyle/>
        <a:p>
          <a:r>
            <a:rPr lang="en-US" dirty="0" smtClean="0"/>
            <a:t>Geographical Organization</a:t>
          </a:r>
          <a:endParaRPr lang="en-US" dirty="0"/>
        </a:p>
      </dgm:t>
    </dgm:pt>
    <dgm:pt modelId="{D1EF02CC-D0D3-4036-BD19-9BCC904C3749}" type="parTrans" cxnId="{920E55ED-9084-4D1A-87F8-2C4F76CEAC17}">
      <dgm:prSet/>
      <dgm:spPr/>
      <dgm:t>
        <a:bodyPr/>
        <a:lstStyle/>
        <a:p>
          <a:endParaRPr lang="en-US"/>
        </a:p>
      </dgm:t>
    </dgm:pt>
    <dgm:pt modelId="{92DA8AD4-2C43-4FE4-8257-89C49F4B0557}" type="sibTrans" cxnId="{920E55ED-9084-4D1A-87F8-2C4F76CEAC17}">
      <dgm:prSet/>
      <dgm:spPr/>
      <dgm:t>
        <a:bodyPr/>
        <a:lstStyle/>
        <a:p>
          <a:endParaRPr lang="en-US"/>
        </a:p>
      </dgm:t>
    </dgm:pt>
    <dgm:pt modelId="{A7687E51-2AEB-42AC-B67D-D94675D1C274}">
      <dgm:prSet phldrT="[Text]"/>
      <dgm:spPr/>
      <dgm:t>
        <a:bodyPr/>
        <a:lstStyle/>
        <a:p>
          <a:r>
            <a:rPr lang="en-US" dirty="0" smtClean="0"/>
            <a:t>Organization by Product</a:t>
          </a:r>
          <a:endParaRPr lang="en-US" dirty="0"/>
        </a:p>
      </dgm:t>
    </dgm:pt>
    <dgm:pt modelId="{E65F14E2-E5AD-4AAD-BDB2-6CF661052AA7}" type="parTrans" cxnId="{4DF5A6D4-5E8E-40A8-8A3B-186BB14558AF}">
      <dgm:prSet/>
      <dgm:spPr/>
      <dgm:t>
        <a:bodyPr/>
        <a:lstStyle/>
        <a:p>
          <a:endParaRPr lang="en-US"/>
        </a:p>
      </dgm:t>
    </dgm:pt>
    <dgm:pt modelId="{1FD95220-2289-447E-8034-26A08D47B0FD}" type="sibTrans" cxnId="{4DF5A6D4-5E8E-40A8-8A3B-186BB14558AF}">
      <dgm:prSet/>
      <dgm:spPr/>
      <dgm:t>
        <a:bodyPr/>
        <a:lstStyle/>
        <a:p>
          <a:endParaRPr lang="en-US"/>
        </a:p>
      </dgm:t>
    </dgm:pt>
    <dgm:pt modelId="{5FF4B532-7131-436D-A626-64D9582B3EEC}">
      <dgm:prSet phldrT="[Text]"/>
      <dgm:spPr/>
      <dgm:t>
        <a:bodyPr/>
        <a:lstStyle/>
        <a:p>
          <a:r>
            <a:rPr lang="en-US" dirty="0" smtClean="0"/>
            <a:t>Centalization vs Decentralization</a:t>
          </a:r>
          <a:endParaRPr lang="en-US" dirty="0"/>
        </a:p>
      </dgm:t>
    </dgm:pt>
    <dgm:pt modelId="{A0BA7FAF-7E9A-41B8-9EB8-24DA28179774}" type="parTrans" cxnId="{FCD2A022-D345-4FA5-9CC0-21DA0135ABBE}">
      <dgm:prSet/>
      <dgm:spPr/>
      <dgm:t>
        <a:bodyPr/>
        <a:lstStyle/>
        <a:p>
          <a:endParaRPr lang="en-US"/>
        </a:p>
      </dgm:t>
    </dgm:pt>
    <dgm:pt modelId="{9B2DB066-AB07-47BF-894F-85E70A65A05D}" type="sibTrans" cxnId="{FCD2A022-D345-4FA5-9CC0-21DA0135ABBE}">
      <dgm:prSet/>
      <dgm:spPr/>
      <dgm:t>
        <a:bodyPr/>
        <a:lstStyle/>
        <a:p>
          <a:endParaRPr lang="en-US"/>
        </a:p>
      </dgm:t>
    </dgm:pt>
    <dgm:pt modelId="{310C3655-3DF7-4A98-9631-7FF7D1EBC7C1}">
      <dgm:prSet phldrT="[Text]"/>
      <dgm:spPr/>
      <dgm:t>
        <a:bodyPr/>
        <a:lstStyle/>
        <a:p>
          <a:r>
            <a:rPr lang="en-US" dirty="0" smtClean="0"/>
            <a:t>The position of Quality Management</a:t>
          </a:r>
          <a:endParaRPr lang="en-US" dirty="0"/>
        </a:p>
      </dgm:t>
    </dgm:pt>
    <dgm:pt modelId="{0D90DD92-F17B-448E-B822-3A1A5AFB37D5}" type="parTrans" cxnId="{8019646E-360C-4EE2-81F9-AC9C83F1496B}">
      <dgm:prSet/>
      <dgm:spPr/>
      <dgm:t>
        <a:bodyPr/>
        <a:lstStyle/>
        <a:p>
          <a:endParaRPr lang="en-US"/>
        </a:p>
      </dgm:t>
    </dgm:pt>
    <dgm:pt modelId="{437D9CCC-9CB1-4D6F-B480-D1831E3B0DE0}" type="sibTrans" cxnId="{8019646E-360C-4EE2-81F9-AC9C83F1496B}">
      <dgm:prSet/>
      <dgm:spPr/>
      <dgm:t>
        <a:bodyPr/>
        <a:lstStyle/>
        <a:p>
          <a:endParaRPr lang="en-US"/>
        </a:p>
      </dgm:t>
    </dgm:pt>
    <dgm:pt modelId="{205FD9C8-FE47-4B3E-9134-D2D78C48D200}" type="pres">
      <dgm:prSet presAssocID="{92DA3FEF-243C-4F89-855D-1A514540087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565EA-99F3-421D-BD55-78B64EE70FCE}" type="pres">
      <dgm:prSet presAssocID="{6CC2EFFF-9100-42F5-962B-DD6B6FACEE9D}" presName="roof" presStyleLbl="dkBgShp" presStyleIdx="0" presStyleCnt="2"/>
      <dgm:spPr/>
      <dgm:t>
        <a:bodyPr/>
        <a:lstStyle/>
        <a:p>
          <a:endParaRPr lang="en-US"/>
        </a:p>
      </dgm:t>
    </dgm:pt>
    <dgm:pt modelId="{0430E452-C581-406A-ACDD-E9907E38D3E6}" type="pres">
      <dgm:prSet presAssocID="{6CC2EFFF-9100-42F5-962B-DD6B6FACEE9D}" presName="pillars" presStyleCnt="0"/>
      <dgm:spPr/>
    </dgm:pt>
    <dgm:pt modelId="{A4079E74-ECB5-42B8-ADCC-018D3C656AD6}" type="pres">
      <dgm:prSet presAssocID="{6CC2EFFF-9100-42F5-962B-DD6B6FACEE9D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83DBB-0FFC-42CF-A5D6-68A379942211}" type="pres">
      <dgm:prSet presAssocID="{AC2968EC-6C4F-4EE6-B93F-8CF217BF9658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AB560-F952-4487-998E-A7903F893914}" type="pres">
      <dgm:prSet presAssocID="{A7687E51-2AEB-42AC-B67D-D94675D1C274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86E7B-4CC7-40CE-AE21-1A91E6514EBE}" type="pres">
      <dgm:prSet presAssocID="{5FF4B532-7131-436D-A626-64D9582B3EEC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AF647-0D2B-4127-88C7-0CD384CDB9D9}" type="pres">
      <dgm:prSet presAssocID="{310C3655-3DF7-4A98-9631-7FF7D1EBC7C1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55FC9-D82B-4793-AB19-921E25C6A47F}" type="pres">
      <dgm:prSet presAssocID="{6CC2EFFF-9100-42F5-962B-DD6B6FACEE9D}" presName="base" presStyleLbl="dkBgShp" presStyleIdx="1" presStyleCnt="2"/>
      <dgm:spPr/>
    </dgm:pt>
  </dgm:ptLst>
  <dgm:cxnLst>
    <dgm:cxn modelId="{FCD2A022-D345-4FA5-9CC0-21DA0135ABBE}" srcId="{6CC2EFFF-9100-42F5-962B-DD6B6FACEE9D}" destId="{5FF4B532-7131-436D-A626-64D9582B3EEC}" srcOrd="3" destOrd="0" parTransId="{A0BA7FAF-7E9A-41B8-9EB8-24DA28179774}" sibTransId="{9B2DB066-AB07-47BF-894F-85E70A65A05D}"/>
    <dgm:cxn modelId="{B94C93B4-2242-4E34-B0BA-FBAC015AEC06}" type="presOf" srcId="{A7687E51-2AEB-42AC-B67D-D94675D1C274}" destId="{EBEAB560-F952-4487-998E-A7903F893914}" srcOrd="0" destOrd="0" presId="urn:microsoft.com/office/officeart/2005/8/layout/hList3"/>
    <dgm:cxn modelId="{F39AEBFF-1604-4144-A9F4-F5647030AB29}" type="presOf" srcId="{92DA3FEF-243C-4F89-855D-1A5145400879}" destId="{205FD9C8-FE47-4B3E-9134-D2D78C48D200}" srcOrd="0" destOrd="0" presId="urn:microsoft.com/office/officeart/2005/8/layout/hList3"/>
    <dgm:cxn modelId="{1C410CA5-FA9B-4238-A59A-0C369595279D}" srcId="{6CC2EFFF-9100-42F5-962B-DD6B6FACEE9D}" destId="{85FD7DB5-0080-4C94-8E02-B4DF274EE326}" srcOrd="0" destOrd="0" parTransId="{60461E14-E2A9-4398-B046-501F2A9FE5C2}" sibTransId="{B37097CB-909D-46E1-BD91-F3E64C1D3E07}"/>
    <dgm:cxn modelId="{D0E483FD-D2C0-4BC4-A092-12A3F0080002}" type="presOf" srcId="{AC2968EC-6C4F-4EE6-B93F-8CF217BF9658}" destId="{41F83DBB-0FFC-42CF-A5D6-68A379942211}" srcOrd="0" destOrd="0" presId="urn:microsoft.com/office/officeart/2005/8/layout/hList3"/>
    <dgm:cxn modelId="{6EE8D7E0-59F4-4CF7-B9A9-8F9A8FA3E60B}" type="presOf" srcId="{6CC2EFFF-9100-42F5-962B-DD6B6FACEE9D}" destId="{9D6565EA-99F3-421D-BD55-78B64EE70FCE}" srcOrd="0" destOrd="0" presId="urn:microsoft.com/office/officeart/2005/8/layout/hList3"/>
    <dgm:cxn modelId="{096CE547-F6D9-40A5-9B09-DF9C34B63A03}" type="presOf" srcId="{310C3655-3DF7-4A98-9631-7FF7D1EBC7C1}" destId="{999AF647-0D2B-4127-88C7-0CD384CDB9D9}" srcOrd="0" destOrd="0" presId="urn:microsoft.com/office/officeart/2005/8/layout/hList3"/>
    <dgm:cxn modelId="{8019646E-360C-4EE2-81F9-AC9C83F1496B}" srcId="{6CC2EFFF-9100-42F5-962B-DD6B6FACEE9D}" destId="{310C3655-3DF7-4A98-9631-7FF7D1EBC7C1}" srcOrd="4" destOrd="0" parTransId="{0D90DD92-F17B-448E-B822-3A1A5AFB37D5}" sibTransId="{437D9CCC-9CB1-4D6F-B480-D1831E3B0DE0}"/>
    <dgm:cxn modelId="{A38C5F08-4E4D-4156-BCB6-22B68A2333F6}" srcId="{92DA3FEF-243C-4F89-855D-1A5145400879}" destId="{6CC2EFFF-9100-42F5-962B-DD6B6FACEE9D}" srcOrd="0" destOrd="0" parTransId="{EFA6AA0B-C05B-4A4A-BCD8-A624F6DBD53E}" sibTransId="{8BA346FC-73C7-45F9-8320-B7767840056E}"/>
    <dgm:cxn modelId="{4DF5A6D4-5E8E-40A8-8A3B-186BB14558AF}" srcId="{6CC2EFFF-9100-42F5-962B-DD6B6FACEE9D}" destId="{A7687E51-2AEB-42AC-B67D-D94675D1C274}" srcOrd="2" destOrd="0" parTransId="{E65F14E2-E5AD-4AAD-BDB2-6CF661052AA7}" sibTransId="{1FD95220-2289-447E-8034-26A08D47B0FD}"/>
    <dgm:cxn modelId="{920E55ED-9084-4D1A-87F8-2C4F76CEAC17}" srcId="{6CC2EFFF-9100-42F5-962B-DD6B6FACEE9D}" destId="{AC2968EC-6C4F-4EE6-B93F-8CF217BF9658}" srcOrd="1" destOrd="0" parTransId="{D1EF02CC-D0D3-4036-BD19-9BCC904C3749}" sibTransId="{92DA8AD4-2C43-4FE4-8257-89C49F4B0557}"/>
    <dgm:cxn modelId="{4E8D4CA6-1809-4DB3-A78D-468FBFD180E2}" type="presOf" srcId="{5FF4B532-7131-436D-A626-64D9582B3EEC}" destId="{71386E7B-4CC7-40CE-AE21-1A91E6514EBE}" srcOrd="0" destOrd="0" presId="urn:microsoft.com/office/officeart/2005/8/layout/hList3"/>
    <dgm:cxn modelId="{E1D140E6-E6C9-4098-B6A1-E9081B8576D7}" type="presOf" srcId="{85FD7DB5-0080-4C94-8E02-B4DF274EE326}" destId="{A4079E74-ECB5-42B8-ADCC-018D3C656AD6}" srcOrd="0" destOrd="0" presId="urn:microsoft.com/office/officeart/2005/8/layout/hList3"/>
    <dgm:cxn modelId="{374B008D-BA36-463B-843C-A94635AA7FFB}" type="presParOf" srcId="{205FD9C8-FE47-4B3E-9134-D2D78C48D200}" destId="{9D6565EA-99F3-421D-BD55-78B64EE70FCE}" srcOrd="0" destOrd="0" presId="urn:microsoft.com/office/officeart/2005/8/layout/hList3"/>
    <dgm:cxn modelId="{45130635-C103-4958-B158-5457CBC7E270}" type="presParOf" srcId="{205FD9C8-FE47-4B3E-9134-D2D78C48D200}" destId="{0430E452-C581-406A-ACDD-E9907E38D3E6}" srcOrd="1" destOrd="0" presId="urn:microsoft.com/office/officeart/2005/8/layout/hList3"/>
    <dgm:cxn modelId="{B2ED30EF-6772-433B-8C5F-9F46A52FC548}" type="presParOf" srcId="{0430E452-C581-406A-ACDD-E9907E38D3E6}" destId="{A4079E74-ECB5-42B8-ADCC-018D3C656AD6}" srcOrd="0" destOrd="0" presId="urn:microsoft.com/office/officeart/2005/8/layout/hList3"/>
    <dgm:cxn modelId="{E0384D3F-DF2E-4583-8CCE-4CC0B89E3D80}" type="presParOf" srcId="{0430E452-C581-406A-ACDD-E9907E38D3E6}" destId="{41F83DBB-0FFC-42CF-A5D6-68A379942211}" srcOrd="1" destOrd="0" presId="urn:microsoft.com/office/officeart/2005/8/layout/hList3"/>
    <dgm:cxn modelId="{1F4D1C48-A5D6-40E1-879F-D1E30AFEFC43}" type="presParOf" srcId="{0430E452-C581-406A-ACDD-E9907E38D3E6}" destId="{EBEAB560-F952-4487-998E-A7903F893914}" srcOrd="2" destOrd="0" presId="urn:microsoft.com/office/officeart/2005/8/layout/hList3"/>
    <dgm:cxn modelId="{EB674113-7433-4BD1-87FF-97414EADA551}" type="presParOf" srcId="{0430E452-C581-406A-ACDD-E9907E38D3E6}" destId="{71386E7B-4CC7-40CE-AE21-1A91E6514EBE}" srcOrd="3" destOrd="0" presId="urn:microsoft.com/office/officeart/2005/8/layout/hList3"/>
    <dgm:cxn modelId="{86F9D8CD-C6B5-46D0-8FBC-769EE0B0F966}" type="presParOf" srcId="{0430E452-C581-406A-ACDD-E9907E38D3E6}" destId="{999AF647-0D2B-4127-88C7-0CD384CDB9D9}" srcOrd="4" destOrd="0" presId="urn:microsoft.com/office/officeart/2005/8/layout/hList3"/>
    <dgm:cxn modelId="{95625D42-CE2D-4CD4-98A0-664383F52193}" type="presParOf" srcId="{205FD9C8-FE47-4B3E-9134-D2D78C48D200}" destId="{2F055FC9-D82B-4793-AB19-921E25C6A47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7A01F-AC2B-423D-A890-AFE074287EE4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216A0-3A6A-4BC6-A772-9B2514B584AD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929D5CC6-24D7-4F2F-B26E-7CD1A98DBF92}" type="parTrans" cxnId="{49036823-3C4E-436E-8C60-D9AC38905735}">
      <dgm:prSet/>
      <dgm:spPr/>
      <dgm:t>
        <a:bodyPr/>
        <a:lstStyle/>
        <a:p>
          <a:endParaRPr lang="en-US"/>
        </a:p>
      </dgm:t>
    </dgm:pt>
    <dgm:pt modelId="{03E2EAAB-3505-4782-9E20-F00A590789B6}" type="sibTrans" cxnId="{49036823-3C4E-436E-8C60-D9AC38905735}">
      <dgm:prSet/>
      <dgm:spPr/>
      <dgm:t>
        <a:bodyPr/>
        <a:lstStyle/>
        <a:p>
          <a:endParaRPr lang="en-US"/>
        </a:p>
      </dgm:t>
    </dgm:pt>
    <dgm:pt modelId="{B16CD5B7-AA6E-4699-9455-97A62AF5164C}">
      <dgm:prSet phldrT="[Text]"/>
      <dgm:spPr/>
      <dgm:t>
        <a:bodyPr/>
        <a:lstStyle/>
        <a:p>
          <a:r>
            <a:rPr lang="en-US" dirty="0" smtClean="0"/>
            <a:t>Performance Appraisal</a:t>
          </a:r>
          <a:endParaRPr lang="en-US" dirty="0"/>
        </a:p>
      </dgm:t>
    </dgm:pt>
    <dgm:pt modelId="{DC214688-7505-4F91-9EA7-2C686C3F67BF}" type="parTrans" cxnId="{F8E81EE6-B8D0-449A-BB11-8A0C69A58659}">
      <dgm:prSet/>
      <dgm:spPr/>
      <dgm:t>
        <a:bodyPr/>
        <a:lstStyle/>
        <a:p>
          <a:endParaRPr lang="en-US"/>
        </a:p>
      </dgm:t>
    </dgm:pt>
    <dgm:pt modelId="{95574258-7E2C-45A8-A544-2EFAC45D296F}" type="sibTrans" cxnId="{F8E81EE6-B8D0-449A-BB11-8A0C69A58659}">
      <dgm:prSet/>
      <dgm:spPr/>
      <dgm:t>
        <a:bodyPr/>
        <a:lstStyle/>
        <a:p>
          <a:endParaRPr lang="en-US"/>
        </a:p>
      </dgm:t>
    </dgm:pt>
    <dgm:pt modelId="{F690BC6F-4C22-4B54-B7AA-EC7BE89BF3D9}">
      <dgm:prSet phldrT="[Text]"/>
      <dgm:spPr/>
      <dgm:t>
        <a:bodyPr/>
        <a:lstStyle/>
        <a:p>
          <a:r>
            <a:rPr lang="en-US" dirty="0" smtClean="0"/>
            <a:t>Sub-Optimization</a:t>
          </a:r>
          <a:endParaRPr lang="en-US" dirty="0"/>
        </a:p>
      </dgm:t>
    </dgm:pt>
    <dgm:pt modelId="{E05C1EFF-1829-4B60-B442-D0F5C2B4F6B6}" type="parTrans" cxnId="{BD5A5C41-D0A1-401D-B82A-08A13D87739B}">
      <dgm:prSet/>
      <dgm:spPr/>
      <dgm:t>
        <a:bodyPr/>
        <a:lstStyle/>
        <a:p>
          <a:endParaRPr lang="en-US"/>
        </a:p>
      </dgm:t>
    </dgm:pt>
    <dgm:pt modelId="{725EC2A6-52E0-412D-809B-8474E8016F91}" type="sibTrans" cxnId="{BD5A5C41-D0A1-401D-B82A-08A13D87739B}">
      <dgm:prSet/>
      <dgm:spPr/>
      <dgm:t>
        <a:bodyPr/>
        <a:lstStyle/>
        <a:p>
          <a:endParaRPr lang="en-US"/>
        </a:p>
      </dgm:t>
    </dgm:pt>
    <dgm:pt modelId="{47E1534A-B297-44AA-AC6F-95FA5DB9AA95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07FA6CAE-0B46-4078-A314-765D229098EB}" type="sibTrans" cxnId="{5E4CC24F-7AB1-4791-A52E-55C73A50FD23}">
      <dgm:prSet/>
      <dgm:spPr/>
      <dgm:t>
        <a:bodyPr/>
        <a:lstStyle/>
        <a:p>
          <a:endParaRPr lang="en-US"/>
        </a:p>
      </dgm:t>
    </dgm:pt>
    <dgm:pt modelId="{88D893F9-9964-4987-8427-ED3C17D23E6B}" type="parTrans" cxnId="{5E4CC24F-7AB1-4791-A52E-55C73A50FD23}">
      <dgm:prSet/>
      <dgm:spPr/>
      <dgm:t>
        <a:bodyPr/>
        <a:lstStyle/>
        <a:p>
          <a:endParaRPr lang="en-US"/>
        </a:p>
      </dgm:t>
    </dgm:pt>
    <dgm:pt modelId="{F7F3CB30-A8C7-44FE-BA3F-F2854B56809C}" type="pres">
      <dgm:prSet presAssocID="{2C67A01F-AC2B-423D-A890-AFE074287E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B7037-8431-4687-A912-D3DF73D3BB08}" type="pres">
      <dgm:prSet presAssocID="{47E1534A-B297-44AA-AC6F-95FA5DB9AA95}" presName="roof" presStyleLbl="dkBgShp" presStyleIdx="0" presStyleCnt="2"/>
      <dgm:spPr/>
      <dgm:t>
        <a:bodyPr/>
        <a:lstStyle/>
        <a:p>
          <a:endParaRPr lang="en-US"/>
        </a:p>
      </dgm:t>
    </dgm:pt>
    <dgm:pt modelId="{631DA67C-57D1-494F-BBC9-F21FBA36DF06}" type="pres">
      <dgm:prSet presAssocID="{47E1534A-B297-44AA-AC6F-95FA5DB9AA95}" presName="pillars" presStyleCnt="0"/>
      <dgm:spPr/>
    </dgm:pt>
    <dgm:pt modelId="{7673DB4B-33A2-46A8-B6E1-E913D11D1CBB}" type="pres">
      <dgm:prSet presAssocID="{47E1534A-B297-44AA-AC6F-95FA5DB9AA9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6CAB5-6A42-488E-A260-7E52ED4ED4A9}" type="pres">
      <dgm:prSet presAssocID="{B16CD5B7-AA6E-4699-9455-97A62AF5164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CAE6-9FD7-441B-81EB-AF6900849396}" type="pres">
      <dgm:prSet presAssocID="{F690BC6F-4C22-4B54-B7AA-EC7BE89BF3D9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B95E3-27EC-498D-B0B8-5AC44FDBE580}" type="pres">
      <dgm:prSet presAssocID="{47E1534A-B297-44AA-AC6F-95FA5DB9AA95}" presName="base" presStyleLbl="dkBgShp" presStyleIdx="1" presStyleCnt="2"/>
      <dgm:spPr/>
    </dgm:pt>
  </dgm:ptLst>
  <dgm:cxnLst>
    <dgm:cxn modelId="{0EBFF742-8B4B-446D-88B1-A217DE377AF1}" type="presOf" srcId="{F690BC6F-4C22-4B54-B7AA-EC7BE89BF3D9}" destId="{2A5DCAE6-9FD7-441B-81EB-AF6900849396}" srcOrd="0" destOrd="0" presId="urn:microsoft.com/office/officeart/2005/8/layout/hList3"/>
    <dgm:cxn modelId="{49036823-3C4E-436E-8C60-D9AC38905735}" srcId="{47E1534A-B297-44AA-AC6F-95FA5DB9AA95}" destId="{973216A0-3A6A-4BC6-A772-9B2514B584AD}" srcOrd="0" destOrd="0" parTransId="{929D5CC6-24D7-4F2F-B26E-7CD1A98DBF92}" sibTransId="{03E2EAAB-3505-4782-9E20-F00A590789B6}"/>
    <dgm:cxn modelId="{D6F58440-B3B6-49EF-A72C-93D2A41EA881}" type="presOf" srcId="{2C67A01F-AC2B-423D-A890-AFE074287EE4}" destId="{F7F3CB30-A8C7-44FE-BA3F-F2854B56809C}" srcOrd="0" destOrd="0" presId="urn:microsoft.com/office/officeart/2005/8/layout/hList3"/>
    <dgm:cxn modelId="{EA056A70-82E2-4ED2-B72C-A4F3E172FBFF}" type="presOf" srcId="{B16CD5B7-AA6E-4699-9455-97A62AF5164C}" destId="{8F46CAB5-6A42-488E-A260-7E52ED4ED4A9}" srcOrd="0" destOrd="0" presId="urn:microsoft.com/office/officeart/2005/8/layout/hList3"/>
    <dgm:cxn modelId="{BD5A5C41-D0A1-401D-B82A-08A13D87739B}" srcId="{47E1534A-B297-44AA-AC6F-95FA5DB9AA95}" destId="{F690BC6F-4C22-4B54-B7AA-EC7BE89BF3D9}" srcOrd="2" destOrd="0" parTransId="{E05C1EFF-1829-4B60-B442-D0F5C2B4F6B6}" sibTransId="{725EC2A6-52E0-412D-809B-8474E8016F91}"/>
    <dgm:cxn modelId="{FFC884AA-9041-4C2F-9315-15C4F9D1EB60}" type="presOf" srcId="{47E1534A-B297-44AA-AC6F-95FA5DB9AA95}" destId="{5AAB7037-8431-4687-A912-D3DF73D3BB08}" srcOrd="0" destOrd="0" presId="urn:microsoft.com/office/officeart/2005/8/layout/hList3"/>
    <dgm:cxn modelId="{5E4CC24F-7AB1-4791-A52E-55C73A50FD23}" srcId="{2C67A01F-AC2B-423D-A890-AFE074287EE4}" destId="{47E1534A-B297-44AA-AC6F-95FA5DB9AA95}" srcOrd="0" destOrd="0" parTransId="{88D893F9-9964-4987-8427-ED3C17D23E6B}" sibTransId="{07FA6CAE-0B46-4078-A314-765D229098EB}"/>
    <dgm:cxn modelId="{F8E81EE6-B8D0-449A-BB11-8A0C69A58659}" srcId="{47E1534A-B297-44AA-AC6F-95FA5DB9AA95}" destId="{B16CD5B7-AA6E-4699-9455-97A62AF5164C}" srcOrd="1" destOrd="0" parTransId="{DC214688-7505-4F91-9EA7-2C686C3F67BF}" sibTransId="{95574258-7E2C-45A8-A544-2EFAC45D296F}"/>
    <dgm:cxn modelId="{CC96B9C7-42AF-4E56-9522-E3D9FC703E1F}" type="presOf" srcId="{973216A0-3A6A-4BC6-A772-9B2514B584AD}" destId="{7673DB4B-33A2-46A8-B6E1-E913D11D1CBB}" srcOrd="0" destOrd="0" presId="urn:microsoft.com/office/officeart/2005/8/layout/hList3"/>
    <dgm:cxn modelId="{C6D39DA1-18A4-4875-A320-CB836F7A4374}" type="presParOf" srcId="{F7F3CB30-A8C7-44FE-BA3F-F2854B56809C}" destId="{5AAB7037-8431-4687-A912-D3DF73D3BB08}" srcOrd="0" destOrd="0" presId="urn:microsoft.com/office/officeart/2005/8/layout/hList3"/>
    <dgm:cxn modelId="{C7CE0A87-EA4D-47FA-8790-F5CCCC19FB85}" type="presParOf" srcId="{F7F3CB30-A8C7-44FE-BA3F-F2854B56809C}" destId="{631DA67C-57D1-494F-BBC9-F21FBA36DF06}" srcOrd="1" destOrd="0" presId="urn:microsoft.com/office/officeart/2005/8/layout/hList3"/>
    <dgm:cxn modelId="{52F41521-A609-405D-B86F-809CA51C2E77}" type="presParOf" srcId="{631DA67C-57D1-494F-BBC9-F21FBA36DF06}" destId="{7673DB4B-33A2-46A8-B6E1-E913D11D1CBB}" srcOrd="0" destOrd="0" presId="urn:microsoft.com/office/officeart/2005/8/layout/hList3"/>
    <dgm:cxn modelId="{4D0A3868-5258-4D8E-AA3F-4D35E46165B1}" type="presParOf" srcId="{631DA67C-57D1-494F-BBC9-F21FBA36DF06}" destId="{8F46CAB5-6A42-488E-A260-7E52ED4ED4A9}" srcOrd="1" destOrd="0" presId="urn:microsoft.com/office/officeart/2005/8/layout/hList3"/>
    <dgm:cxn modelId="{BAB18995-4764-4527-AE8A-C116EB1854D1}" type="presParOf" srcId="{631DA67C-57D1-494F-BBC9-F21FBA36DF06}" destId="{2A5DCAE6-9FD7-441B-81EB-AF6900849396}" srcOrd="2" destOrd="0" presId="urn:microsoft.com/office/officeart/2005/8/layout/hList3"/>
    <dgm:cxn modelId="{D1E6FF29-3E27-48B4-BEC4-1C0A4EA2BF9B}" type="presParOf" srcId="{F7F3CB30-A8C7-44FE-BA3F-F2854B56809C}" destId="{B27B95E3-27EC-498D-B0B8-5AC44FDBE58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65EA-99F3-421D-BD55-78B64EE70FCE}">
      <dsp:nvSpPr>
        <dsp:cNvPr id="0" name=""/>
        <dsp:cNvSpPr/>
      </dsp:nvSpPr>
      <dsp:spPr>
        <a:xfrm>
          <a:off x="0" y="0"/>
          <a:ext cx="7848600" cy="126634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Organizing an Organization</a:t>
          </a:r>
          <a:endParaRPr lang="en-US" sz="5300" kern="1200" dirty="0"/>
        </a:p>
      </dsp:txBody>
      <dsp:txXfrm>
        <a:off x="0" y="0"/>
        <a:ext cx="7848600" cy="1266348"/>
      </dsp:txXfrm>
    </dsp:sp>
    <dsp:sp modelId="{A4079E74-ECB5-42B8-ADCC-018D3C656AD6}">
      <dsp:nvSpPr>
        <dsp:cNvPr id="0" name=""/>
        <dsp:cNvSpPr/>
      </dsp:nvSpPr>
      <dsp:spPr>
        <a:xfrm>
          <a:off x="958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Units of an Organization</a:t>
          </a:r>
          <a:endParaRPr lang="en-US" sz="1700" kern="1200" dirty="0"/>
        </a:p>
      </dsp:txBody>
      <dsp:txXfrm>
        <a:off x="958" y="1266348"/>
        <a:ext cx="1569336" cy="2659332"/>
      </dsp:txXfrm>
    </dsp:sp>
    <dsp:sp modelId="{41F83DBB-0FFC-42CF-A5D6-68A379942211}">
      <dsp:nvSpPr>
        <dsp:cNvPr id="0" name=""/>
        <dsp:cNvSpPr/>
      </dsp:nvSpPr>
      <dsp:spPr>
        <a:xfrm>
          <a:off x="1570294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4575"/>
                <a:satOff val="-3024"/>
                <a:lumOff val="16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Geographical Organization</a:t>
          </a:r>
          <a:endParaRPr lang="en-US" sz="1700" kern="1200" dirty="0"/>
        </a:p>
      </dsp:txBody>
      <dsp:txXfrm>
        <a:off x="1570294" y="1266348"/>
        <a:ext cx="1569336" cy="2659332"/>
      </dsp:txXfrm>
    </dsp:sp>
    <dsp:sp modelId="{EBEAB560-F952-4487-998E-A7903F893914}">
      <dsp:nvSpPr>
        <dsp:cNvPr id="0" name=""/>
        <dsp:cNvSpPr/>
      </dsp:nvSpPr>
      <dsp:spPr>
        <a:xfrm>
          <a:off x="3139631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9149"/>
                <a:satOff val="-6048"/>
                <a:lumOff val="3365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Organization by Product</a:t>
          </a:r>
          <a:endParaRPr lang="en-US" sz="1700" kern="1200" dirty="0"/>
        </a:p>
      </dsp:txBody>
      <dsp:txXfrm>
        <a:off x="3139631" y="1266348"/>
        <a:ext cx="1569336" cy="2659332"/>
      </dsp:txXfrm>
    </dsp:sp>
    <dsp:sp modelId="{71386E7B-4CC7-40CE-AE21-1A91E6514EBE}">
      <dsp:nvSpPr>
        <dsp:cNvPr id="0" name=""/>
        <dsp:cNvSpPr/>
      </dsp:nvSpPr>
      <dsp:spPr>
        <a:xfrm>
          <a:off x="4708968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9149"/>
                <a:satOff val="-6048"/>
                <a:lumOff val="3365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Centalization vs Decentralization</a:t>
          </a:r>
          <a:endParaRPr lang="en-US" sz="1700" kern="1200" dirty="0"/>
        </a:p>
      </dsp:txBody>
      <dsp:txXfrm>
        <a:off x="4708968" y="1266348"/>
        <a:ext cx="1569336" cy="2659332"/>
      </dsp:txXfrm>
    </dsp:sp>
    <dsp:sp modelId="{999AF647-0D2B-4127-88C7-0CD384CDB9D9}">
      <dsp:nvSpPr>
        <dsp:cNvPr id="0" name=""/>
        <dsp:cNvSpPr/>
      </dsp:nvSpPr>
      <dsp:spPr>
        <a:xfrm>
          <a:off x="6278305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4575"/>
                <a:satOff val="-3024"/>
                <a:lumOff val="16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 position of Quality Management</a:t>
          </a:r>
          <a:endParaRPr lang="en-US" sz="1700" kern="1200" dirty="0"/>
        </a:p>
      </dsp:txBody>
      <dsp:txXfrm>
        <a:off x="6278305" y="1266348"/>
        <a:ext cx="1569336" cy="2659332"/>
      </dsp:txXfrm>
    </dsp:sp>
    <dsp:sp modelId="{2F055FC9-D82B-4793-AB19-921E25C6A47F}">
      <dsp:nvSpPr>
        <dsp:cNvPr id="0" name=""/>
        <dsp:cNvSpPr/>
      </dsp:nvSpPr>
      <dsp:spPr>
        <a:xfrm>
          <a:off x="0" y="3925681"/>
          <a:ext cx="7848600" cy="295481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B7037-8431-4687-A912-D3DF73D3BB08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Management</a:t>
          </a:r>
          <a:endParaRPr lang="en-US" sz="6200" kern="1200" dirty="0"/>
        </a:p>
      </dsp:txBody>
      <dsp:txXfrm>
        <a:off x="0" y="0"/>
        <a:ext cx="8229600" cy="1357788"/>
      </dsp:txXfrm>
    </dsp:sp>
    <dsp:sp modelId="{7673DB4B-33A2-46A8-B6E1-E913D11D1CBB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Motivation</a:t>
          </a:r>
          <a:endParaRPr lang="en-US" sz="3600" kern="1200" dirty="0"/>
        </a:p>
      </dsp:txBody>
      <dsp:txXfrm>
        <a:off x="4018" y="1357788"/>
        <a:ext cx="2740521" cy="2851356"/>
      </dsp:txXfrm>
    </dsp:sp>
    <dsp:sp modelId="{8F46CAB5-6A42-488E-A260-7E52ED4ED4A9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Performance Appraisal</a:t>
          </a:r>
          <a:endParaRPr lang="en-US" sz="3600" kern="1200" dirty="0"/>
        </a:p>
      </dsp:txBody>
      <dsp:txXfrm>
        <a:off x="2744539" y="1357788"/>
        <a:ext cx="2740521" cy="2851356"/>
      </dsp:txXfrm>
    </dsp:sp>
    <dsp:sp modelId="{2A5DCAE6-9FD7-441B-81EB-AF6900849396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Sub-Optimization</a:t>
          </a:r>
          <a:endParaRPr lang="en-US" sz="3600" kern="1200" dirty="0"/>
        </a:p>
      </dsp:txBody>
      <dsp:txXfrm>
        <a:off x="5485060" y="1357788"/>
        <a:ext cx="2740521" cy="2851356"/>
      </dsp:txXfrm>
    </dsp:sp>
    <dsp:sp modelId="{B27B95E3-27EC-498D-B0B8-5AC44FDBE580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F8C0D07-29EB-46D3-9096-16050539798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E9B4DCC-2621-4A8E-A623-6565C23F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1251-580D-49BB-806E-5F3C031C1C1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1E5B-B018-4F79-8125-561DA1AF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Country by country basis, food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are vehicle manufacturer, software houses.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quality culture, japanese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Restart production after breakdown</a:t>
            </a:r>
          </a:p>
          <a:p>
            <a:r>
              <a:rPr lang="en-US" dirty="0" smtClean="0"/>
              <a:t>Maintain</a:t>
            </a:r>
            <a:r>
              <a:rPr lang="en-US" baseline="0" dirty="0" smtClean="0"/>
              <a:t> productivity of plants over their whole lifetime (20,30)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Explanation,relative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“The Structure of Organizations”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Position of Quality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Whatever be the structure of an organization, the factor of </a:t>
            </a:r>
            <a:r>
              <a:rPr lang="en-US" b="1" i="1" dirty="0" smtClean="0"/>
              <a:t>“Quality”</a:t>
            </a:r>
            <a:r>
              <a:rPr lang="en-US" dirty="0" smtClean="0"/>
              <a:t> should be kept at the center.</a:t>
            </a:r>
          </a:p>
          <a:p>
            <a:pPr algn="just"/>
            <a:r>
              <a:rPr lang="en-US" dirty="0" smtClean="0"/>
              <a:t>Pressures on production and sales create temptation to </a:t>
            </a:r>
            <a:r>
              <a:rPr lang="en-US" dirty="0" smtClean="0"/>
              <a:t>withhold </a:t>
            </a:r>
            <a:r>
              <a:rPr lang="en-US" dirty="0" smtClean="0"/>
              <a:t>on quality procedures.</a:t>
            </a:r>
          </a:p>
          <a:p>
            <a:pPr algn="just"/>
            <a:r>
              <a:rPr lang="en-US" dirty="0" smtClean="0"/>
              <a:t>It can only be avoided by developing a </a:t>
            </a:r>
            <a:r>
              <a:rPr lang="en-US" b="1" i="1" dirty="0" smtClean="0"/>
              <a:t>“Quality Culture”</a:t>
            </a:r>
            <a:r>
              <a:rPr lang="en-US" dirty="0" smtClean="0"/>
              <a:t> within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of Quality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national and international standards are set, which lay down in detail the requirements which a quality plan must meet.</a:t>
            </a:r>
          </a:p>
          <a:p>
            <a:pPr algn="just"/>
            <a:r>
              <a:rPr lang="en-US" dirty="0" smtClean="0"/>
              <a:t>Examples are </a:t>
            </a:r>
            <a:r>
              <a:rPr lang="en-US" b="1" i="1" dirty="0" smtClean="0"/>
              <a:t>British Standard 5750</a:t>
            </a:r>
            <a:r>
              <a:rPr lang="en-US" dirty="0" smtClean="0"/>
              <a:t> and </a:t>
            </a:r>
            <a:r>
              <a:rPr lang="en-US" b="1" i="1" dirty="0" smtClean="0"/>
              <a:t>ISO 9000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161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0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Different management roles are classified on the basis of their particular concerns and methods for addressing those concerns. Some are</a:t>
            </a:r>
          </a:p>
          <a:p>
            <a:pPr lvl="1" algn="just"/>
            <a:r>
              <a:rPr lang="en-US" dirty="0" smtClean="0"/>
              <a:t>Project management</a:t>
            </a:r>
          </a:p>
          <a:p>
            <a:pPr lvl="1" algn="just"/>
            <a:r>
              <a:rPr lang="en-US" dirty="0" smtClean="0"/>
              <a:t>Production management</a:t>
            </a:r>
          </a:p>
          <a:p>
            <a:pPr lvl="1" algn="just"/>
            <a:r>
              <a:rPr lang="en-US" dirty="0" smtClean="0"/>
              <a:t>Corporation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goal of </a:t>
            </a:r>
            <a:r>
              <a:rPr lang="en-US" b="1" i="1" dirty="0" smtClean="0"/>
              <a:t>project managers</a:t>
            </a:r>
            <a:r>
              <a:rPr lang="en-US" dirty="0" smtClean="0"/>
              <a:t> is to produce systems which meet the user’s needs, are in time and within budget.</a:t>
            </a:r>
          </a:p>
          <a:p>
            <a:pPr algn="just"/>
            <a:r>
              <a:rPr lang="en-US" dirty="0" smtClean="0"/>
              <a:t>Their main concerns are </a:t>
            </a:r>
            <a:r>
              <a:rPr lang="en-US" dirty="0" smtClean="0">
                <a:solidFill>
                  <a:srgbClr val="92D050"/>
                </a:solidFill>
              </a:rPr>
              <a:t>planning, progress monitoring, acquisition and allocation of resources and quality control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project manager horizon is the successful completion of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Production management</a:t>
            </a:r>
            <a:r>
              <a:rPr lang="en-US" dirty="0" smtClean="0"/>
              <a:t> is concerned with the management of activities which continue indefinitely and </a:t>
            </a:r>
            <a:r>
              <a:rPr lang="en-US" smtClean="0"/>
              <a:t>change comaparitively </a:t>
            </a:r>
            <a:r>
              <a:rPr lang="en-US" dirty="0" smtClean="0"/>
              <a:t>slowly.</a:t>
            </a:r>
          </a:p>
          <a:p>
            <a:pPr algn="just"/>
            <a:r>
              <a:rPr lang="en-US" dirty="0" smtClean="0"/>
              <a:t>It is concerned with productivity, efficiency and maintenance of quality.</a:t>
            </a:r>
          </a:p>
          <a:p>
            <a:pPr algn="just"/>
            <a:r>
              <a:rPr lang="en-US" dirty="0" smtClean="0"/>
              <a:t>Production manager horizons are both longer and shorter than project managers.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Corporate management</a:t>
            </a:r>
            <a:r>
              <a:rPr lang="en-US" dirty="0" smtClean="0"/>
              <a:t> deals with the management of </a:t>
            </a:r>
            <a:r>
              <a:rPr lang="en-US" dirty="0" smtClean="0">
                <a:solidFill>
                  <a:srgbClr val="92D050"/>
                </a:solidFill>
              </a:rPr>
              <a:t>organization as a whole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Corporate managers monitors the </a:t>
            </a:r>
            <a:r>
              <a:rPr lang="en-US" dirty="0" smtClean="0">
                <a:solidFill>
                  <a:srgbClr val="92D050"/>
                </a:solidFill>
              </a:rPr>
              <a:t>overall performance of the organization and handle serious problems</a:t>
            </a:r>
            <a:r>
              <a:rPr lang="en-US" dirty="0" smtClean="0"/>
              <a:t> that arise anywhere in the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How well individuals carry out their jobs depends on several factors</a:t>
            </a:r>
          </a:p>
          <a:p>
            <a:pPr lvl="1" algn="just"/>
            <a:r>
              <a:rPr lang="en-US" dirty="0" smtClean="0"/>
              <a:t>How well they understand what is required of them.</a:t>
            </a:r>
          </a:p>
          <a:p>
            <a:pPr lvl="1" algn="just"/>
            <a:r>
              <a:rPr lang="en-US" dirty="0" smtClean="0"/>
              <a:t>Their ability</a:t>
            </a:r>
          </a:p>
          <a:p>
            <a:pPr lvl="1" algn="just"/>
            <a:r>
              <a:rPr lang="en-US" dirty="0" smtClean="0"/>
              <a:t>The quality of facilities provided for doing the job.</a:t>
            </a:r>
          </a:p>
          <a:p>
            <a:pPr lvl="1" algn="just"/>
            <a:r>
              <a:rPr lang="en-US" dirty="0" smtClean="0"/>
              <a:t>Their motivation</a:t>
            </a:r>
          </a:p>
          <a:p>
            <a:pPr lvl="1" algn="just"/>
            <a:r>
              <a:rPr lang="en-US" dirty="0" smtClean="0"/>
              <a:t>The attitude of their colleagues.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People are generally motivated by</a:t>
            </a:r>
          </a:p>
          <a:p>
            <a:pPr lvl="1" algn="just"/>
            <a:r>
              <a:rPr lang="en-US" dirty="0" smtClean="0"/>
              <a:t>Self esteem</a:t>
            </a:r>
          </a:p>
          <a:p>
            <a:pPr lvl="1" algn="just"/>
            <a:r>
              <a:rPr lang="en-US" dirty="0" smtClean="0"/>
              <a:t>The esteem of others</a:t>
            </a:r>
          </a:p>
          <a:p>
            <a:pPr lvl="1" algn="just"/>
            <a:r>
              <a:rPr lang="en-US" dirty="0" smtClean="0"/>
              <a:t>Satisfaction of social needs</a:t>
            </a:r>
          </a:p>
          <a:p>
            <a:pPr lvl="1" algn="just"/>
            <a:r>
              <a:rPr lang="en-US" dirty="0" smtClean="0"/>
              <a:t>A sense of security</a:t>
            </a:r>
          </a:p>
          <a:p>
            <a:pPr lvl="1" algn="just"/>
            <a:r>
              <a:rPr lang="en-US" dirty="0" smtClean="0"/>
              <a:t>Financial 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Appraisal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Centarl idea of performance appraisal is that managers decides with each of their subordinate, what should be the subordinate’s </a:t>
            </a:r>
            <a:r>
              <a:rPr lang="en-US" dirty="0" smtClean="0">
                <a:solidFill>
                  <a:srgbClr val="92D050"/>
                </a:solidFill>
              </a:rPr>
              <a:t>objectives in his next time period of job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At the end of that time period, the subordinate performance is </a:t>
            </a:r>
            <a:r>
              <a:rPr lang="en-US" dirty="0" smtClean="0">
                <a:solidFill>
                  <a:srgbClr val="92D050"/>
                </a:solidFill>
              </a:rPr>
              <a:t>assessed against these objectives and new objectives</a:t>
            </a:r>
            <a:r>
              <a:rPr lang="en-US" dirty="0" smtClean="0"/>
              <a:t> are agreed for the next time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Contents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Organizing an Organization</a:t>
            </a:r>
          </a:p>
          <a:p>
            <a:pPr lvl="1"/>
            <a:r>
              <a:rPr lang="en-US" dirty="0" smtClean="0"/>
              <a:t>Functional units of an organization</a:t>
            </a:r>
          </a:p>
          <a:p>
            <a:pPr lvl="1"/>
            <a:r>
              <a:rPr lang="en-US" dirty="0" smtClean="0"/>
              <a:t>Geographical organization</a:t>
            </a:r>
          </a:p>
          <a:p>
            <a:pPr lvl="1"/>
            <a:r>
              <a:rPr lang="en-US" dirty="0" smtClean="0"/>
              <a:t>Organization by product</a:t>
            </a:r>
          </a:p>
          <a:p>
            <a:pPr lvl="1"/>
            <a:r>
              <a:rPr lang="en-US" dirty="0" smtClean="0"/>
              <a:t>Centralization vs decentralization</a:t>
            </a:r>
          </a:p>
          <a:p>
            <a:pPr lvl="1"/>
            <a:r>
              <a:rPr lang="en-US" dirty="0" smtClean="0"/>
              <a:t>The position of quality management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Performance appraisal</a:t>
            </a:r>
          </a:p>
          <a:p>
            <a:pPr lvl="1"/>
            <a:r>
              <a:rPr lang="en-US" dirty="0" smtClean="0"/>
              <a:t>Sub-optimization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several important points inorder to make such a scheme work</a:t>
            </a:r>
          </a:p>
          <a:p>
            <a:pPr lvl="1" algn="just"/>
            <a:r>
              <a:rPr lang="en-US" dirty="0" smtClean="0"/>
              <a:t>Both manager and subordinate must participate in setting the subordinate’s objectives.</a:t>
            </a:r>
          </a:p>
          <a:p>
            <a:pPr lvl="1" algn="just"/>
            <a:r>
              <a:rPr lang="en-US" dirty="0" smtClean="0"/>
              <a:t>Achievement </a:t>
            </a:r>
            <a:r>
              <a:rPr lang="en-US" dirty="0" smtClean="0"/>
              <a:t>of the objectives should be verifiable.</a:t>
            </a:r>
          </a:p>
          <a:p>
            <a:pPr lvl="1" algn="just"/>
            <a:r>
              <a:rPr lang="en-US" dirty="0" smtClean="0"/>
              <a:t>Subordinate’s job must be sufficiently homogenous.</a:t>
            </a:r>
          </a:p>
        </p:txBody>
      </p:sp>
    </p:spTree>
    <p:extLst>
      <p:ext uri="{BB962C8B-B14F-4D97-AF65-F5344CB8AC3E}">
        <p14:creationId xmlns:p14="http://schemas.microsoft.com/office/powerpoint/2010/main" val="173169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Continuing commitment from all levels of management is required.</a:t>
            </a:r>
          </a:p>
          <a:p>
            <a:pPr lvl="1" algn="just"/>
            <a:r>
              <a:rPr lang="en-US" dirty="0" smtClean="0"/>
              <a:t>Staff reviews should be diagnostic rather than purely evaluative.</a:t>
            </a:r>
          </a:p>
          <a:p>
            <a:pPr lvl="1" algn="just"/>
            <a:r>
              <a:rPr lang="en-US" dirty="0" smtClean="0"/>
              <a:t>Review procedure should not be closely linked with the salary review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Sub-optimization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“Optimizing the performance of individual units within an organization maynot optimize the performance of the whole organization”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75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Organizing an Organization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16569"/>
              </p:ext>
            </p:extLst>
          </p:nvPr>
        </p:nvGraphicFramePr>
        <p:xfrm>
          <a:off x="838200" y="1905000"/>
          <a:ext cx="78486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Functional Units of an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Tasks carried out in an organization are grouped into five major functions</a:t>
            </a:r>
          </a:p>
          <a:p>
            <a:pPr lvl="1" algn="just"/>
            <a:r>
              <a:rPr lang="en-US" b="1" i="1" dirty="0" smtClean="0"/>
              <a:t>Production:</a:t>
            </a:r>
            <a:r>
              <a:rPr lang="en-US" dirty="0" smtClean="0"/>
              <a:t> activities that directly contribute to creating the products or services that the company sells.</a:t>
            </a:r>
          </a:p>
          <a:p>
            <a:pPr lvl="1" algn="just"/>
            <a:r>
              <a:rPr lang="en-US" b="1" i="1" dirty="0" smtClean="0"/>
              <a:t>Quality Management:</a:t>
            </a:r>
            <a:r>
              <a:rPr lang="en-US" dirty="0" smtClean="0"/>
              <a:t> quality activities necessary to ensure that quality of product and services produced is maintained at the agreed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 smtClean="0"/>
              <a:t>Sales and Marketing:</a:t>
            </a:r>
            <a:r>
              <a:rPr lang="en-US" dirty="0" smtClean="0"/>
              <a:t> sales is concerned directly with selling the product while marketing is concerned with establishing the environment in which product is sold.</a:t>
            </a:r>
          </a:p>
          <a:p>
            <a:pPr lvl="1" algn="just"/>
            <a:r>
              <a:rPr lang="en-US" b="1" i="1" dirty="0" smtClean="0"/>
              <a:t>Finance and Administartion:</a:t>
            </a:r>
            <a:r>
              <a:rPr lang="en-US" dirty="0" smtClean="0"/>
              <a:t> every company needs to pay its bills, to look after its funds, to pay its employees and so on....data processing and legal department are also generally included in this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 smtClean="0"/>
              <a:t>Research and Development:</a:t>
            </a:r>
            <a:r>
              <a:rPr lang="en-US" dirty="0" smtClean="0"/>
              <a:t> how can company do better the things that it is already doing and what other things can be done to raise profits.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Geographical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Organization operating over  a large geographical area, there are tasks that should be best organized on a geographical basis.</a:t>
            </a:r>
          </a:p>
          <a:p>
            <a:pPr algn="just"/>
            <a:r>
              <a:rPr lang="en-US" dirty="0" smtClean="0"/>
              <a:t>Because of cultural differences, an effective selling appoach in </a:t>
            </a:r>
            <a:r>
              <a:rPr lang="en-US" dirty="0" smtClean="0">
                <a:solidFill>
                  <a:srgbClr val="92D050"/>
                </a:solidFill>
              </a:rPr>
              <a:t>one country can completely fail in another.</a:t>
            </a:r>
          </a:p>
          <a:p>
            <a:pPr algn="just"/>
            <a:r>
              <a:rPr lang="en-US" dirty="0" smtClean="0"/>
              <a:t>Even the products that are most demanded in one country are </a:t>
            </a:r>
            <a:r>
              <a:rPr lang="en-US" dirty="0" smtClean="0">
                <a:solidFill>
                  <a:srgbClr val="92D050"/>
                </a:solidFill>
              </a:rPr>
              <a:t>almost unsaleable in another one.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 by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an organization produces several different products and services, it is desirable to use a top-level structure based on its products.</a:t>
            </a:r>
          </a:p>
          <a:p>
            <a:pPr algn="just"/>
            <a:r>
              <a:rPr lang="en-US" dirty="0" smtClean="0"/>
              <a:t>It is the most common structure found in really large corporations today.</a:t>
            </a:r>
          </a:p>
          <a:p>
            <a:pPr algn="just"/>
            <a:r>
              <a:rPr lang="en-US" dirty="0" smtClean="0"/>
              <a:t>Each division can either be headed by a director or can be itself a separate company with its own board of diectors (subsidiaries).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Centralization vs Decentralization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Organizations can be centralised, decentralised and both.</a:t>
            </a:r>
          </a:p>
          <a:p>
            <a:pPr algn="just"/>
            <a:r>
              <a:rPr lang="en-US" dirty="0" smtClean="0"/>
              <a:t>In a </a:t>
            </a:r>
            <a:r>
              <a:rPr lang="en-US" b="1" i="1" dirty="0" smtClean="0"/>
              <a:t>centralised organization</a:t>
            </a:r>
            <a:r>
              <a:rPr lang="en-US" dirty="0" smtClean="0"/>
              <a:t>, many of the detailed operational decisions are taken at the center.</a:t>
            </a:r>
          </a:p>
          <a:p>
            <a:pPr algn="just"/>
            <a:r>
              <a:rPr lang="en-US" dirty="0" smtClean="0"/>
              <a:t>In a </a:t>
            </a:r>
            <a:r>
              <a:rPr lang="en-US" b="1" i="1" dirty="0" smtClean="0"/>
              <a:t>decentralised organization</a:t>
            </a:r>
            <a:r>
              <a:rPr lang="en-US" dirty="0" smtClean="0"/>
              <a:t>, as many details as possible are settled at local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On-screen Show (4:3)</PresentationFormat>
  <Paragraphs>115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Professional Practices</vt:lpstr>
      <vt:lpstr>Contents</vt:lpstr>
      <vt:lpstr>Organizing an Organization</vt:lpstr>
      <vt:lpstr>Functional Units of an Organization</vt:lpstr>
      <vt:lpstr>Functional Units of an Organization</vt:lpstr>
      <vt:lpstr>Functional Units of an Organization</vt:lpstr>
      <vt:lpstr>Geographical Organization</vt:lpstr>
      <vt:lpstr>Organization by Product</vt:lpstr>
      <vt:lpstr>Centralization vs Decentralization</vt:lpstr>
      <vt:lpstr>Position of Quality Management</vt:lpstr>
      <vt:lpstr>Position of Quality Management</vt:lpstr>
      <vt:lpstr>Management</vt:lpstr>
      <vt:lpstr>Management</vt:lpstr>
      <vt:lpstr>Management</vt:lpstr>
      <vt:lpstr>Management</vt:lpstr>
      <vt:lpstr>Management</vt:lpstr>
      <vt:lpstr>Motivation</vt:lpstr>
      <vt:lpstr>Motivation</vt:lpstr>
      <vt:lpstr>Performance Appraisal</vt:lpstr>
      <vt:lpstr>Performance Appraisal</vt:lpstr>
      <vt:lpstr>Performance Appraisal</vt:lpstr>
      <vt:lpstr>Sub-optimization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3D</cp:lastModifiedBy>
  <cp:revision>393</cp:revision>
  <cp:lastPrinted>2018-09-19T06:18:53Z</cp:lastPrinted>
  <dcterms:created xsi:type="dcterms:W3CDTF">2006-08-16T00:00:00Z</dcterms:created>
  <dcterms:modified xsi:type="dcterms:W3CDTF">2022-03-10T06:14:00Z</dcterms:modified>
</cp:coreProperties>
</file>