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9" r:id="rId3"/>
    <p:sldId id="257" r:id="rId4"/>
    <p:sldId id="258" r:id="rId5"/>
    <p:sldId id="260" r:id="rId6"/>
    <p:sldId id="261" r:id="rId7"/>
    <p:sldId id="279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286" r:id="rId28"/>
    <p:sldId id="28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113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E4802-367A-4BAE-8132-9DB06D2CE5D3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134E4-9370-43F0-83E1-8E1C3AF526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8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 with computing contracts.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134E4-9370-43F0-83E1-8E1C3AF526D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71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Normally standard form contracts are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134E4-9370-43F0-83E1-8E1C3AF526D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b="1" u="sng" dirty="0" smtClean="0"/>
              <a:t>Professional Practices</a:t>
            </a:r>
            <a:endParaRPr lang="en-US" sz="60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17526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tx2"/>
                </a:solidFill>
              </a:rPr>
              <a:t>“Computer Contracts”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26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Introductory Section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introductory section states that it is an agreement between the parties whose names and registered addresses are given.</a:t>
            </a:r>
          </a:p>
          <a:p>
            <a:pPr algn="just"/>
            <a:r>
              <a:rPr lang="en-US" dirty="0" smtClean="0"/>
              <a:t>It is dated and signed by the authorized representatives of the parties.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59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to be Produced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Contract must state what is to be produced.</a:t>
            </a:r>
          </a:p>
          <a:p>
            <a:r>
              <a:rPr lang="en-US" dirty="0" smtClean="0"/>
              <a:t>Two level references is normally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83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to be Delivered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Producing software is not simply handing over the text of program.</a:t>
            </a:r>
          </a:p>
          <a:p>
            <a:pPr algn="just"/>
            <a:r>
              <a:rPr lang="en-US" dirty="0" smtClean="0"/>
              <a:t>Some other possibilities are</a:t>
            </a:r>
          </a:p>
          <a:p>
            <a:pPr lvl="1" algn="just"/>
            <a:r>
              <a:rPr lang="en-US" dirty="0" smtClean="0"/>
              <a:t>Source code</a:t>
            </a:r>
          </a:p>
          <a:p>
            <a:pPr lvl="1" algn="just"/>
            <a:r>
              <a:rPr lang="en-US" dirty="0" smtClean="0"/>
              <a:t>Command files for building the executable code from the source and installing it.</a:t>
            </a:r>
          </a:p>
          <a:p>
            <a:pPr lvl="1" algn="just"/>
            <a:r>
              <a:rPr lang="en-US" dirty="0" smtClean="0"/>
              <a:t>Documentation of the design and code.</a:t>
            </a:r>
          </a:p>
          <a:p>
            <a:pPr lvl="1" algn="just"/>
            <a:r>
              <a:rPr lang="en-US" dirty="0" smtClean="0"/>
              <a:t>Different manuals</a:t>
            </a:r>
          </a:p>
          <a:p>
            <a:pPr lvl="1" algn="just"/>
            <a:r>
              <a:rPr lang="en-US" dirty="0" smtClean="0"/>
              <a:t>Test data and test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15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Ownership of Rights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Contract should state what legal rights are being passed by the software </a:t>
            </a:r>
            <a:r>
              <a:rPr lang="en-US" smtClean="0"/>
              <a:t>house to the </a:t>
            </a:r>
            <a:r>
              <a:rPr lang="en-US" dirty="0" smtClean="0"/>
              <a:t>client under the contract.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9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Confidentiality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1" dirty="0"/>
              <a:t>Confidentiality</a:t>
            </a:r>
            <a:r>
              <a:rPr lang="en-US" dirty="0"/>
              <a:t> is the protection of personal information. </a:t>
            </a:r>
            <a:r>
              <a:rPr lang="en-US" i="1" dirty="0"/>
              <a:t>Confidentiality</a:t>
            </a:r>
            <a:r>
              <a:rPr lang="en-US" dirty="0"/>
              <a:t> means keeping a client's information between you and the client, and not telling others including co-workers, friends, family, </a:t>
            </a:r>
            <a:r>
              <a:rPr lang="en-US" dirty="0" smtClean="0"/>
              <a:t>etc.</a:t>
            </a:r>
          </a:p>
          <a:p>
            <a:pPr algn="just"/>
            <a:r>
              <a:rPr lang="en-US" dirty="0" smtClean="0"/>
              <a:t>It should be </a:t>
            </a:r>
            <a:r>
              <a:rPr lang="en-US" dirty="0" smtClean="0">
                <a:solidFill>
                  <a:srgbClr val="92D050"/>
                </a:solidFill>
              </a:rPr>
              <a:t>highly considered while writing</a:t>
            </a:r>
            <a:r>
              <a:rPr lang="en-US" dirty="0" smtClean="0"/>
              <a:t> a contract.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12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Payment Terms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terms and conditions will specify the payment conditions like </a:t>
            </a:r>
          </a:p>
          <a:p>
            <a:pPr marL="0" indent="0" algn="ctr">
              <a:buNone/>
            </a:pPr>
            <a:r>
              <a:rPr lang="en-US" dirty="0" smtClean="0"/>
              <a:t>“payment shall become due </a:t>
            </a:r>
            <a:r>
              <a:rPr lang="en-US" dirty="0" smtClean="0">
                <a:solidFill>
                  <a:srgbClr val="92D050"/>
                </a:solidFill>
              </a:rPr>
              <a:t>within thirty days of the date of issue of an invoice. </a:t>
            </a:r>
            <a:r>
              <a:rPr lang="en-US" dirty="0" smtClean="0"/>
              <a:t>If payment is delayed by more than thirty days from due date, the company shall have the right to </a:t>
            </a:r>
            <a:r>
              <a:rPr lang="en-US" dirty="0" smtClean="0">
                <a:solidFill>
                  <a:srgbClr val="92D050"/>
                </a:solidFill>
              </a:rPr>
              <a:t>terminate the contract </a:t>
            </a:r>
            <a:r>
              <a:rPr lang="en-US" dirty="0" smtClean="0"/>
              <a:t>or to apply a surcharge at an interest rate of 2 per cent.”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1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Calculating Payments for Delays and Changes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contract should make </a:t>
            </a:r>
            <a:r>
              <a:rPr lang="en-US" dirty="0" smtClean="0"/>
              <a:t>facility </a:t>
            </a:r>
            <a:r>
              <a:rPr lang="en-US" dirty="0" smtClean="0"/>
              <a:t>for payments to compensate the wasted efforts.</a:t>
            </a:r>
          </a:p>
          <a:p>
            <a:pPr algn="just"/>
            <a:r>
              <a:rPr lang="en-US" dirty="0" smtClean="0"/>
              <a:t>It must specify the process by which these extra payments are to be calculated.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Penalty Clauses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Delays caused by suppliers are handled by penalty clauses.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7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Obligations of the Client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When work is being carried out for a specific client, the client will have to fulfil certain obligations, if the contract is to be completed successfully.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70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Some other sections of a contract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Standards and Methods of </a:t>
            </a:r>
            <a:r>
              <a:rPr lang="en-US" dirty="0" smtClean="0"/>
              <a:t>Working</a:t>
            </a:r>
          </a:p>
          <a:p>
            <a:r>
              <a:rPr lang="en-US" dirty="0" smtClean="0"/>
              <a:t>Progress meetings</a:t>
            </a:r>
          </a:p>
          <a:p>
            <a:r>
              <a:rPr lang="en-US" dirty="0" smtClean="0"/>
              <a:t>Project managers</a:t>
            </a:r>
          </a:p>
          <a:p>
            <a:r>
              <a:rPr lang="en-US" dirty="0" smtClean="0"/>
              <a:t>Acceptance procedure</a:t>
            </a:r>
          </a:p>
          <a:p>
            <a:r>
              <a:rPr lang="en-US" dirty="0" smtClean="0"/>
              <a:t>Warranty and maintenance</a:t>
            </a:r>
          </a:p>
          <a:p>
            <a:r>
              <a:rPr lang="en-US" dirty="0" smtClean="0"/>
              <a:t>Protection</a:t>
            </a:r>
            <a:endParaRPr lang="en-US" dirty="0" smtClean="0"/>
          </a:p>
          <a:p>
            <a:r>
              <a:rPr lang="en-US" dirty="0" smtClean="0"/>
              <a:t>Termination of the contract</a:t>
            </a:r>
          </a:p>
          <a:p>
            <a:r>
              <a:rPr lang="en-US" dirty="0" smtClean="0"/>
              <a:t>Arbitration</a:t>
            </a:r>
          </a:p>
          <a:p>
            <a:r>
              <a:rPr lang="en-US" dirty="0" smtClean="0"/>
              <a:t>Inflation</a:t>
            </a:r>
          </a:p>
          <a:p>
            <a:r>
              <a:rPr lang="en-US" dirty="0" smtClean="0"/>
              <a:t>Applicable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45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Contract</a:t>
            </a:r>
          </a:p>
          <a:p>
            <a:r>
              <a:rPr lang="en-US" dirty="0" smtClean="0"/>
              <a:t>Contact for the supply of custom built software</a:t>
            </a:r>
          </a:p>
          <a:p>
            <a:r>
              <a:rPr lang="en-US" dirty="0" smtClean="0"/>
              <a:t>Other types of software services contract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38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828800"/>
            <a:ext cx="8229600" cy="1847557"/>
          </a:xfrm>
        </p:spPr>
        <p:txBody>
          <a:bodyPr>
            <a:normAutofit/>
          </a:bodyPr>
          <a:lstStyle/>
          <a:p>
            <a:r>
              <a:rPr lang="en-US" sz="6600" b="1" u="sng" dirty="0" smtClean="0"/>
              <a:t>Contract Hire</a:t>
            </a:r>
            <a:endParaRPr lang="en-US" sz="6600" b="1" u="sng" dirty="0"/>
          </a:p>
        </p:txBody>
      </p:sp>
    </p:spTree>
    <p:extLst>
      <p:ext uri="{BB962C8B-B14F-4D97-AF65-F5344CB8AC3E}">
        <p14:creationId xmlns:p14="http://schemas.microsoft.com/office/powerpoint/2010/main" val="64718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Contract Hire 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Contract hire agreements are very much simpler than fixed price contracts.</a:t>
            </a:r>
          </a:p>
          <a:p>
            <a:pPr algn="just"/>
            <a:r>
              <a:rPr lang="en-US" dirty="0" smtClean="0"/>
              <a:t>Reason is the much less involvement and responsibility of supplier.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6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600200"/>
            <a:ext cx="8229600" cy="2697162"/>
          </a:xfrm>
        </p:spPr>
        <p:txBody>
          <a:bodyPr>
            <a:normAutofit/>
          </a:bodyPr>
          <a:lstStyle/>
          <a:p>
            <a:r>
              <a:rPr lang="en-US" sz="6000" b="1" u="sng" dirty="0" smtClean="0"/>
              <a:t>Times and </a:t>
            </a:r>
            <a:br>
              <a:rPr lang="en-US" sz="6000" b="1" u="sng" dirty="0" smtClean="0"/>
            </a:br>
            <a:r>
              <a:rPr lang="en-US" sz="6000" b="1" u="sng" dirty="0" smtClean="0"/>
              <a:t>Materials</a:t>
            </a:r>
            <a:endParaRPr lang="en-US" sz="6000" b="1" u="sng" dirty="0"/>
          </a:p>
        </p:txBody>
      </p:sp>
    </p:spTree>
    <p:extLst>
      <p:ext uri="{BB962C8B-B14F-4D97-AF65-F5344CB8AC3E}">
        <p14:creationId xmlns:p14="http://schemas.microsoft.com/office/powerpoint/2010/main" val="346741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Times and Materials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It somewhere lies between a contract hire agreement and fixed price contract.</a:t>
            </a:r>
          </a:p>
          <a:p>
            <a:pPr algn="just"/>
            <a:r>
              <a:rPr lang="en-US" dirty="0" smtClean="0"/>
              <a:t>The supplier agrees to undertake the development of the software in much the same way as in a fixed price contract, but payment is made on the basis of the cost incurred, with labor charged in the same way as for contract hire.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81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76400"/>
            <a:ext cx="8229600" cy="2438400"/>
          </a:xfrm>
        </p:spPr>
        <p:txBody>
          <a:bodyPr>
            <a:normAutofit/>
          </a:bodyPr>
          <a:lstStyle/>
          <a:p>
            <a:r>
              <a:rPr lang="en-US" sz="6000" b="1" u="sng" dirty="0"/>
              <a:t>C</a:t>
            </a:r>
            <a:r>
              <a:rPr lang="en-US" sz="6000" b="1" u="sng" dirty="0" smtClean="0"/>
              <a:t>onsultancy </a:t>
            </a:r>
            <a:br>
              <a:rPr lang="en-US" sz="6000" b="1" u="sng" dirty="0" smtClean="0"/>
            </a:br>
            <a:r>
              <a:rPr lang="en-US" sz="6000" b="1" u="sng" dirty="0" smtClean="0"/>
              <a:t>Contracts</a:t>
            </a:r>
            <a:endParaRPr lang="en-US" sz="6000" b="1" u="sng" dirty="0"/>
          </a:p>
        </p:txBody>
      </p:sp>
    </p:spTree>
    <p:extLst>
      <p:ext uri="{BB962C8B-B14F-4D97-AF65-F5344CB8AC3E}">
        <p14:creationId xmlns:p14="http://schemas.microsoft.com/office/powerpoint/2010/main" val="332079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Consultancy Contracts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Use of consultants is now </a:t>
            </a:r>
            <a:r>
              <a:rPr lang="en-US" dirty="0" smtClean="0">
                <a:solidFill>
                  <a:srgbClr val="92D050"/>
                </a:solidFill>
              </a:rPr>
              <a:t>widespread in both private and public body.</a:t>
            </a:r>
          </a:p>
          <a:p>
            <a:pPr algn="just"/>
            <a:r>
              <a:rPr lang="en-US" dirty="0" smtClean="0"/>
              <a:t>Consultancy projects are usually undertaken for a fixed price but the form of contract is very much simpler.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0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76400"/>
            <a:ext cx="8229600" cy="2438400"/>
          </a:xfrm>
        </p:spPr>
        <p:txBody>
          <a:bodyPr>
            <a:normAutofit/>
          </a:bodyPr>
          <a:lstStyle/>
          <a:p>
            <a:r>
              <a:rPr lang="en-US" sz="6000" b="1" u="sng" dirty="0" smtClean="0"/>
              <a:t>Liability for Defective Software</a:t>
            </a:r>
            <a:endParaRPr lang="en-US" sz="6000" b="1" u="sng" dirty="0"/>
          </a:p>
        </p:txBody>
      </p:sp>
    </p:spTree>
    <p:extLst>
      <p:ext uri="{BB962C8B-B14F-4D97-AF65-F5344CB8AC3E}">
        <p14:creationId xmlns:p14="http://schemas.microsoft.com/office/powerpoint/2010/main" val="403252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Liability for defective software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There are laws present to ensure the quality of products and goods delivered to a customer.</a:t>
            </a:r>
          </a:p>
          <a:p>
            <a:pPr algn="just"/>
            <a:r>
              <a:rPr lang="en-US" dirty="0" smtClean="0"/>
              <a:t>Quality of goods include their</a:t>
            </a:r>
          </a:p>
          <a:p>
            <a:pPr lvl="1" algn="just"/>
            <a:r>
              <a:rPr lang="en-US" dirty="0" smtClean="0"/>
              <a:t>State and condition</a:t>
            </a:r>
          </a:p>
          <a:p>
            <a:pPr lvl="1" algn="just"/>
            <a:r>
              <a:rPr lang="en-US" dirty="0" smtClean="0"/>
              <a:t>Fitness for all required purposes</a:t>
            </a:r>
          </a:p>
          <a:p>
            <a:pPr lvl="1" algn="just"/>
            <a:r>
              <a:rPr lang="en-US" dirty="0" smtClean="0"/>
              <a:t>Freedom from minor defects</a:t>
            </a:r>
          </a:p>
          <a:p>
            <a:pPr lvl="1" algn="just"/>
            <a:r>
              <a:rPr lang="en-US" dirty="0" smtClean="0"/>
              <a:t>Safety</a:t>
            </a:r>
          </a:p>
          <a:p>
            <a:pPr lvl="1" algn="just"/>
            <a:r>
              <a:rPr lang="en-US" dirty="0" smtClean="0"/>
              <a:t>durability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1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Liability for defective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major difficulty in the case of software is that whether it comes under the category of goods </a:t>
            </a:r>
            <a:r>
              <a:rPr lang="en-US" dirty="0"/>
              <a:t>o</a:t>
            </a:r>
            <a:r>
              <a:rPr lang="en-US" dirty="0" smtClean="0"/>
              <a:t>r not.</a:t>
            </a:r>
          </a:p>
          <a:p>
            <a:pPr algn="just"/>
            <a:r>
              <a:rPr lang="en-US" dirty="0" smtClean="0"/>
              <a:t>Only statement available for the software is </a:t>
            </a:r>
          </a:p>
          <a:p>
            <a:pPr marL="0" indent="0" algn="ctr">
              <a:buNone/>
            </a:pPr>
            <a:r>
              <a:rPr lang="en-US" b="1" dirty="0" smtClean="0"/>
              <a:t>“it must be written with reasonable skill and care”</a:t>
            </a:r>
          </a:p>
          <a:p>
            <a:pPr algn="just"/>
            <a:r>
              <a:rPr lang="en-US" dirty="0" smtClean="0"/>
              <a:t>To overcome this difficulty, guarantee clauses are often drafted in the contracts.</a:t>
            </a:r>
          </a:p>
        </p:txBody>
      </p:sp>
    </p:spTree>
    <p:extLst>
      <p:ext uri="{BB962C8B-B14F-4D97-AF65-F5344CB8AC3E}">
        <p14:creationId xmlns:p14="http://schemas.microsoft.com/office/powerpoint/2010/main" val="169235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a Contract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contract is an agreement between two or more persons creating rights &amp; duties and which is enforceable by law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 </a:t>
            </a:r>
            <a:r>
              <a:rPr lang="en-US" dirty="0" smtClean="0"/>
              <a:t>contract </a:t>
            </a:r>
            <a:r>
              <a:rPr lang="en-US" dirty="0"/>
              <a:t>is a promise or set of promises that are legally enforceable and, </a:t>
            </a:r>
            <a:r>
              <a:rPr lang="en-US" dirty="0">
                <a:solidFill>
                  <a:srgbClr val="92D050"/>
                </a:solidFill>
              </a:rPr>
              <a:t>if violated, allow the injured party access to legal </a:t>
            </a:r>
            <a:r>
              <a:rPr lang="en-US" dirty="0" smtClean="0">
                <a:solidFill>
                  <a:srgbClr val="92D050"/>
                </a:solidFill>
              </a:rPr>
              <a:t>remedies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An agreement between persons which obliges each party to do or not to do a certain thing. </a:t>
            </a:r>
          </a:p>
        </p:txBody>
      </p:sp>
    </p:spTree>
    <p:extLst>
      <p:ext uri="{BB962C8B-B14F-4D97-AF65-F5344CB8AC3E}">
        <p14:creationId xmlns:p14="http://schemas.microsoft.com/office/powerpoint/2010/main" val="93940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Contract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Contracts</a:t>
            </a:r>
          </a:p>
          <a:p>
            <a:pPr lvl="1"/>
            <a:r>
              <a:rPr lang="en-US" dirty="0" smtClean="0"/>
              <a:t>Setout the agreement between the parties</a:t>
            </a:r>
          </a:p>
          <a:p>
            <a:pPr lvl="1"/>
            <a:r>
              <a:rPr lang="en-US" dirty="0" smtClean="0"/>
              <a:t>Setout the aim of the parties</a:t>
            </a:r>
          </a:p>
          <a:p>
            <a:pPr lvl="1"/>
            <a:r>
              <a:rPr lang="en-US" dirty="0" smtClean="0"/>
              <a:t>Provide rules for the issues arising while contract is running</a:t>
            </a:r>
          </a:p>
          <a:p>
            <a:pPr lvl="1"/>
            <a:r>
              <a:rPr lang="en-US" dirty="0" smtClean="0"/>
              <a:t>Ways of terminating the contract</a:t>
            </a:r>
          </a:p>
          <a:p>
            <a:pPr lvl="1"/>
            <a:r>
              <a:rPr lang="en-US" dirty="0" smtClean="0"/>
              <a:t>Consequences of termination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2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Contract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smtClean="0"/>
              <a:t>“</a:t>
            </a:r>
            <a:r>
              <a:rPr lang="en-US" b="1" dirty="0"/>
              <a:t>W</a:t>
            </a:r>
            <a:r>
              <a:rPr lang="en-US" b="1" dirty="0" smtClean="0"/>
              <a:t>hile optimists make the best deal makers, </a:t>
            </a:r>
            <a:r>
              <a:rPr lang="en-US" b="1" dirty="0" smtClean="0">
                <a:solidFill>
                  <a:srgbClr val="92D050"/>
                </a:solidFill>
              </a:rPr>
              <a:t>pessimists(</a:t>
            </a:r>
            <a:r>
              <a:rPr lang="en-US" dirty="0">
                <a:solidFill>
                  <a:srgbClr val="92D050"/>
                </a:solidFill>
              </a:rPr>
              <a:t>tending to see the worst aspect of </a:t>
            </a:r>
            <a:r>
              <a:rPr lang="en-US" dirty="0" smtClean="0">
                <a:solidFill>
                  <a:srgbClr val="92D050"/>
                </a:solidFill>
              </a:rPr>
              <a:t>things) </a:t>
            </a:r>
            <a:r>
              <a:rPr lang="en-US" b="1" dirty="0" smtClean="0">
                <a:solidFill>
                  <a:srgbClr val="92D050"/>
                </a:solidFill>
              </a:rPr>
              <a:t> </a:t>
            </a:r>
            <a:r>
              <a:rPr lang="en-US" b="1" dirty="0" smtClean="0"/>
              <a:t>make the best contract writers”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dirty="0" smtClean="0"/>
              <a:t>Hilary Pearson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36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Contract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contract</a:t>
            </a:r>
          </a:p>
          <a:p>
            <a:pPr lvl="1"/>
            <a:r>
              <a:rPr lang="en-US" dirty="0" smtClean="0"/>
              <a:t>Should be set out in a clear and logical manner</a:t>
            </a:r>
          </a:p>
          <a:p>
            <a:pPr lvl="1"/>
            <a:r>
              <a:rPr lang="en-US" dirty="0" smtClean="0"/>
              <a:t>should be complete and consistent</a:t>
            </a:r>
          </a:p>
          <a:p>
            <a:pPr lvl="1"/>
            <a:r>
              <a:rPr lang="en-US" dirty="0" smtClean="0"/>
              <a:t>Should have no ambiguity</a:t>
            </a:r>
          </a:p>
          <a:p>
            <a:pPr lvl="1"/>
            <a:r>
              <a:rPr lang="en-US" dirty="0" smtClean="0"/>
              <a:t>Should be free of doubts regarding the rights and duties of concerned parties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64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Contract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There are four types of contractual arrangement which are widely used in connection with the provision of software services</a:t>
            </a:r>
          </a:p>
          <a:p>
            <a:pPr lvl="1" algn="just"/>
            <a:r>
              <a:rPr lang="en-US" dirty="0"/>
              <a:t>Fixed </a:t>
            </a:r>
            <a:r>
              <a:rPr lang="en-US" dirty="0" smtClean="0"/>
              <a:t>price</a:t>
            </a:r>
          </a:p>
          <a:p>
            <a:pPr lvl="1" algn="just"/>
            <a:r>
              <a:rPr lang="en-US" dirty="0" smtClean="0"/>
              <a:t>Contract hire</a:t>
            </a:r>
          </a:p>
          <a:p>
            <a:pPr lvl="1" algn="just"/>
            <a:r>
              <a:rPr lang="en-US" dirty="0" smtClean="0"/>
              <a:t>Time and materials</a:t>
            </a:r>
          </a:p>
          <a:p>
            <a:pPr lvl="1" algn="just"/>
            <a:r>
              <a:rPr lang="en-US" dirty="0" smtClean="0"/>
              <a:t>Consultancy</a:t>
            </a:r>
          </a:p>
        </p:txBody>
      </p:sp>
    </p:spTree>
    <p:extLst>
      <p:ext uri="{BB962C8B-B14F-4D97-AF65-F5344CB8AC3E}">
        <p14:creationId xmlns:p14="http://schemas.microsoft.com/office/powerpoint/2010/main" val="166731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600200"/>
            <a:ext cx="8229600" cy="3505200"/>
          </a:xfrm>
        </p:spPr>
        <p:txBody>
          <a:bodyPr>
            <a:normAutofit/>
          </a:bodyPr>
          <a:lstStyle/>
          <a:p>
            <a:r>
              <a:rPr lang="en-US" sz="4800" b="1" u="sng" dirty="0" smtClean="0"/>
              <a:t>Contracts </a:t>
            </a:r>
            <a:r>
              <a:rPr lang="en-US" sz="4800" b="1" u="sng" dirty="0"/>
              <a:t>for the </a:t>
            </a:r>
            <a:r>
              <a:rPr lang="en-US" sz="4800" b="1" u="sng" dirty="0" smtClean="0"/>
              <a:t>Supply </a:t>
            </a:r>
            <a:r>
              <a:rPr lang="en-US" sz="4800" b="1" u="sng" dirty="0"/>
              <a:t>of </a:t>
            </a:r>
            <a:r>
              <a:rPr lang="en-US" sz="4800" b="1" u="sng" dirty="0" smtClean="0"/>
              <a:t>Custom-built </a:t>
            </a:r>
            <a:r>
              <a:rPr lang="en-US" sz="4800" b="1" u="sng" dirty="0"/>
              <a:t>S</a:t>
            </a:r>
            <a:r>
              <a:rPr lang="en-US" sz="4800" b="1" u="sng" dirty="0" smtClean="0"/>
              <a:t>oftware at a Fixed Price</a:t>
            </a:r>
            <a:r>
              <a:rPr lang="en-US" sz="4800" b="1" u="sng" dirty="0"/>
              <a:t/>
            </a:r>
            <a:br>
              <a:rPr lang="en-US" sz="4800" b="1" u="sng" dirty="0"/>
            </a:br>
            <a:endParaRPr lang="en-US" sz="4800" b="1" u="sng" dirty="0"/>
          </a:p>
        </p:txBody>
      </p:sp>
    </p:spTree>
    <p:extLst>
      <p:ext uri="{BB962C8B-B14F-4D97-AF65-F5344CB8AC3E}">
        <p14:creationId xmlns:p14="http://schemas.microsoft.com/office/powerpoint/2010/main" val="130298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Structure of the Contract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short introductory section</a:t>
            </a:r>
          </a:p>
          <a:p>
            <a:r>
              <a:rPr lang="en-US" dirty="0" smtClean="0"/>
              <a:t>A set of standard terms and conditions</a:t>
            </a:r>
          </a:p>
          <a:p>
            <a:r>
              <a:rPr lang="en-US" dirty="0" smtClean="0"/>
              <a:t>A set of </a:t>
            </a:r>
            <a:r>
              <a:rPr lang="en-US" dirty="0" smtClean="0"/>
              <a:t>appendices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07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849</Words>
  <Application>Microsoft Office PowerPoint</Application>
  <PresentationFormat>On-screen Show (4:3)</PresentationFormat>
  <Paragraphs>110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Professional Practices</vt:lpstr>
      <vt:lpstr>Contents</vt:lpstr>
      <vt:lpstr>What is a Contract</vt:lpstr>
      <vt:lpstr>What is a Contract</vt:lpstr>
      <vt:lpstr>What is a Contract</vt:lpstr>
      <vt:lpstr>What is a Contract</vt:lpstr>
      <vt:lpstr>What is a Contract</vt:lpstr>
      <vt:lpstr>Contracts for the Supply of Custom-built Software at a Fixed Price </vt:lpstr>
      <vt:lpstr>Structure of the Contract</vt:lpstr>
      <vt:lpstr>The Introductory Section</vt:lpstr>
      <vt:lpstr>What is to be Produced</vt:lpstr>
      <vt:lpstr>What Is to be Delivered</vt:lpstr>
      <vt:lpstr>Ownership of Rights</vt:lpstr>
      <vt:lpstr>Confidentiality</vt:lpstr>
      <vt:lpstr>Payment Terms</vt:lpstr>
      <vt:lpstr>Calculating Payments for Delays and Changes</vt:lpstr>
      <vt:lpstr>Penalty Clauses</vt:lpstr>
      <vt:lpstr>Obligations of the Client</vt:lpstr>
      <vt:lpstr>Some other sections of a contract</vt:lpstr>
      <vt:lpstr>Contract Hire</vt:lpstr>
      <vt:lpstr>Contract Hire </vt:lpstr>
      <vt:lpstr>Times and  Materials</vt:lpstr>
      <vt:lpstr>Times and Materials</vt:lpstr>
      <vt:lpstr>Consultancy  Contracts</vt:lpstr>
      <vt:lpstr>Consultancy Contracts</vt:lpstr>
      <vt:lpstr>Liability for Defective Software</vt:lpstr>
      <vt:lpstr>Liability for defective software</vt:lpstr>
      <vt:lpstr>Liability for defective software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Practices</dc:title>
  <dc:creator>IBRAHIM</dc:creator>
  <cp:lastModifiedBy>3D</cp:lastModifiedBy>
  <cp:revision>169</cp:revision>
  <dcterms:created xsi:type="dcterms:W3CDTF">2006-08-16T00:00:00Z</dcterms:created>
  <dcterms:modified xsi:type="dcterms:W3CDTF">2022-03-17T06:28:24Z</dcterms:modified>
</cp:coreProperties>
</file>