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96" r:id="rId4"/>
    <p:sldId id="308" r:id="rId5"/>
    <p:sldId id="306" r:id="rId6"/>
    <p:sldId id="307" r:id="rId7"/>
    <p:sldId id="309" r:id="rId8"/>
    <p:sldId id="310" r:id="rId9"/>
    <p:sldId id="311" r:id="rId10"/>
    <p:sldId id="313" r:id="rId11"/>
    <p:sldId id="314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5143500" type="screen16x9"/>
  <p:notesSz cx="6858000" cy="9144000"/>
  <p:embeddedFontLst>
    <p:embeddedFont>
      <p:font typeface="Amatic SC" charset="-79"/>
      <p:regular r:id="rId20"/>
      <p:bold r:id="rId21"/>
    </p:embeddedFont>
    <p:embeddedFont>
      <p:font typeface="Agency FB" pitchFamily="34" charset="0"/>
      <p:regular r:id="rId22"/>
      <p:bold r:id="rId23"/>
    </p:embeddedFont>
    <p:embeddedFont>
      <p:font typeface="Merriweather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990600" y="2021550"/>
            <a:ext cx="7848600" cy="26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 smtClean="0"/>
              <a:t>CSC – 183 </a:t>
            </a:r>
            <a:r>
              <a:rPr lang="en-US" sz="5400" b="1" dirty="0" smtClean="0"/>
              <a:t>Programming C</a:t>
            </a:r>
            <a:br>
              <a:rPr lang="en-US" sz="5400" b="1" dirty="0" smtClean="0"/>
            </a:br>
            <a:r>
              <a:rPr lang="en-US" sz="54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– 2</a:t>
            </a:r>
            <a:br>
              <a:rPr lang="en-US" sz="54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kern="12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Constants, Variables and Data Types</a:t>
            </a:r>
            <a:br>
              <a:rPr lang="en-US" sz="5400" kern="12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72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Data types : Void Type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The void type has no value</a:t>
            </a:r>
            <a:r>
              <a:rPr lang="en-US" sz="2400" dirty="0" smtClean="0">
                <a:latin typeface="Agency FB" pitchFamily="34" charset="0"/>
              </a:rPr>
              <a:t>.</a:t>
            </a: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usually used to specify the type of function</a:t>
            </a:r>
            <a:r>
              <a:rPr lang="en-US" sz="2400" dirty="0" smtClean="0">
                <a:latin typeface="Agency FB" pitchFamily="34" charset="0"/>
              </a:rPr>
              <a:t>.</a:t>
            </a: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The type of a function is said to be void when it does not return any value to the calling function</a:t>
            </a:r>
            <a:r>
              <a:rPr lang="en-US" sz="2400" dirty="0" smtClean="0">
                <a:latin typeface="Agency FB" pitchFamily="34" charset="0"/>
              </a:rPr>
              <a:t>.</a:t>
            </a: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It also used to create “Generic Pointer”</a:t>
            </a:r>
            <a:endParaRPr>
              <a:solidFill>
                <a:srgbClr val="2C3E50"/>
              </a:solidFill>
              <a:latin typeface="Agency FB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Keywords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Agency FB" pitchFamily="34" charset="0"/>
              </a:rPr>
              <a:t>All keywords have fixed meanings &amp; these meanings can not be changed. Serve as basic building blocks for program statements.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Agency FB" pitchFamily="34" charset="0"/>
              </a:rPr>
              <a:t>All keyword must be written in lowercase letters.</a:t>
            </a:r>
          </a:p>
          <a:p>
            <a:pPr>
              <a:buNone/>
            </a:pPr>
            <a:endParaRPr lang="en-US" sz="1800" dirty="0" smtClean="0">
              <a:latin typeface="Agency FB" pitchFamily="34" charset="0"/>
            </a:endParaRPr>
          </a:p>
          <a:p>
            <a:pPr lvl="1"/>
            <a:r>
              <a:rPr lang="en-US" sz="1800" b="1" dirty="0" smtClean="0">
                <a:latin typeface="Agency FB" pitchFamily="34" charset="0"/>
              </a:rPr>
              <a:t>Flow control (6) </a:t>
            </a:r>
            <a:r>
              <a:rPr lang="en-US" sz="1800" dirty="0" smtClean="0">
                <a:latin typeface="Agency FB" pitchFamily="34" charset="0"/>
              </a:rPr>
              <a:t>- if, else, return, switch, case, default</a:t>
            </a:r>
          </a:p>
          <a:p>
            <a:pPr lvl="1"/>
            <a:r>
              <a:rPr lang="en-US" sz="1800" b="1" dirty="0" smtClean="0">
                <a:latin typeface="Agency FB" pitchFamily="34" charset="0"/>
              </a:rPr>
              <a:t>Loops (5)</a:t>
            </a:r>
            <a:r>
              <a:rPr lang="en-US" sz="1800" dirty="0" smtClean="0">
                <a:latin typeface="Agency FB" pitchFamily="34" charset="0"/>
              </a:rPr>
              <a:t> - for, do, while, break, continue</a:t>
            </a:r>
          </a:p>
          <a:p>
            <a:pPr lvl="1"/>
            <a:r>
              <a:rPr lang="en-US" sz="1800" b="1" dirty="0" smtClean="0">
                <a:latin typeface="Agency FB" pitchFamily="34" charset="0"/>
              </a:rPr>
              <a:t>Common types (5)</a:t>
            </a:r>
            <a:r>
              <a:rPr lang="en-US" sz="1800" dirty="0" smtClean="0">
                <a:latin typeface="Agency FB" pitchFamily="34" charset="0"/>
              </a:rPr>
              <a:t> - </a:t>
            </a:r>
            <a:r>
              <a:rPr lang="en-US" sz="1800" dirty="0" err="1" smtClean="0">
                <a:latin typeface="Agency FB" pitchFamily="34" charset="0"/>
              </a:rPr>
              <a:t>int</a:t>
            </a:r>
            <a:r>
              <a:rPr lang="en-US" sz="1800" dirty="0" smtClean="0">
                <a:latin typeface="Agency FB" pitchFamily="34" charset="0"/>
              </a:rPr>
              <a:t>, float, double, char, void</a:t>
            </a:r>
          </a:p>
          <a:p>
            <a:pPr lvl="1"/>
            <a:r>
              <a:rPr lang="en-US" sz="1800" b="1" dirty="0" smtClean="0">
                <a:latin typeface="Agency FB" pitchFamily="34" charset="0"/>
              </a:rPr>
              <a:t>Structures (3)</a:t>
            </a:r>
            <a:r>
              <a:rPr lang="en-US" sz="1800" dirty="0" smtClean="0">
                <a:latin typeface="Agency FB" pitchFamily="34" charset="0"/>
              </a:rPr>
              <a:t> - </a:t>
            </a:r>
            <a:r>
              <a:rPr lang="en-US" sz="1800" dirty="0" err="1" smtClean="0">
                <a:latin typeface="Agency FB" pitchFamily="34" charset="0"/>
              </a:rPr>
              <a:t>struct</a:t>
            </a:r>
            <a:r>
              <a:rPr lang="en-US" sz="1800" dirty="0" smtClean="0">
                <a:latin typeface="Agency FB" pitchFamily="34" charset="0"/>
              </a:rPr>
              <a:t>, </a:t>
            </a:r>
            <a:r>
              <a:rPr lang="en-US" sz="1800" dirty="0" err="1" smtClean="0">
                <a:latin typeface="Agency FB" pitchFamily="34" charset="0"/>
              </a:rPr>
              <a:t>typedef</a:t>
            </a:r>
            <a:r>
              <a:rPr lang="en-US" sz="1800" dirty="0" smtClean="0">
                <a:latin typeface="Agency FB" pitchFamily="34" charset="0"/>
              </a:rPr>
              <a:t>, union</a:t>
            </a:r>
          </a:p>
          <a:p>
            <a:pPr lvl="1"/>
            <a:r>
              <a:rPr lang="en-US" sz="1800" b="1" dirty="0" smtClean="0">
                <a:latin typeface="Agency FB" pitchFamily="34" charset="0"/>
              </a:rPr>
              <a:t>Counting and sizing things (2)</a:t>
            </a:r>
            <a:r>
              <a:rPr lang="en-US" sz="1800" dirty="0" smtClean="0">
                <a:latin typeface="Agency FB" pitchFamily="34" charset="0"/>
              </a:rPr>
              <a:t> - </a:t>
            </a:r>
            <a:r>
              <a:rPr lang="en-US" sz="1800" dirty="0" err="1" smtClean="0">
                <a:latin typeface="Agency FB" pitchFamily="34" charset="0"/>
              </a:rPr>
              <a:t>enum</a:t>
            </a:r>
            <a:r>
              <a:rPr lang="en-US" sz="1800" dirty="0" smtClean="0">
                <a:latin typeface="Agency FB" pitchFamily="34" charset="0"/>
              </a:rPr>
              <a:t>, </a:t>
            </a:r>
            <a:r>
              <a:rPr lang="en-US" sz="1800" dirty="0" err="1" smtClean="0">
                <a:latin typeface="Agency FB" pitchFamily="34" charset="0"/>
              </a:rPr>
              <a:t>sizeof</a:t>
            </a:r>
            <a:endParaRPr lang="en-US" sz="1800" dirty="0" smtClean="0">
              <a:latin typeface="Agency FB" pitchFamily="34" charset="0"/>
            </a:endParaRPr>
          </a:p>
          <a:p>
            <a:pPr lvl="1"/>
            <a:r>
              <a:rPr lang="en-US" sz="1800" b="1" dirty="0" smtClean="0">
                <a:latin typeface="Agency FB" pitchFamily="34" charset="0"/>
              </a:rPr>
              <a:t>Rare but still useful types (7)</a:t>
            </a:r>
            <a:r>
              <a:rPr lang="en-US" sz="1800" dirty="0" smtClean="0">
                <a:latin typeface="Agency FB" pitchFamily="34" charset="0"/>
              </a:rPr>
              <a:t> - extern, </a:t>
            </a:r>
            <a:r>
              <a:rPr lang="en-US" sz="1800" dirty="0" err="1" smtClean="0">
                <a:latin typeface="Agency FB" pitchFamily="34" charset="0"/>
              </a:rPr>
              <a:t>signed,unsigned</a:t>
            </a:r>
            <a:r>
              <a:rPr lang="en-US" sz="1800" dirty="0" smtClean="0">
                <a:latin typeface="Agency FB" pitchFamily="34" charset="0"/>
              </a:rPr>
              <a:t>, long, short, static, const</a:t>
            </a:r>
          </a:p>
          <a:p>
            <a:pPr lvl="1"/>
            <a:r>
              <a:rPr lang="en-US" sz="1800" b="1" dirty="0" smtClean="0">
                <a:latin typeface="Agency FB" pitchFamily="34" charset="0"/>
              </a:rPr>
              <a:t>Evil keywords which we avoid (1)</a:t>
            </a:r>
            <a:r>
              <a:rPr lang="en-US" sz="1800" dirty="0" smtClean="0">
                <a:latin typeface="Agency FB" pitchFamily="34" charset="0"/>
              </a:rPr>
              <a:t> – </a:t>
            </a:r>
            <a:r>
              <a:rPr lang="en-US" sz="1800" dirty="0" err="1" smtClean="0">
                <a:latin typeface="Agency FB" pitchFamily="34" charset="0"/>
              </a:rPr>
              <a:t>goto</a:t>
            </a:r>
            <a:endParaRPr lang="en-US" sz="1800" dirty="0" smtClean="0">
              <a:latin typeface="Agency FB" pitchFamily="34" charset="0"/>
            </a:endParaRPr>
          </a:p>
          <a:p>
            <a:pPr lvl="1"/>
            <a:r>
              <a:rPr lang="en-US" sz="1800" b="1" dirty="0" smtClean="0">
                <a:latin typeface="Agency FB" pitchFamily="34" charset="0"/>
              </a:rPr>
              <a:t>Others (3)</a:t>
            </a:r>
            <a:r>
              <a:rPr lang="en-US" sz="1800" dirty="0" smtClean="0">
                <a:latin typeface="Agency FB" pitchFamily="34" charset="0"/>
              </a:rPr>
              <a:t> - auto, register, volatile</a:t>
            </a:r>
            <a:br>
              <a:rPr lang="en-US" sz="1800" dirty="0" smtClean="0">
                <a:latin typeface="Agency FB" pitchFamily="34" charset="0"/>
              </a:rPr>
            </a:br>
            <a:endParaRPr lang="en-US" sz="1800" dirty="0">
              <a:latin typeface="Agency FB" pitchFamily="34" charset="0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Identifiers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In C, the names of variables, functions, labels &amp; various other user-defined items are called identifiers.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Rules for identifiers: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First character must be an </a:t>
            </a:r>
            <a:r>
              <a:rPr lang="en-US" sz="2000" b="1" dirty="0" smtClean="0">
                <a:latin typeface="Agency FB" pitchFamily="34" charset="0"/>
              </a:rPr>
              <a:t>alphabet</a:t>
            </a:r>
            <a:r>
              <a:rPr lang="en-US" sz="2000" dirty="0" smtClean="0">
                <a:latin typeface="Agency FB" pitchFamily="34" charset="0"/>
              </a:rPr>
              <a:t> or </a:t>
            </a:r>
            <a:r>
              <a:rPr lang="en-US" sz="2000" b="1" dirty="0" smtClean="0">
                <a:latin typeface="Agency FB" pitchFamily="34" charset="0"/>
              </a:rPr>
              <a:t>underscore</a:t>
            </a:r>
            <a:r>
              <a:rPr lang="en-US" sz="2000" dirty="0" smtClean="0">
                <a:latin typeface="Agency FB" pitchFamily="34" charset="0"/>
              </a:rPr>
              <a:t> and subsequent characters must be either </a:t>
            </a:r>
            <a:r>
              <a:rPr lang="en-US" sz="2000" b="1" dirty="0" smtClean="0">
                <a:latin typeface="Agency FB" pitchFamily="34" charset="0"/>
              </a:rPr>
              <a:t>letter</a:t>
            </a:r>
            <a:r>
              <a:rPr lang="en-US" sz="2000" dirty="0" smtClean="0">
                <a:latin typeface="Agency FB" pitchFamily="34" charset="0"/>
              </a:rPr>
              <a:t>, </a:t>
            </a:r>
            <a:r>
              <a:rPr lang="en-US" sz="2000" b="1" dirty="0" smtClean="0">
                <a:latin typeface="Agency FB" pitchFamily="34" charset="0"/>
              </a:rPr>
              <a:t>digits</a:t>
            </a:r>
            <a:r>
              <a:rPr lang="en-US" sz="2000" dirty="0" smtClean="0">
                <a:latin typeface="Agency FB" pitchFamily="34" charset="0"/>
              </a:rPr>
              <a:t>, or </a:t>
            </a:r>
            <a:r>
              <a:rPr lang="en-US" sz="2000" b="1" dirty="0" smtClean="0">
                <a:latin typeface="Agency FB" pitchFamily="34" charset="0"/>
              </a:rPr>
              <a:t>underscore</a:t>
            </a:r>
            <a:r>
              <a:rPr lang="en-US" sz="2000" dirty="0" smtClean="0">
                <a:latin typeface="Agency FB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Both uppercase and lowercase letters are permitted, although lowercase letters are commonly used.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Only </a:t>
            </a:r>
            <a:r>
              <a:rPr lang="en-US" sz="2000" b="1" dirty="0" smtClean="0">
                <a:latin typeface="Agency FB" pitchFamily="34" charset="0"/>
              </a:rPr>
              <a:t>31</a:t>
            </a:r>
            <a:r>
              <a:rPr lang="en-US" sz="2000" dirty="0" smtClean="0">
                <a:latin typeface="Agency FB" pitchFamily="34" charset="0"/>
              </a:rPr>
              <a:t> characters are </a:t>
            </a:r>
            <a:r>
              <a:rPr lang="en-US" sz="2000" b="1" dirty="0" smtClean="0">
                <a:latin typeface="Agency FB" pitchFamily="34" charset="0"/>
              </a:rPr>
              <a:t>significant</a:t>
            </a:r>
            <a:r>
              <a:rPr lang="en-US" sz="2000" dirty="0" smtClean="0">
                <a:latin typeface="Agency FB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gency FB" pitchFamily="34" charset="0"/>
              </a:rPr>
              <a:t>Can not</a:t>
            </a:r>
            <a:r>
              <a:rPr lang="en-US" sz="2000" dirty="0" smtClean="0">
                <a:latin typeface="Agency FB" pitchFamily="34" charset="0"/>
              </a:rPr>
              <a:t> be the </a:t>
            </a:r>
            <a:r>
              <a:rPr lang="en-US" sz="2000" b="1" dirty="0" smtClean="0">
                <a:latin typeface="Agency FB" pitchFamily="34" charset="0"/>
              </a:rPr>
              <a:t>same</a:t>
            </a:r>
            <a:r>
              <a:rPr lang="en-US" sz="2000" dirty="0" smtClean="0">
                <a:latin typeface="Agency FB" pitchFamily="34" charset="0"/>
              </a:rPr>
              <a:t> as a </a:t>
            </a:r>
            <a:r>
              <a:rPr lang="en-US" sz="2000" b="1" dirty="0" smtClean="0">
                <a:latin typeface="Agency FB" pitchFamily="34" charset="0"/>
              </a:rPr>
              <a:t>C keywords</a:t>
            </a:r>
            <a:r>
              <a:rPr lang="en-US" sz="2000" dirty="0" smtClean="0">
                <a:latin typeface="Agency FB" pitchFamily="34" charset="0"/>
              </a:rPr>
              <a:t> &amp; </a:t>
            </a:r>
            <a:r>
              <a:rPr lang="en-US" sz="2000" b="1" dirty="0" smtClean="0">
                <a:latin typeface="Agency FB" pitchFamily="34" charset="0"/>
              </a:rPr>
              <a:t>should not</a:t>
            </a:r>
            <a:r>
              <a:rPr lang="en-US" sz="2000" dirty="0" smtClean="0">
                <a:latin typeface="Agency FB" pitchFamily="34" charset="0"/>
              </a:rPr>
              <a:t> have the </a:t>
            </a:r>
            <a:r>
              <a:rPr lang="en-US" sz="2000" b="1" dirty="0" smtClean="0">
                <a:latin typeface="Agency FB" pitchFamily="34" charset="0"/>
              </a:rPr>
              <a:t>same name</a:t>
            </a:r>
            <a:r>
              <a:rPr lang="en-US" sz="2000" dirty="0" smtClean="0">
                <a:latin typeface="Agency FB" pitchFamily="34" charset="0"/>
              </a:rPr>
              <a:t> as </a:t>
            </a:r>
            <a:r>
              <a:rPr lang="en-US" sz="2000" b="1" dirty="0" smtClean="0">
                <a:latin typeface="Agency FB" pitchFamily="34" charset="0"/>
              </a:rPr>
              <a:t>functions</a:t>
            </a:r>
            <a:r>
              <a:rPr lang="en-US" sz="2000" dirty="0" smtClean="0">
                <a:latin typeface="Agency FB" pitchFamily="34" charset="0"/>
              </a:rPr>
              <a:t> that are in </a:t>
            </a:r>
            <a:r>
              <a:rPr lang="en-US" sz="2000" b="1" dirty="0" smtClean="0">
                <a:latin typeface="Agency FB" pitchFamily="34" charset="0"/>
              </a:rPr>
              <a:t>C library</a:t>
            </a:r>
            <a:r>
              <a:rPr lang="en-US" sz="2000" dirty="0" smtClean="0">
                <a:latin typeface="Agency FB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Must not contain </a:t>
            </a:r>
            <a:r>
              <a:rPr lang="en-US" sz="2000" b="1" dirty="0" smtClean="0">
                <a:latin typeface="Agency FB" pitchFamily="34" charset="0"/>
              </a:rPr>
              <a:t>white space</a:t>
            </a:r>
            <a:r>
              <a:rPr lang="en-US" sz="2000" dirty="0" smtClean="0">
                <a:latin typeface="Agency FB" pitchFamily="34" charset="0"/>
              </a:rPr>
              <a:t>. </a:t>
            </a:r>
          </a:p>
          <a:p>
            <a:pPr lvl="1"/>
            <a:r>
              <a:rPr lang="en-US" sz="2000" dirty="0" smtClean="0">
                <a:latin typeface="Agency FB" pitchFamily="34" charset="0"/>
              </a:rPr>
              <a:t/>
            </a:r>
            <a:br>
              <a:rPr lang="en-US" sz="2000" dirty="0" smtClean="0">
                <a:latin typeface="Agency FB" pitchFamily="34" charset="0"/>
              </a:rPr>
            </a:br>
            <a:endParaRPr lang="en-US" sz="2000" dirty="0">
              <a:latin typeface="Agency FB" pitchFamily="34" charset="0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-190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Variables :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4381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gency FB" pitchFamily="34" charset="0"/>
              </a:rPr>
              <a:t>A </a:t>
            </a:r>
            <a:r>
              <a:rPr lang="en-US" sz="1800" b="1" i="1" dirty="0" smtClean="0">
                <a:latin typeface="Agency FB" pitchFamily="34" charset="0"/>
              </a:rPr>
              <a:t>variable</a:t>
            </a:r>
            <a:r>
              <a:rPr lang="en-US" sz="1800" dirty="0" smtClean="0">
                <a:latin typeface="Agency FB" pitchFamily="34" charset="0"/>
              </a:rPr>
              <a:t> is a data name that may be used to store a data value.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gency FB" pitchFamily="34" charset="0"/>
              </a:rPr>
              <a:t>A variable is a </a:t>
            </a:r>
            <a:r>
              <a:rPr lang="en-US" sz="1800" b="1" dirty="0" smtClean="0">
                <a:latin typeface="Agency FB" pitchFamily="34" charset="0"/>
              </a:rPr>
              <a:t>named location in memory</a:t>
            </a:r>
            <a:r>
              <a:rPr lang="en-US" sz="1800" dirty="0" smtClean="0">
                <a:latin typeface="Agency FB" pitchFamily="34" charset="0"/>
              </a:rPr>
              <a:t> that is used to </a:t>
            </a:r>
            <a:r>
              <a:rPr lang="en-US" sz="1800" b="1" dirty="0" smtClean="0">
                <a:latin typeface="Agency FB" pitchFamily="34" charset="0"/>
              </a:rPr>
              <a:t>hold a value</a:t>
            </a:r>
            <a:r>
              <a:rPr lang="en-US" sz="1800" dirty="0" smtClean="0">
                <a:latin typeface="Agency FB" pitchFamily="34" charset="0"/>
              </a:rPr>
              <a:t> that can be </a:t>
            </a:r>
            <a:r>
              <a:rPr lang="en-US" sz="1800" b="1" dirty="0" smtClean="0">
                <a:latin typeface="Agency FB" pitchFamily="34" charset="0"/>
              </a:rPr>
              <a:t>modified by the program</a:t>
            </a:r>
            <a:r>
              <a:rPr lang="en-US" sz="1800" dirty="0" smtClean="0">
                <a:latin typeface="Agency FB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gency FB" pitchFamily="34" charset="0"/>
              </a:rPr>
              <a:t>All variable must be declared before they can be used. 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latin typeface="Agency FB" pitchFamily="34" charset="0"/>
              </a:rPr>
              <a:t>Format: type </a:t>
            </a:r>
            <a:r>
              <a:rPr lang="en-US" sz="1800" b="1" dirty="0" err="1" smtClean="0">
                <a:latin typeface="Agency FB" pitchFamily="34" charset="0"/>
              </a:rPr>
              <a:t>varable_name</a:t>
            </a:r>
            <a:r>
              <a:rPr lang="en-US" sz="1800" b="1" dirty="0" smtClean="0">
                <a:latin typeface="Agency FB" pitchFamily="34" charset="0"/>
              </a:rPr>
              <a:t>; e.g. </a:t>
            </a:r>
            <a:r>
              <a:rPr lang="en-US" sz="1800" b="1" dirty="0" err="1" smtClean="0">
                <a:latin typeface="Agency FB" pitchFamily="34" charset="0"/>
              </a:rPr>
              <a:t>int</a:t>
            </a:r>
            <a:r>
              <a:rPr lang="en-US" sz="1800" b="1" dirty="0" smtClean="0">
                <a:latin typeface="Agency FB" pitchFamily="34" charset="0"/>
              </a:rPr>
              <a:t> count; 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1800" b="1" dirty="0" smtClean="0">
                <a:latin typeface="Agency FB" pitchFamily="34" charset="0"/>
              </a:rPr>
              <a:t>Data type  variable name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latin typeface="Agency FB" pitchFamily="34" charset="0"/>
              </a:rPr>
              <a:t>Variable name</a:t>
            </a:r>
            <a:r>
              <a:rPr lang="en-US" sz="1800" dirty="0" smtClean="0">
                <a:latin typeface="Agency FB" pitchFamily="34" charset="0"/>
              </a:rPr>
              <a:t> must be </a:t>
            </a:r>
            <a:r>
              <a:rPr lang="en-US" sz="1800" b="1" dirty="0" smtClean="0">
                <a:latin typeface="Agency FB" pitchFamily="34" charset="0"/>
              </a:rPr>
              <a:t>meaningful</a:t>
            </a:r>
            <a:r>
              <a:rPr lang="en-US" sz="1800" dirty="0" smtClean="0">
                <a:latin typeface="Agency FB" pitchFamily="34" charset="0"/>
              </a:rPr>
              <a:t> to reflect its function or nature; e.g. average, height, total.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gency FB" pitchFamily="34" charset="0"/>
              </a:rPr>
              <a:t> float result = 99.5/ 80.2 / 65.05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gency FB" pitchFamily="34" charset="0"/>
              </a:rPr>
              <a:t>float area = 45.236;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gency FB" pitchFamily="34" charset="0"/>
              </a:rPr>
              <a:t>double money = 10000000000.500 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latin typeface="Agency FB" pitchFamily="34" charset="0"/>
              </a:rPr>
              <a:t>Uppercase</a:t>
            </a:r>
            <a:r>
              <a:rPr lang="en-US" sz="1800" dirty="0" smtClean="0">
                <a:latin typeface="Agency FB" pitchFamily="34" charset="0"/>
              </a:rPr>
              <a:t> and </a:t>
            </a:r>
            <a:r>
              <a:rPr lang="en-US" sz="1800" b="1" dirty="0" smtClean="0">
                <a:latin typeface="Agency FB" pitchFamily="34" charset="0"/>
              </a:rPr>
              <a:t>Lowercase</a:t>
            </a:r>
            <a:r>
              <a:rPr lang="en-US" sz="1800" dirty="0" smtClean="0">
                <a:latin typeface="Agency FB" pitchFamily="34" charset="0"/>
              </a:rPr>
              <a:t> are significant; e.g. Total, total, TOTAL</a:t>
            </a:r>
            <a:r>
              <a:rPr lang="en-US" sz="1800" dirty="0" smtClean="0">
                <a:latin typeface="Agency FB" pitchFamily="34" charset="0"/>
              </a:rPr>
              <a:t>.</a:t>
            </a:r>
            <a:endParaRPr lang="en-US" sz="18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gency FB" pitchFamily="34" charset="0"/>
              </a:rPr>
              <a:t>Where variables to be declared: </a:t>
            </a:r>
          </a:p>
          <a:p>
            <a:r>
              <a:rPr lang="en-US" sz="1800" dirty="0" smtClean="0">
                <a:latin typeface="Agency FB" pitchFamily="34" charset="0"/>
              </a:rPr>
              <a:t>	- Inside function (local variables) </a:t>
            </a:r>
          </a:p>
          <a:p>
            <a:r>
              <a:rPr lang="en-US" sz="1800" dirty="0" smtClean="0">
                <a:latin typeface="Agency FB" pitchFamily="34" charset="0"/>
              </a:rPr>
              <a:t>	- In the definition of function parameters (Formal parameters) </a:t>
            </a:r>
          </a:p>
          <a:p>
            <a:r>
              <a:rPr lang="en-US" sz="1800" dirty="0" smtClean="0">
                <a:latin typeface="Agency FB" pitchFamily="34" charset="0"/>
              </a:rPr>
              <a:t>	- Outside of all functions (global variables) </a:t>
            </a:r>
            <a:endParaRPr lang="en-US" sz="1800" dirty="0">
              <a:latin typeface="Agency FB" pitchFamily="34" charset="0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Variables : Assignment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1066800" y="12001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u="sng" dirty="0" smtClean="0">
                <a:latin typeface="Agency FB" pitchFamily="34" charset="0"/>
              </a:rPr>
              <a:t>Format: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b="1" dirty="0" err="1" smtClean="0">
                <a:latin typeface="Agency FB" pitchFamily="34" charset="0"/>
              </a:rPr>
              <a:t>variable_name</a:t>
            </a:r>
            <a:r>
              <a:rPr lang="en-US" sz="2000" b="1" dirty="0" smtClean="0">
                <a:latin typeface="Agency FB" pitchFamily="34" charset="0"/>
              </a:rPr>
              <a:t> = constant;</a:t>
            </a:r>
          </a:p>
          <a:p>
            <a:pPr>
              <a:buNone/>
            </a:pPr>
            <a:endParaRPr lang="en-US" sz="20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float 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a, b</a:t>
            </a:r>
            <a:r>
              <a:rPr lang="en-US" sz="2000" dirty="0" smtClean="0">
                <a:latin typeface="Agency FB" pitchFamily="34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a = 20.5;//error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b = 10;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	</a:t>
            </a: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 a</a:t>
            </a:r>
            <a:r>
              <a:rPr lang="en-US" sz="2000" dirty="0" smtClean="0">
                <a:solidFill>
                  <a:srgbClr val="00B050"/>
                </a:solidFill>
                <a:latin typeface="Agency FB" pitchFamily="34" charset="0"/>
              </a:rPr>
              <a:t>;</a:t>
            </a:r>
            <a:r>
              <a:rPr lang="en-US" sz="2000" dirty="0" smtClean="0">
                <a:latin typeface="Agency FB" pitchFamily="34" charset="0"/>
              </a:rPr>
              <a:t> float b;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 a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,</a:t>
            </a:r>
            <a:r>
              <a:rPr lang="en-US" sz="2000" dirty="0" smtClean="0">
                <a:latin typeface="Agency FB" pitchFamily="34" charset="0"/>
              </a:rPr>
              <a:t> float b; XXXXXX</a:t>
            </a:r>
          </a:p>
          <a:p>
            <a:pPr>
              <a:buNone/>
            </a:pPr>
            <a:r>
              <a:rPr lang="en-US" sz="2000" u="sng" dirty="0" smtClean="0">
                <a:latin typeface="Agency FB" pitchFamily="34" charset="0"/>
              </a:rPr>
              <a:t>Format: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b="1" dirty="0" smtClean="0">
                <a:latin typeface="Agency FB" pitchFamily="34" charset="0"/>
              </a:rPr>
              <a:t>type </a:t>
            </a:r>
            <a:r>
              <a:rPr lang="en-US" sz="2000" b="1" dirty="0" err="1" smtClean="0">
                <a:latin typeface="Agency FB" pitchFamily="34" charset="0"/>
              </a:rPr>
              <a:t>variable_name</a:t>
            </a:r>
            <a:r>
              <a:rPr lang="en-US" sz="2000" b="1" dirty="0" smtClean="0">
                <a:latin typeface="Agency FB" pitchFamily="34" charset="0"/>
              </a:rPr>
              <a:t> = constant;</a:t>
            </a:r>
          </a:p>
          <a:p>
            <a:pPr>
              <a:buNone/>
            </a:pPr>
            <a:endParaRPr lang="en-US" sz="2000" b="1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 a = 20;  /* Also Called Initialization */</a:t>
            </a:r>
          </a:p>
          <a:p>
            <a:pPr>
              <a:buNone/>
            </a:pP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 b = 10;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Constants :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1066800" y="12001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Agency FB" pitchFamily="34" charset="0"/>
              </a:rPr>
              <a:t>Constants refers to fixed values that do not change during program execution. </a:t>
            </a:r>
          </a:p>
          <a:p>
            <a:r>
              <a:rPr lang="en-US" sz="2000" dirty="0" smtClean="0">
                <a:latin typeface="Agency FB" pitchFamily="34" charset="0"/>
              </a:rPr>
              <a:t>Constants can be of any type of the basic types. </a:t>
            </a:r>
          </a:p>
          <a:p>
            <a:r>
              <a:rPr lang="en-US" sz="2000" dirty="0" smtClean="0">
                <a:latin typeface="Agency FB" pitchFamily="34" charset="0"/>
              </a:rPr>
              <a:t>Constants are also called literals. </a:t>
            </a:r>
          </a:p>
          <a:p>
            <a:endParaRPr lang="en-US" sz="20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Example: 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 a = 20 ; /* Here 20 is a Constant */</a:t>
            </a:r>
          </a:p>
          <a:p>
            <a:pPr>
              <a:buNone/>
            </a:pPr>
            <a:endParaRPr lang="en-US" sz="2000" dirty="0">
              <a:latin typeface="Agency FB" pitchFamily="34" charset="0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325755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Agency FB" pitchFamily="34" charset="0"/>
                        </a:rPr>
                        <a:t>int</a:t>
                      </a:r>
                      <a:endParaRPr lang="en-US" sz="1800" b="1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gency FB" pitchFamily="34" charset="0"/>
                        </a:rPr>
                        <a:t>10, 135, -23</a:t>
                      </a:r>
                      <a:endParaRPr lang="en-US" sz="1800" b="1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gency FB" pitchFamily="34" charset="0"/>
                        </a:rPr>
                        <a:t>float</a:t>
                      </a:r>
                      <a:endParaRPr lang="en-US" sz="1800" b="1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gency FB" pitchFamily="34" charset="0"/>
                        </a:rPr>
                        <a:t>120.25f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gency FB" pitchFamily="34" charset="0"/>
                        </a:rPr>
                        <a:t>character</a:t>
                      </a:r>
                      <a:r>
                        <a:rPr lang="en-US" sz="1800" b="1" baseline="0" dirty="0" smtClean="0">
                          <a:latin typeface="Agency FB" pitchFamily="34" charset="0"/>
                        </a:rPr>
                        <a:t> constant</a:t>
                      </a:r>
                      <a:endParaRPr lang="en-US" sz="1800" b="1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gency FB" pitchFamily="34" charset="0"/>
                        </a:rPr>
                        <a:t>‘D’</a:t>
                      </a:r>
                      <a:endParaRPr lang="en-US" sz="1800" b="1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gency FB" pitchFamily="34" charset="0"/>
                        </a:rPr>
                        <a:t>string</a:t>
                      </a:r>
                      <a:endParaRPr lang="en-US" sz="1800" b="1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gency FB" pitchFamily="34" charset="0"/>
                        </a:rPr>
                        <a:t>“IUBAT”</a:t>
                      </a:r>
                      <a:endParaRPr lang="en-US" sz="1800" b="1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Symbolic Constants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1066800" y="12001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Agency FB" pitchFamily="34" charset="0"/>
              </a:rPr>
              <a:t>We often use certain unique constants in a program, whose are repeatedly use in a program.</a:t>
            </a:r>
          </a:p>
          <a:p>
            <a:r>
              <a:rPr lang="en-US" sz="2000" dirty="0" err="1" smtClean="0">
                <a:latin typeface="Agency FB" pitchFamily="34" charset="0"/>
              </a:rPr>
              <a:t>i.e</a:t>
            </a:r>
            <a:r>
              <a:rPr lang="en-US" sz="2000" dirty="0" smtClean="0">
                <a:latin typeface="Agency FB" pitchFamily="34" charset="0"/>
              </a:rPr>
              <a:t> the value </a:t>
            </a:r>
            <a:r>
              <a:rPr lang="en-US" sz="2000" b="1" dirty="0" smtClean="0">
                <a:latin typeface="Agency FB" pitchFamily="34" charset="0"/>
              </a:rPr>
              <a:t>3.1416</a:t>
            </a:r>
            <a:r>
              <a:rPr lang="en-US" sz="2000" dirty="0" smtClean="0">
                <a:latin typeface="Agency FB" pitchFamily="34" charset="0"/>
              </a:rPr>
              <a:t> what is the value of pi</a:t>
            </a:r>
          </a:p>
          <a:p>
            <a:r>
              <a:rPr lang="en-US" sz="2000" dirty="0" smtClean="0">
                <a:latin typeface="Agency FB" pitchFamily="34" charset="0"/>
              </a:rPr>
              <a:t>We can represent the value 3. 1416 as a symbolic constant, which never need to change during the program execution.</a:t>
            </a:r>
            <a:endParaRPr lang="en-US" sz="2000" b="1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latin typeface="Agency FB" pitchFamily="34" charset="0"/>
              </a:rPr>
              <a:t>Format:</a:t>
            </a:r>
            <a:r>
              <a:rPr lang="en-US" sz="2000" b="1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#define </a:t>
            </a:r>
            <a:r>
              <a:rPr lang="en-US" sz="2000" b="1" dirty="0" err="1" smtClean="0">
                <a:latin typeface="Agency FB" pitchFamily="34" charset="0"/>
              </a:rPr>
              <a:t>symbolic_name</a:t>
            </a:r>
            <a:r>
              <a:rPr lang="en-US" sz="2000" b="1" dirty="0" smtClean="0">
                <a:latin typeface="Agency FB" pitchFamily="34" charset="0"/>
              </a:rPr>
              <a:t> value</a:t>
            </a:r>
          </a:p>
          <a:p>
            <a:pPr>
              <a:buNone/>
            </a:pPr>
            <a:r>
              <a:rPr lang="en-US" sz="2000" dirty="0" err="1" smtClean="0">
                <a:latin typeface="Agency FB" pitchFamily="34" charset="0"/>
              </a:rPr>
              <a:t>i.e</a:t>
            </a:r>
            <a:endParaRPr lang="en-US" sz="20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#define pi 3.1416</a:t>
            </a:r>
          </a:p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But, #define pi = 3.1416 (not valid)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8191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Agency FB" pitchFamily="34" charset="0"/>
              </a:rPr>
              <a:t>Backslash character constants are used in output functions. </a:t>
            </a:r>
            <a:r>
              <a:rPr lang="en-US" sz="2800" b="0" dirty="0" smtClean="0">
                <a:solidFill>
                  <a:schemeClr val="tx1"/>
                </a:solidFill>
                <a:latin typeface="Agency FB" pitchFamily="34" charset="0"/>
              </a:rPr>
              <a:t>Also </a:t>
            </a:r>
            <a:r>
              <a:rPr lang="en-US" sz="2800" b="0" dirty="0" smtClean="0">
                <a:solidFill>
                  <a:schemeClr val="tx1"/>
                </a:solidFill>
                <a:latin typeface="Agency FB" pitchFamily="34" charset="0"/>
              </a:rPr>
              <a:t>known as escape sequence 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752600"/>
          <a:ext cx="4419600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Meaning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\b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Backspace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\n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New line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\f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Form Feed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\r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Carriage Return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\t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Horizontal tab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\v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Vertical tab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\”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Double quote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\’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Single quote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\\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Backslash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\a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Alert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\?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Question mark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\0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Null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Tokens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Agency FB" pitchFamily="34" charset="0"/>
              </a:rPr>
              <a:t>In a passage of text, individual words and punctuation marks are called </a:t>
            </a:r>
            <a:r>
              <a:rPr lang="en-US" sz="2000" b="1" i="1" dirty="0" smtClean="0">
                <a:latin typeface="Agency FB" pitchFamily="34" charset="0"/>
              </a:rPr>
              <a:t>tokens</a:t>
            </a:r>
            <a:r>
              <a:rPr lang="en-US" sz="2000" dirty="0" smtClean="0">
                <a:latin typeface="Agency FB" pitchFamily="34" charset="0"/>
              </a:rPr>
              <a:t>.</a:t>
            </a:r>
          </a:p>
          <a:p>
            <a:r>
              <a:rPr lang="en-US" sz="2000" b="1" dirty="0" smtClean="0">
                <a:latin typeface="Agency FB" pitchFamily="34" charset="0"/>
              </a:rPr>
              <a:t>Token: </a:t>
            </a:r>
            <a:r>
              <a:rPr lang="en-US" sz="2000" dirty="0" smtClean="0">
                <a:latin typeface="Agency FB" pitchFamily="34" charset="0"/>
              </a:rPr>
              <a:t>Smallest individual units in C program are known as token.</a:t>
            </a:r>
          </a:p>
          <a:p>
            <a:r>
              <a:rPr lang="en-US" sz="2000" dirty="0" smtClean="0">
                <a:latin typeface="Agency FB" pitchFamily="34" charset="0"/>
              </a:rPr>
              <a:t> C has 6 types of Tokens.</a:t>
            </a:r>
          </a:p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e.g.</a:t>
            </a:r>
            <a:r>
              <a:rPr lang="en-US" sz="20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Keywords : </a:t>
            </a: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, break, for, </a:t>
            </a:r>
            <a:r>
              <a:rPr lang="en-US" sz="2000" dirty="0" err="1" smtClean="0">
                <a:latin typeface="Agency FB" pitchFamily="34" charset="0"/>
              </a:rPr>
              <a:t>struct</a:t>
            </a:r>
            <a:r>
              <a:rPr lang="en-US" sz="2000" dirty="0" smtClean="0">
                <a:latin typeface="Agency FB" pitchFamily="34" charset="0"/>
              </a:rPr>
              <a:t> etc</a:t>
            </a:r>
            <a:br>
              <a:rPr lang="en-US" sz="2000" dirty="0" smtClean="0">
                <a:latin typeface="Agency FB" pitchFamily="34" charset="0"/>
              </a:rPr>
            </a:br>
            <a:r>
              <a:rPr lang="en-US" sz="2000" b="1" dirty="0" smtClean="0">
                <a:latin typeface="Agency FB" pitchFamily="34" charset="0"/>
              </a:rPr>
              <a:t>Identifiers : </a:t>
            </a:r>
            <a:r>
              <a:rPr lang="en-US" sz="2000" dirty="0" smtClean="0">
                <a:latin typeface="Agency FB" pitchFamily="34" charset="0"/>
              </a:rPr>
              <a:t>count, amount etc</a:t>
            </a:r>
            <a:br>
              <a:rPr lang="en-US" sz="2000" dirty="0" smtClean="0">
                <a:latin typeface="Agency FB" pitchFamily="34" charset="0"/>
              </a:rPr>
            </a:br>
            <a:r>
              <a:rPr lang="en-US" sz="2000" b="1" dirty="0" smtClean="0">
                <a:latin typeface="Agency FB" pitchFamily="34" charset="0"/>
              </a:rPr>
              <a:t>Constants : </a:t>
            </a:r>
            <a:r>
              <a:rPr lang="en-US" sz="2000" dirty="0" smtClean="0">
                <a:latin typeface="Agency FB" pitchFamily="34" charset="0"/>
              </a:rPr>
              <a:t>10, 5.5, -7.5 etc</a:t>
            </a:r>
            <a:br>
              <a:rPr lang="en-US" sz="2000" dirty="0" smtClean="0">
                <a:latin typeface="Agency FB" pitchFamily="34" charset="0"/>
              </a:rPr>
            </a:br>
            <a:r>
              <a:rPr lang="en-US" sz="2000" b="1" dirty="0" smtClean="0">
                <a:latin typeface="Agency FB" pitchFamily="34" charset="0"/>
              </a:rPr>
              <a:t>Strings : </a:t>
            </a:r>
            <a:r>
              <a:rPr lang="en-US" sz="2000" dirty="0" smtClean="0">
                <a:latin typeface="Agency FB" pitchFamily="34" charset="0"/>
              </a:rPr>
              <a:t>“IUBAT”, “Hello World” etc</a:t>
            </a:r>
            <a:br>
              <a:rPr lang="en-US" sz="2000" dirty="0" smtClean="0">
                <a:latin typeface="Agency FB" pitchFamily="34" charset="0"/>
              </a:rPr>
            </a:br>
            <a:r>
              <a:rPr lang="en-US" sz="2000" b="1" dirty="0" smtClean="0">
                <a:latin typeface="Agency FB" pitchFamily="34" charset="0"/>
              </a:rPr>
              <a:t>Operators : </a:t>
            </a:r>
            <a:r>
              <a:rPr lang="en-US" sz="2000" dirty="0" smtClean="0">
                <a:latin typeface="Agency FB" pitchFamily="34" charset="0"/>
              </a:rPr>
              <a:t>+, -, *, /</a:t>
            </a:r>
            <a:br>
              <a:rPr lang="en-US" sz="2000" dirty="0" smtClean="0">
                <a:latin typeface="Agency FB" pitchFamily="34" charset="0"/>
              </a:rPr>
            </a:br>
            <a:r>
              <a:rPr lang="en-US" sz="2000" b="1" dirty="0" smtClean="0">
                <a:latin typeface="Agency FB" pitchFamily="34" charset="0"/>
              </a:rPr>
              <a:t>Special Symbols : </a:t>
            </a:r>
            <a:r>
              <a:rPr lang="en-US" sz="2000" dirty="0" smtClean="0">
                <a:latin typeface="Agency FB" pitchFamily="34" charset="0"/>
              </a:rPr>
              <a:t>[] {} etc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 smtClean="0">
                <a:latin typeface="Agency FB" pitchFamily="34" charset="0"/>
              </a:rPr>
              <a:t>C </a:t>
            </a:r>
            <a:r>
              <a:rPr lang="en-US" u="sng" dirty="0" err="1" smtClean="0">
                <a:latin typeface="Agency FB" pitchFamily="34" charset="0"/>
              </a:rPr>
              <a:t>DataTypes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Agency FB" pitchFamily="34" charset="0"/>
              </a:rPr>
              <a:t>C language is rich in its data types.</a:t>
            </a:r>
          </a:p>
          <a:p>
            <a:r>
              <a:rPr lang="en-US" sz="2000" dirty="0" smtClean="0">
                <a:latin typeface="Agency FB" pitchFamily="34" charset="0"/>
              </a:rPr>
              <a:t>The variety of data types available allow the programmer to select the type appropriate to the needs of the application as well as the machine.</a:t>
            </a:r>
          </a:p>
          <a:p>
            <a:endParaRPr lang="en-US" sz="1800" dirty="0" smtClean="0">
              <a:latin typeface="Agency FB" pitchFamily="34" charset="0"/>
            </a:endParaRPr>
          </a:p>
          <a:p>
            <a:r>
              <a:rPr lang="en-US" sz="1800" b="1" dirty="0" smtClean="0">
                <a:latin typeface="Agency FB" pitchFamily="34" charset="0"/>
              </a:rPr>
              <a:t>ANSI C supports three classes of data types:</a:t>
            </a:r>
          </a:p>
          <a:p>
            <a:endParaRPr lang="en-US" sz="1800" dirty="0" smtClean="0">
              <a:latin typeface="Agency FB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latin typeface="Agency FB" pitchFamily="34" charset="0"/>
              </a:rPr>
              <a:t>Primary (or fundamental) data types.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latin typeface="Agency FB" pitchFamily="34" charset="0"/>
              </a:rPr>
              <a:t>Derived data types.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latin typeface="Agency FB" pitchFamily="34" charset="0"/>
              </a:rPr>
              <a:t>User-defined data types.</a:t>
            </a:r>
            <a:endParaRPr sz="1600" smtClean="0">
              <a:solidFill>
                <a:srgbClr val="2C3E50"/>
              </a:solidFill>
              <a:latin typeface="Agency FB" pitchFamily="34" charset="0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Types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 smtClean="0">
                <a:latin typeface="Agency FB" pitchFamily="34" charset="0"/>
              </a:rPr>
              <a:t>C </a:t>
            </a:r>
            <a:r>
              <a:rPr lang="en-US" u="sng" dirty="0" err="1" smtClean="0">
                <a:latin typeface="Agency FB" pitchFamily="34" charset="0"/>
              </a:rPr>
              <a:t>DataTypes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Agency FB" pitchFamily="34" charset="0"/>
              </a:rPr>
              <a:t>The </a:t>
            </a:r>
            <a:r>
              <a:rPr lang="en-US" sz="2000" b="1" dirty="0" smtClean="0">
                <a:latin typeface="Agency FB" pitchFamily="34" charset="0"/>
              </a:rPr>
              <a:t>data type</a:t>
            </a:r>
            <a:r>
              <a:rPr lang="en-US" sz="2000" dirty="0" smtClean="0">
                <a:latin typeface="Agency FB" pitchFamily="34" charset="0"/>
              </a:rPr>
              <a:t> of an object in memory determines the set of values it can have and what operations that can be performed on it.</a:t>
            </a:r>
          </a:p>
          <a:p>
            <a:r>
              <a:rPr lang="en-US" sz="2000" dirty="0" smtClean="0">
                <a:latin typeface="Agency FB" pitchFamily="34" charset="0"/>
              </a:rPr>
              <a:t>All C compiler supports 5 foundational data types, namely </a:t>
            </a:r>
            <a:r>
              <a:rPr lang="en-US" sz="2000" b="1" dirty="0" smtClean="0">
                <a:latin typeface="Agency FB" pitchFamily="34" charset="0"/>
              </a:rPr>
              <a:t>integer</a:t>
            </a:r>
            <a:r>
              <a:rPr lang="en-US" sz="2000" dirty="0" smtClean="0">
                <a:latin typeface="Agency FB" pitchFamily="34" charset="0"/>
              </a:rPr>
              <a:t>(</a:t>
            </a:r>
            <a:r>
              <a:rPr lang="en-US" sz="2000" dirty="0" err="1" smtClean="0">
                <a:latin typeface="Agency FB" pitchFamily="34" charset="0"/>
              </a:rPr>
              <a:t>int</a:t>
            </a:r>
            <a:r>
              <a:rPr lang="en-US" sz="2000" dirty="0" smtClean="0">
                <a:latin typeface="Agency FB" pitchFamily="34" charset="0"/>
              </a:rPr>
              <a:t>), </a:t>
            </a:r>
            <a:r>
              <a:rPr lang="en-US" sz="2000" b="1" dirty="0" smtClean="0">
                <a:latin typeface="Agency FB" pitchFamily="34" charset="0"/>
              </a:rPr>
              <a:t>floating-point</a:t>
            </a:r>
            <a:r>
              <a:rPr lang="en-US" sz="2000" dirty="0" smtClean="0">
                <a:latin typeface="Agency FB" pitchFamily="34" charset="0"/>
              </a:rPr>
              <a:t>(float), </a:t>
            </a:r>
            <a:r>
              <a:rPr lang="en-US" sz="2000" b="1" dirty="0" smtClean="0">
                <a:latin typeface="Agency FB" pitchFamily="34" charset="0"/>
              </a:rPr>
              <a:t>double precision floating-point </a:t>
            </a:r>
            <a:r>
              <a:rPr lang="en-US" sz="2000" dirty="0" smtClean="0">
                <a:latin typeface="Agency FB" pitchFamily="34" charset="0"/>
              </a:rPr>
              <a:t>(double), </a:t>
            </a:r>
            <a:r>
              <a:rPr lang="en-US" sz="2000" b="1" dirty="0" smtClean="0">
                <a:latin typeface="Agency FB" pitchFamily="34" charset="0"/>
              </a:rPr>
              <a:t>character</a:t>
            </a:r>
            <a:r>
              <a:rPr lang="en-US" sz="2000" dirty="0" smtClean="0">
                <a:latin typeface="Agency FB" pitchFamily="34" charset="0"/>
              </a:rPr>
              <a:t>(char), &amp; </a:t>
            </a:r>
            <a:r>
              <a:rPr lang="en-US" sz="2000" b="1" dirty="0" smtClean="0">
                <a:latin typeface="Agency FB" pitchFamily="34" charset="0"/>
              </a:rPr>
              <a:t>void</a:t>
            </a:r>
            <a:r>
              <a:rPr lang="en-US" sz="2000" dirty="0" smtClean="0">
                <a:latin typeface="Agency FB" pitchFamily="3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495550"/>
          <a:ext cx="4724400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Data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Type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Size (bits)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char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8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gency FB" pitchFamily="34" charset="0"/>
                        </a:rPr>
                        <a:t>int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16 or 32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float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32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double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gency FB" pitchFamily="34" charset="0"/>
                        </a:rPr>
                        <a:t>64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Data types : Character Types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latin typeface="Agency FB" pitchFamily="34" charset="0"/>
              </a:rPr>
              <a:t>A single character can be defined as a character (char).</a:t>
            </a:r>
          </a:p>
          <a:p>
            <a:r>
              <a:rPr lang="en-US" sz="2400" dirty="0" smtClean="0">
                <a:latin typeface="Agency FB" pitchFamily="34" charset="0"/>
              </a:rPr>
              <a:t>If we use multiple character together it called String. </a:t>
            </a:r>
          </a:p>
          <a:p>
            <a:r>
              <a:rPr lang="en-US" sz="2400" dirty="0" smtClean="0">
                <a:latin typeface="Agency FB" pitchFamily="34" charset="0"/>
              </a:rPr>
              <a:t>It takes 8 bits to represent each single character.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Rage from 0 to 2</a:t>
            </a:r>
            <a:r>
              <a:rPr lang="en-US" sz="2400" baseline="30000" dirty="0" smtClean="0">
                <a:latin typeface="Agency FB" pitchFamily="34" charset="0"/>
              </a:rPr>
              <a:t>8</a:t>
            </a:r>
            <a:r>
              <a:rPr lang="en-US" sz="2400" dirty="0" smtClean="0">
                <a:latin typeface="Agency FB" pitchFamily="34" charset="0"/>
              </a:rPr>
              <a:t>-1 = 0 to 255</a:t>
            </a:r>
          </a:p>
          <a:p>
            <a:r>
              <a:rPr lang="en-US" sz="2400" dirty="0" smtClean="0">
                <a:latin typeface="Agency FB" pitchFamily="34" charset="0"/>
              </a:rPr>
              <a:t>a b c </a:t>
            </a:r>
            <a:r>
              <a:rPr lang="en-US" sz="2400" dirty="0" smtClean="0">
                <a:latin typeface="Agency FB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Agency FB" pitchFamily="34" charset="0"/>
              </a:rPr>
              <a:t> character </a:t>
            </a:r>
          </a:p>
          <a:p>
            <a:r>
              <a:rPr lang="en-US" sz="2400" dirty="0" err="1" smtClean="0">
                <a:latin typeface="Agency FB" pitchFamily="34" charset="0"/>
              </a:rPr>
              <a:t>abc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smtClean="0">
                <a:latin typeface="Agency FB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Agency FB" pitchFamily="34" charset="0"/>
              </a:rPr>
              <a:t>string</a:t>
            </a:r>
            <a:endParaRPr>
              <a:solidFill>
                <a:srgbClr val="2C3E50"/>
              </a:solidFill>
              <a:latin typeface="Agency FB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Data types : Integer Types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latin typeface="Agency FB" pitchFamily="34" charset="0"/>
              </a:rPr>
              <a:t>Integers are whole numbers with a range of values supported by a particular machine.</a:t>
            </a:r>
          </a:p>
          <a:p>
            <a:r>
              <a:rPr lang="en-US" sz="2400" dirty="0" smtClean="0">
                <a:latin typeface="Agency FB" pitchFamily="34" charset="0"/>
              </a:rPr>
              <a:t>Generally integer occupy one word of storage.</a:t>
            </a:r>
          </a:p>
          <a:p>
            <a:r>
              <a:rPr lang="en-US" sz="2400" dirty="0" smtClean="0">
                <a:latin typeface="Agency FB" pitchFamily="34" charset="0"/>
              </a:rPr>
              <a:t>Since the word sizes are vary or different from machine to machine.</a:t>
            </a:r>
          </a:p>
          <a:p>
            <a:r>
              <a:rPr lang="en-US" sz="2400" dirty="0" smtClean="0">
                <a:latin typeface="Agency FB" pitchFamily="34" charset="0"/>
              </a:rPr>
              <a:t>Normally occupy 16 bits.</a:t>
            </a:r>
          </a:p>
          <a:p>
            <a:r>
              <a:rPr lang="en-US" sz="2400" dirty="0" smtClean="0">
                <a:latin typeface="Agency FB" pitchFamily="34" charset="0"/>
              </a:rPr>
              <a:t>Range from: 0 to 2</a:t>
            </a:r>
            <a:r>
              <a:rPr lang="en-US" sz="2400" baseline="30000" dirty="0" smtClean="0">
                <a:latin typeface="Agency FB" pitchFamily="34" charset="0"/>
              </a:rPr>
              <a:t>16</a:t>
            </a:r>
            <a:r>
              <a:rPr lang="en-US" sz="2400" dirty="0" smtClean="0">
                <a:latin typeface="Agency FB" pitchFamily="34" charset="0"/>
              </a:rPr>
              <a:t>-1 = 0 to 65535</a:t>
            </a:r>
          </a:p>
          <a:p>
            <a:r>
              <a:rPr lang="en-US" sz="2400" dirty="0" smtClean="0">
                <a:latin typeface="Agency FB" pitchFamily="34" charset="0"/>
              </a:rPr>
              <a:t>1 2 3 4 -1 -2 -3 -4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Data types : Floating Point types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latin typeface="Agency FB" pitchFamily="34" charset="0"/>
              </a:rPr>
              <a:t>Floating Point (or real) numbers are stored in 32 bit, with 6 digits of precision.</a:t>
            </a:r>
          </a:p>
          <a:p>
            <a:r>
              <a:rPr lang="en-US" sz="2400" dirty="0" smtClean="0">
                <a:latin typeface="Agency FB" pitchFamily="34" charset="0"/>
              </a:rPr>
              <a:t>Floating Point number are defined in C by the keyword </a:t>
            </a:r>
            <a:r>
              <a:rPr lang="en-US" sz="2400" b="1" dirty="0" smtClean="0">
                <a:latin typeface="Agency FB" pitchFamily="34" charset="0"/>
              </a:rPr>
              <a:t>float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r>
              <a:rPr lang="en-US" sz="2400" dirty="0" smtClean="0">
                <a:latin typeface="Agency FB" pitchFamily="34" charset="0"/>
              </a:rPr>
              <a:t>Occupy 32 bits in memory.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Range from: 3.4E-38 to 3.4E+38</a:t>
            </a:r>
          </a:p>
          <a:p>
            <a:r>
              <a:rPr lang="en-US" sz="2400" dirty="0" smtClean="0">
                <a:latin typeface="Agency FB" pitchFamily="34" charset="0"/>
              </a:rPr>
              <a:t>1.2 3.5 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Agency FB" pitchFamily="34" charset="0"/>
              </a:rPr>
              <a:t>C Data types : Double types</a:t>
            </a:r>
            <a:endParaRPr u="sng">
              <a:latin typeface="Agency FB" pitchFamily="34" charset="0"/>
              <a:cs typeface="Amatic SC" charset="-79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914400" y="895350"/>
            <a:ext cx="8077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latin typeface="Agency FB" pitchFamily="34" charset="0"/>
              </a:rPr>
              <a:t>Double numbers (real) are stored in 64 bit, with 14 digits of precision.</a:t>
            </a:r>
          </a:p>
          <a:p>
            <a:r>
              <a:rPr lang="en-US" sz="2400" dirty="0" smtClean="0">
                <a:latin typeface="Agency FB" pitchFamily="34" charset="0"/>
              </a:rPr>
              <a:t>Double type number are defined in C by the keyword </a:t>
            </a:r>
            <a:r>
              <a:rPr lang="en-US" sz="2400" b="1" smtClean="0">
                <a:latin typeface="Agency FB" pitchFamily="34" charset="0"/>
              </a:rPr>
              <a:t>double</a:t>
            </a:r>
            <a:r>
              <a:rPr lang="en-US" sz="2400" smtClean="0">
                <a:latin typeface="Agency FB" pitchFamily="34" charset="0"/>
              </a:rPr>
              <a:t>.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Occupy 64 bits in memory.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Range from: 1.7E-308 to 1.7E+308</a:t>
            </a:r>
            <a:endParaRPr>
              <a:solidFill>
                <a:srgbClr val="2C3E50"/>
              </a:solidFill>
              <a:latin typeface="Agency FB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1065</Words>
  <PresentationFormat>On-screen Show (16:9)</PresentationFormat>
  <Paragraphs>179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Amatic SC</vt:lpstr>
      <vt:lpstr>Agency FB</vt:lpstr>
      <vt:lpstr>Merriweather</vt:lpstr>
      <vt:lpstr>Wingdings</vt:lpstr>
      <vt:lpstr>Nathaniel template</vt:lpstr>
      <vt:lpstr>CSC – 183 Programming C Chapter – 2 Constants, Variables and Data Types  </vt:lpstr>
      <vt:lpstr>C Tokens</vt:lpstr>
      <vt:lpstr>C DataTypes</vt:lpstr>
      <vt:lpstr>1. DatA Types</vt:lpstr>
      <vt:lpstr>C DataTypes</vt:lpstr>
      <vt:lpstr>C Data types : Character Types</vt:lpstr>
      <vt:lpstr>C Data types : Integer Types</vt:lpstr>
      <vt:lpstr>C Data types : Floating Point types</vt:lpstr>
      <vt:lpstr>C Data types : Double types</vt:lpstr>
      <vt:lpstr>C Data types : Void Type</vt:lpstr>
      <vt:lpstr>C Keywords</vt:lpstr>
      <vt:lpstr>C Identifiers</vt:lpstr>
      <vt:lpstr>Variables :</vt:lpstr>
      <vt:lpstr>Variables : Assignment</vt:lpstr>
      <vt:lpstr>Constants :</vt:lpstr>
      <vt:lpstr>Symbolic Constants</vt:lpstr>
      <vt:lpstr>Backslash character constants are used in output functions. Also known as escape sequence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Suhala Lamia</dc:creator>
  <cp:lastModifiedBy>Lamia</cp:lastModifiedBy>
  <cp:revision>38</cp:revision>
  <dcterms:modified xsi:type="dcterms:W3CDTF">2022-05-14T03:09:06Z</dcterms:modified>
</cp:coreProperties>
</file>