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62" r:id="rId3"/>
    <p:sldId id="277" r:id="rId4"/>
    <p:sldId id="278" r:id="rId5"/>
    <p:sldId id="300" r:id="rId6"/>
    <p:sldId id="279" r:id="rId7"/>
    <p:sldId id="280" r:id="rId8"/>
    <p:sldId id="284" r:id="rId9"/>
    <p:sldId id="282" r:id="rId10"/>
    <p:sldId id="297" r:id="rId11"/>
    <p:sldId id="283" r:id="rId12"/>
    <p:sldId id="285" r:id="rId13"/>
    <p:sldId id="286" r:id="rId14"/>
    <p:sldId id="287" r:id="rId15"/>
    <p:sldId id="288" r:id="rId16"/>
    <p:sldId id="289" r:id="rId17"/>
    <p:sldId id="292" r:id="rId18"/>
    <p:sldId id="296" r:id="rId19"/>
    <p:sldId id="299" r:id="rId20"/>
    <p:sldId id="293" r:id="rId21"/>
    <p:sldId id="290" r:id="rId22"/>
    <p:sldId id="291" r:id="rId23"/>
    <p:sldId id="294" r:id="rId24"/>
    <p:sldId id="298" r:id="rId25"/>
    <p:sldId id="301" r:id="rId26"/>
    <p:sldId id="295" r:id="rId27"/>
  </p:sldIdLst>
  <p:sldSz cx="9144000" cy="6858000" type="screen4x3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2" y="0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3C66766A-38D5-4901-9509-CC597B0139C3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6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2" y="9377316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577A3286-9DF1-406D-AA37-E42F2FC68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2" y="0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2F2200FE-143E-4BAB-AB34-595BE3319537}" type="datetimeFigureOut">
              <a:rPr lang="en-US" smtClean="0"/>
              <a:pPr/>
              <a:t>23-Jun-21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2363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6"/>
            <a:ext cx="5393690" cy="4442698"/>
          </a:xfrm>
          <a:prstGeom prst="rect">
            <a:avLst/>
          </a:prstGeom>
        </p:spPr>
        <p:txBody>
          <a:bodyPr vert="horz" lIns="92546" tIns="46273" rIns="92546" bIns="462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316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2" y="9377316"/>
            <a:ext cx="2921582" cy="493633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D022E925-24F8-4605-9C7D-E94A1F891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5554-DA8D-4CFD-AA96-86385F5689E9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16EC-6B23-49E6-8CA2-731ABB7A6E75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39C0-130E-4F63-B874-B2BCFA066F3D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65B0F-50BC-4944-948B-6FB31C772974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A2C0-EAF9-4CBC-AB94-51478B5B9987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6784-1F0D-406D-A4E7-8130B6E3EB62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2C06-5AA4-4917-BF9C-F6DACC352F4E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FB03-897E-4D40-B20B-75A4614DF88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C616-9376-4D07-8ED7-99898211ED48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6633-2886-40DB-9B9F-A02646E09652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98438"/>
            <a:ext cx="8839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EE66F5D-E589-4BAB-9D02-6AF38DAC24CA}" type="datetime3">
              <a:rPr lang="en-US" smtClean="0"/>
              <a:pPr/>
              <a:t>23 June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CSC-183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0838"/>
            <a:ext cx="8705088" cy="1143000"/>
          </a:xfrm>
        </p:spPr>
        <p:txBody>
          <a:bodyPr anchor="ctr">
            <a:normAutofit fontScale="90000"/>
          </a:bodyPr>
          <a:lstStyle/>
          <a:p>
            <a:pPr lvl="0" algn="ctr">
              <a:defRPr/>
            </a:pPr>
            <a:r>
              <a:rPr lang="en-US" dirty="0" smtClean="0"/>
              <a:t>CSC – 183 </a:t>
            </a:r>
            <a:br>
              <a:rPr lang="en-US" dirty="0" smtClean="0"/>
            </a:br>
            <a:r>
              <a:rPr lang="en-US" sz="4000" b="1" dirty="0" smtClean="0"/>
              <a:t>Programming C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28800" y="1600200"/>
            <a:ext cx="5486400" cy="8382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- 3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0517-2177-40BE-9037-243F2092686D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828800" y="3076136"/>
            <a:ext cx="5486400" cy="685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Operators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and Expressions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Year Program: using logical </a:t>
            </a:r>
            <a:r>
              <a:rPr lang="en-US" dirty="0" err="1" smtClean="0"/>
              <a:t>opeators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a year: 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d",&amp;year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if((year%4 == 0) &amp;&amp; (year%100 != 0) || (year%400 == 0))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n%d</a:t>
            </a:r>
            <a:r>
              <a:rPr lang="en-US" dirty="0" smtClean="0"/>
              <a:t> is a leap </a:t>
            </a:r>
            <a:r>
              <a:rPr lang="en-US" dirty="0" err="1" smtClean="0"/>
              <a:t>year",year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else</a:t>
            </a:r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n%d</a:t>
            </a:r>
            <a:r>
              <a:rPr lang="en-US" dirty="0" smtClean="0"/>
              <a:t> is not a leap </a:t>
            </a:r>
            <a:r>
              <a:rPr lang="en-US" dirty="0" err="1" smtClean="0"/>
              <a:t>year",year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Operators – Assignment Operator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‘=‘ used to assign the result of an expression to a variable. General form: </a:t>
            </a:r>
            <a:r>
              <a:rPr lang="en-US" i="1" dirty="0" err="1" smtClean="0"/>
              <a:t>variable_name</a:t>
            </a:r>
            <a:r>
              <a:rPr lang="en-US" i="1" dirty="0" smtClean="0"/>
              <a:t> = expression;  c = </a:t>
            </a:r>
            <a:r>
              <a:rPr lang="en-US" i="1" dirty="0" err="1" smtClean="0"/>
              <a:t>a+b</a:t>
            </a:r>
            <a:endParaRPr lang="en-US" i="1" dirty="0" smtClean="0"/>
          </a:p>
          <a:p>
            <a:r>
              <a:rPr lang="fr-FR" dirty="0" smtClean="0"/>
              <a:t>Multiple </a:t>
            </a:r>
            <a:r>
              <a:rPr lang="fr-FR" dirty="0" err="1" smtClean="0"/>
              <a:t>assignments</a:t>
            </a:r>
            <a:r>
              <a:rPr lang="fr-FR" dirty="0" smtClean="0"/>
              <a:t>: x = y = z = 0; </a:t>
            </a:r>
          </a:p>
          <a:p>
            <a:r>
              <a:rPr lang="en-US" dirty="0" smtClean="0"/>
              <a:t>Compound assignments: The statement of the form </a:t>
            </a:r>
            <a:r>
              <a:rPr lang="en-US" b="1" i="1" dirty="0" err="1" smtClean="0"/>
              <a:t>var</a:t>
            </a:r>
            <a:r>
              <a:rPr lang="en-US" b="1" i="1" dirty="0" smtClean="0"/>
              <a:t> = </a:t>
            </a:r>
            <a:r>
              <a:rPr lang="en-US" b="1" i="1" dirty="0" err="1" smtClean="0"/>
              <a:t>var</a:t>
            </a:r>
            <a:r>
              <a:rPr lang="en-US" b="1" i="1" dirty="0" smtClean="0"/>
              <a:t> operator expression </a:t>
            </a:r>
            <a:r>
              <a:rPr lang="en-US" i="1" dirty="0" smtClean="0"/>
              <a:t>can be written as</a:t>
            </a:r>
            <a:r>
              <a:rPr lang="en-US" b="1" i="1" dirty="0" smtClean="0"/>
              <a:t> </a:t>
            </a:r>
            <a:r>
              <a:rPr lang="en-US" b="1" i="1" dirty="0" err="1" smtClean="0"/>
              <a:t>var</a:t>
            </a:r>
            <a:r>
              <a:rPr lang="en-US" b="1" i="1" dirty="0" smtClean="0"/>
              <a:t> operator = expression </a:t>
            </a:r>
          </a:p>
          <a:p>
            <a:pPr lvl="1">
              <a:buNone/>
            </a:pPr>
            <a:r>
              <a:rPr lang="en-US" b="1" i="1" dirty="0" smtClean="0"/>
              <a:t>		</a:t>
            </a:r>
            <a:r>
              <a:rPr lang="en-US" i="1" dirty="0" smtClean="0"/>
              <a:t>e.g.    </a:t>
            </a:r>
            <a:r>
              <a:rPr lang="en-US" b="1" i="1" dirty="0" smtClean="0"/>
              <a:t>x = x + 1</a:t>
            </a:r>
            <a:r>
              <a:rPr lang="en-US" i="1" dirty="0" smtClean="0"/>
              <a:t>     can written as      </a:t>
            </a:r>
            <a:r>
              <a:rPr lang="en-US" b="1" i="1" dirty="0" smtClean="0"/>
              <a:t>x += 1</a:t>
            </a:r>
          </a:p>
          <a:p>
            <a:r>
              <a:rPr lang="en-US" dirty="0" smtClean="0"/>
              <a:t>It also called </a:t>
            </a:r>
            <a:r>
              <a:rPr lang="en-US" b="1" dirty="0" smtClean="0"/>
              <a:t>shorthand</a:t>
            </a:r>
            <a:r>
              <a:rPr lang="en-US" dirty="0" smtClean="0"/>
              <a:t> assignment operator.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CSC-183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15881" y="4572000"/>
          <a:ext cx="1184519" cy="1746141"/>
        </p:xfrm>
        <a:graphic>
          <a:graphicData uri="http://schemas.openxmlformats.org/drawingml/2006/table">
            <a:tbl>
              <a:tblPr/>
              <a:tblGrid>
                <a:gridCol w="1184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682">
                <a:tc>
                  <a:txBody>
                    <a:bodyPr/>
                    <a:lstStyle/>
                    <a:p>
                      <a:pPr marL="101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Operator</a:t>
                      </a:r>
                      <a:endParaRPr lang="en-US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Arial"/>
                        </a:rPr>
                        <a:t>+=</a:t>
                      </a:r>
                      <a:endParaRPr lang="en-US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Arial"/>
                        </a:rPr>
                        <a:t>-=</a:t>
                      </a:r>
                      <a:endParaRPr lang="en-US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01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Arial"/>
                        </a:rPr>
                        <a:t>*=</a:t>
                      </a:r>
                      <a:endParaRPr lang="en-US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Arial"/>
                        </a:rPr>
                        <a:t>/=</a:t>
                      </a:r>
                      <a:endParaRPr lang="en-US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Arial"/>
                        </a:rPr>
                        <a:t>%=</a:t>
                      </a:r>
                      <a:endParaRPr lang="en-US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81400" y="4572000"/>
          <a:ext cx="3810000" cy="1746141"/>
        </p:xfrm>
        <a:graphic>
          <a:graphicData uri="http://schemas.openxmlformats.org/drawingml/2006/table">
            <a:tbl>
              <a:tblPr/>
              <a:tblGrid>
                <a:gridCol w="14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682">
                <a:tc>
                  <a:txBody>
                    <a:bodyPr/>
                    <a:lstStyle/>
                    <a:p>
                      <a:pPr marL="101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/>
                          <a:ea typeface="Times New Roman"/>
                          <a:cs typeface="Arial"/>
                        </a:rPr>
                        <a:t>Operator</a:t>
                      </a:r>
                      <a:endParaRPr lang="en-US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414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Arial"/>
                        </a:rPr>
                        <a:t>Example</a:t>
                      </a:r>
                      <a:endParaRPr lang="en-US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01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Arial"/>
                        </a:rPr>
                        <a:t>X=X+1</a:t>
                      </a:r>
                      <a:endParaRPr lang="en-US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03200" marR="0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Arial"/>
                        </a:rPr>
                        <a:t>X += 1</a:t>
                      </a:r>
                      <a:endParaRPr lang="en-US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Arial"/>
                        </a:rPr>
                        <a:t>X=X-1</a:t>
                      </a:r>
                      <a:endParaRPr lang="en-US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03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Arial"/>
                        </a:rPr>
                        <a:t>X -= 1</a:t>
                      </a:r>
                      <a:endParaRPr lang="en-US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01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Arial"/>
                        </a:rPr>
                        <a:t>X=X*Y</a:t>
                      </a:r>
                      <a:endParaRPr lang="en-US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03200" marR="0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Arial"/>
                        </a:rPr>
                        <a:t>X *= Y</a:t>
                      </a:r>
                      <a:endParaRPr lang="en-US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Arial"/>
                        </a:rPr>
                        <a:t>X=X/Y</a:t>
                      </a:r>
                      <a:endParaRPr lang="en-US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03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Arial"/>
                        </a:rPr>
                        <a:t>X /= Y</a:t>
                      </a:r>
                      <a:endParaRPr lang="en-US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Arial"/>
                        </a:rPr>
                        <a:t>X=X%Y</a:t>
                      </a:r>
                      <a:endParaRPr lang="en-US" sz="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03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Arial"/>
                        </a:rPr>
                        <a:t>X %= Y</a:t>
                      </a:r>
                      <a:endParaRPr lang="en-US" sz="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Operators – Increment/Decrement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‘ ++ ’ adds 1 to its operand and ‘ -- ’ subtracts 1 from its operand. </a:t>
            </a:r>
          </a:p>
          <a:p>
            <a:r>
              <a:rPr lang="en-US" sz="2200" b="1" dirty="0" smtClean="0"/>
              <a:t>x = x +1</a:t>
            </a:r>
            <a:r>
              <a:rPr lang="en-US" sz="2200" dirty="0" smtClean="0"/>
              <a:t> is same as </a:t>
            </a:r>
            <a:r>
              <a:rPr lang="en-US" sz="2200" b="1" dirty="0" smtClean="0"/>
              <a:t>++x</a:t>
            </a:r>
            <a:r>
              <a:rPr lang="en-US" sz="2200" dirty="0" smtClean="0"/>
              <a:t> or </a:t>
            </a:r>
            <a:r>
              <a:rPr lang="en-US" sz="2200" b="1" dirty="0" smtClean="0"/>
              <a:t>x++</a:t>
            </a:r>
            <a:r>
              <a:rPr lang="en-US" sz="2200" dirty="0" smtClean="0"/>
              <a:t> and x=x -1 same as </a:t>
            </a:r>
            <a:r>
              <a:rPr lang="en-US" sz="2200" b="1" dirty="0" smtClean="0"/>
              <a:t>--x</a:t>
            </a:r>
            <a:r>
              <a:rPr lang="en-US" sz="2200" dirty="0" smtClean="0"/>
              <a:t> or </a:t>
            </a:r>
            <a:r>
              <a:rPr lang="en-US" sz="2200" b="1" dirty="0" smtClean="0"/>
              <a:t>x--</a:t>
            </a:r>
          </a:p>
          <a:p>
            <a:r>
              <a:rPr lang="en-US" sz="2200" dirty="0" smtClean="0"/>
              <a:t>Both the increment and decrement operator may either in </a:t>
            </a:r>
            <a:r>
              <a:rPr lang="en-US" sz="2200" i="1" dirty="0" smtClean="0"/>
              <a:t>prefix or postfix form. </a:t>
            </a:r>
          </a:p>
          <a:p>
            <a:r>
              <a:rPr lang="en-US" sz="2200" dirty="0" smtClean="0"/>
              <a:t>When </a:t>
            </a:r>
            <a:r>
              <a:rPr lang="en-US" sz="2200" b="1" i="1" dirty="0" smtClean="0"/>
              <a:t>postfix (x++ or x--) </a:t>
            </a:r>
            <a:r>
              <a:rPr lang="en-US" sz="2200" dirty="0" smtClean="0"/>
              <a:t>is used with a variable in an expression, the expression is evaluated first using the original value of the variable and then the variable is incremented (or decremented) by one.</a:t>
            </a:r>
            <a:r>
              <a:rPr lang="en-US" sz="2200" b="1" i="1" dirty="0" smtClean="0"/>
              <a:t> </a:t>
            </a:r>
            <a:r>
              <a:rPr lang="en-US" sz="2200" b="1" i="1" dirty="0" err="1" smtClean="0"/>
              <a:t>i.e</a:t>
            </a:r>
            <a:r>
              <a:rPr lang="en-US" sz="2200" b="1" i="1" dirty="0" smtClean="0"/>
              <a:t> </a:t>
            </a:r>
          </a:p>
          <a:p>
            <a:pPr lvl="2"/>
            <a:r>
              <a:rPr lang="en-US" sz="1600" i="1" dirty="0" smtClean="0"/>
              <a:t>m = 5; 	 y = m++;</a:t>
            </a:r>
          </a:p>
          <a:p>
            <a:pPr lvl="2"/>
            <a:r>
              <a:rPr lang="en-US" sz="1600" i="1" dirty="0" smtClean="0"/>
              <a:t>m = ? 	y = ? </a:t>
            </a:r>
          </a:p>
          <a:p>
            <a:pPr lvl="2"/>
            <a:r>
              <a:rPr lang="en-US" sz="1600" b="1" i="1" dirty="0" smtClean="0"/>
              <a:t>Result: 	m = 6;  y= 5</a:t>
            </a:r>
          </a:p>
          <a:p>
            <a:r>
              <a:rPr lang="en-US" sz="2200" dirty="0" smtClean="0"/>
              <a:t>When </a:t>
            </a:r>
            <a:r>
              <a:rPr lang="en-US" sz="2200" b="1" i="1" dirty="0" smtClean="0"/>
              <a:t>prefix (++x or --x) </a:t>
            </a:r>
            <a:r>
              <a:rPr lang="en-US" sz="2200" dirty="0" smtClean="0"/>
              <a:t>is used in an expression, the variable is incremented (or decremented) first and then the expression is evaluated using new value of the variable.</a:t>
            </a:r>
            <a:r>
              <a:rPr lang="en-US" sz="2200" b="1" i="1" dirty="0" smtClean="0"/>
              <a:t> </a:t>
            </a:r>
          </a:p>
          <a:p>
            <a:pPr lvl="2"/>
            <a:r>
              <a:rPr lang="en-US" sz="1600" i="1" dirty="0" smtClean="0"/>
              <a:t>m = 5; 	 y = ++m;</a:t>
            </a:r>
          </a:p>
          <a:p>
            <a:pPr lvl="2"/>
            <a:r>
              <a:rPr lang="en-US" sz="1600" i="1" dirty="0" smtClean="0"/>
              <a:t>m = ? 	y = ? </a:t>
            </a:r>
          </a:p>
          <a:p>
            <a:pPr lvl="2"/>
            <a:r>
              <a:rPr lang="en-US" sz="1600" b="1" i="1" dirty="0" smtClean="0"/>
              <a:t>Result:   m = 6 ; y =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Operators – Conditional Operator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2209800"/>
          </a:xfrm>
        </p:spPr>
        <p:txBody>
          <a:bodyPr/>
          <a:lstStyle/>
          <a:p>
            <a:r>
              <a:rPr lang="en-US" dirty="0" smtClean="0"/>
              <a:t>Also called ternary operator “ ?: ” </a:t>
            </a:r>
          </a:p>
          <a:p>
            <a:r>
              <a:rPr lang="en-US" dirty="0" smtClean="0"/>
              <a:t>General form: </a:t>
            </a:r>
            <a:r>
              <a:rPr lang="en-US" i="1" dirty="0" smtClean="0"/>
              <a:t>exp1 ? exp2 : exp3 </a:t>
            </a:r>
          </a:p>
          <a:p>
            <a:pPr lvl="1"/>
            <a:r>
              <a:rPr lang="en-US" dirty="0" smtClean="0"/>
              <a:t>exp1, exp2, exp3 are expression. i.e. </a:t>
            </a:r>
            <a:r>
              <a:rPr lang="en-US" b="1" dirty="0" smtClean="0"/>
              <a:t>a + b</a:t>
            </a:r>
            <a:r>
              <a:rPr lang="en-US" dirty="0" smtClean="0"/>
              <a:t>, </a:t>
            </a:r>
            <a:r>
              <a:rPr lang="en-US" b="1" dirty="0" smtClean="0"/>
              <a:t>a &lt; b</a:t>
            </a:r>
            <a:r>
              <a:rPr lang="en-US" dirty="0" smtClean="0"/>
              <a:t>, </a:t>
            </a:r>
            <a:r>
              <a:rPr lang="en-US" b="1" dirty="0" smtClean="0"/>
              <a:t>a == b</a:t>
            </a:r>
          </a:p>
          <a:p>
            <a:r>
              <a:rPr lang="en-US" dirty="0" smtClean="0"/>
              <a:t>Operation same as </a:t>
            </a:r>
            <a:r>
              <a:rPr lang="en-US" i="1" dirty="0" smtClean="0"/>
              <a:t>if-then-else </a:t>
            </a:r>
            <a:r>
              <a:rPr lang="en-US" dirty="0" smtClean="0"/>
              <a:t>statement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400" y="3429000"/>
            <a:ext cx="2743200" cy="163121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= 10;</a:t>
            </a:r>
          </a:p>
          <a:p>
            <a:endParaRPr lang="en-US" sz="2000" dirty="0" smtClean="0"/>
          </a:p>
          <a:p>
            <a:r>
              <a:rPr lang="en-US" sz="2000" dirty="0" smtClean="0"/>
              <a:t>b = 15;</a:t>
            </a:r>
          </a:p>
          <a:p>
            <a:endParaRPr lang="en-US" sz="2000" dirty="0" smtClean="0"/>
          </a:p>
          <a:p>
            <a:r>
              <a:rPr lang="en-US" sz="2000" dirty="0" smtClean="0"/>
              <a:t>x = ( a &gt; b) ? a : b;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0" y="3429000"/>
            <a:ext cx="2743200" cy="156966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(a  &gt;  b)</a:t>
            </a:r>
          </a:p>
          <a:p>
            <a:r>
              <a:rPr lang="en-US" sz="2400" dirty="0" smtClean="0"/>
              <a:t>     x  =  a;</a:t>
            </a:r>
          </a:p>
          <a:p>
            <a:r>
              <a:rPr lang="en-US" sz="2400" dirty="0" smtClean="0"/>
              <a:t>else</a:t>
            </a:r>
          </a:p>
          <a:p>
            <a:r>
              <a:rPr lang="en-US" sz="2400" dirty="0" smtClean="0"/>
              <a:t>     x  =  b;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Operators – Bitwise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2667000"/>
          </a:xfrm>
        </p:spPr>
        <p:txBody>
          <a:bodyPr/>
          <a:lstStyle/>
          <a:p>
            <a:r>
              <a:rPr lang="en-US" dirty="0" smtClean="0"/>
              <a:t>To manipulate data bit level, </a:t>
            </a:r>
            <a:r>
              <a:rPr lang="en-US" b="1" i="1" dirty="0" smtClean="0"/>
              <a:t>bitwise operators</a:t>
            </a:r>
            <a:r>
              <a:rPr lang="en-US" dirty="0" smtClean="0"/>
              <a:t> used.</a:t>
            </a:r>
          </a:p>
          <a:p>
            <a:r>
              <a:rPr lang="en-US" dirty="0" smtClean="0"/>
              <a:t>Bitwise operation refers to testing, setting, or shifting the actual bits in a byte or word, which correspond to the standard </a:t>
            </a:r>
            <a:r>
              <a:rPr lang="en-US" b="1" dirty="0" smtClean="0"/>
              <a:t>char or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 smtClean="0"/>
              <a:t>data types.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Bitwise operator can not be used on </a:t>
            </a:r>
            <a:r>
              <a:rPr lang="en-US" b="1" dirty="0" smtClean="0"/>
              <a:t>float</a:t>
            </a:r>
            <a:r>
              <a:rPr lang="en-US" dirty="0" smtClean="0"/>
              <a:t>, </a:t>
            </a:r>
            <a:r>
              <a:rPr lang="en-US" b="1" dirty="0" smtClean="0"/>
              <a:t>double</a:t>
            </a:r>
            <a:r>
              <a:rPr lang="en-US" dirty="0" smtClean="0"/>
              <a:t>, </a:t>
            </a:r>
            <a:r>
              <a:rPr lang="en-US" b="1" dirty="0" smtClean="0"/>
              <a:t>long double</a:t>
            </a:r>
            <a:r>
              <a:rPr lang="en-US" dirty="0" smtClean="0"/>
              <a:t> or </a:t>
            </a:r>
            <a:r>
              <a:rPr lang="en-US" b="1" dirty="0" smtClean="0"/>
              <a:t>void</a:t>
            </a:r>
            <a:r>
              <a:rPr lang="en-US" dirty="0" smtClean="0"/>
              <a:t> data types.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18936"/>
              </p:ext>
            </p:extLst>
          </p:nvPr>
        </p:nvGraphicFramePr>
        <p:xfrm>
          <a:off x="2438400" y="3611245"/>
          <a:ext cx="4292600" cy="2713355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marL="1016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Arial"/>
                        </a:rPr>
                        <a:t>Operator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414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Arial"/>
                        </a:rPr>
                        <a:t>Meaning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Arial"/>
                        </a:rPr>
                        <a:t>&amp;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Arial"/>
                        </a:rPr>
                        <a:t>AND 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Arial"/>
                        </a:rPr>
                        <a:t>|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03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Arial"/>
                        </a:rPr>
                        <a:t>OR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Arial"/>
                        </a:rPr>
                        <a:t>^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03200" marR="0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Arial"/>
                        </a:rPr>
                        <a:t>XOR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Arial"/>
                        </a:rPr>
                        <a:t>~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03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Arial"/>
                        </a:rPr>
                        <a:t>One’s Complement (NOT)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Arial"/>
                        </a:rPr>
                        <a:t>&gt;&gt;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03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Shift right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1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Arial"/>
                        </a:rPr>
                        <a:t>&lt;&lt;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03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Arial"/>
                        </a:rPr>
                        <a:t>Shift left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20574" tIns="158700" rIns="34279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Operators – Special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Comma</a:t>
            </a:r>
            <a:r>
              <a:rPr lang="en-US" dirty="0" smtClean="0"/>
              <a:t> operator: (,)</a:t>
            </a:r>
          </a:p>
          <a:p>
            <a:pPr>
              <a:buNone/>
            </a:pPr>
            <a:r>
              <a:rPr lang="en-US" dirty="0" smtClean="0"/>
              <a:t>Comma operator can be used to link the related expression together.</a:t>
            </a:r>
          </a:p>
          <a:p>
            <a:pPr lvl="1">
              <a:buNone/>
            </a:pPr>
            <a:r>
              <a:rPr lang="en-US" dirty="0" smtClean="0"/>
              <a:t>Ex: 		</a:t>
            </a:r>
            <a:r>
              <a:rPr lang="en-US" dirty="0" err="1" smtClean="0"/>
              <a:t>int</a:t>
            </a:r>
            <a:r>
              <a:rPr lang="en-US" dirty="0" smtClean="0"/>
              <a:t> a</a:t>
            </a:r>
            <a:r>
              <a:rPr lang="en-US" b="1" dirty="0" smtClean="0"/>
              <a:t>,</a:t>
            </a:r>
            <a:r>
              <a:rPr lang="en-US" dirty="0" smtClean="0"/>
              <a:t> b</a:t>
            </a:r>
            <a:r>
              <a:rPr lang="en-US" b="1" dirty="0" smtClean="0"/>
              <a:t>,</a:t>
            </a:r>
            <a:r>
              <a:rPr lang="en-US" dirty="0" smtClean="0"/>
              <a:t> c;   a=1</a:t>
            </a:r>
            <a:r>
              <a:rPr lang="en-US" b="1" dirty="0" smtClean="0"/>
              <a:t>,</a:t>
            </a:r>
            <a:r>
              <a:rPr lang="en-US" dirty="0" smtClean="0"/>
              <a:t> b=2</a:t>
            </a:r>
            <a:r>
              <a:rPr lang="en-US" b="1" dirty="0" smtClean="0"/>
              <a:t>,</a:t>
            </a:r>
            <a:r>
              <a:rPr lang="en-US" dirty="0" smtClean="0"/>
              <a:t> c=3;</a:t>
            </a:r>
          </a:p>
          <a:p>
            <a:r>
              <a:rPr lang="en-US" b="1" dirty="0" err="1" smtClean="0"/>
              <a:t>Sizeof</a:t>
            </a:r>
            <a:r>
              <a:rPr lang="en-US" dirty="0" smtClean="0"/>
              <a:t> operator: Returns the number of bytes, occupied by operand.</a:t>
            </a:r>
          </a:p>
          <a:p>
            <a:pPr lvl="1">
              <a:buNone/>
            </a:pPr>
            <a:r>
              <a:rPr lang="en-US" dirty="0" smtClean="0"/>
              <a:t>m = </a:t>
            </a:r>
            <a:r>
              <a:rPr lang="en-US" dirty="0" err="1" smtClean="0"/>
              <a:t>sizeof</a:t>
            </a:r>
            <a:r>
              <a:rPr lang="en-US" dirty="0" smtClean="0"/>
              <a:t>(sum);</a:t>
            </a:r>
          </a:p>
          <a:p>
            <a:pPr lvl="1">
              <a:buNone/>
            </a:pPr>
            <a:r>
              <a:rPr lang="en-US" dirty="0" smtClean="0"/>
              <a:t>i =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Pointer operator: ( </a:t>
            </a:r>
            <a:r>
              <a:rPr lang="en-US" b="1" dirty="0" smtClean="0"/>
              <a:t>&amp;</a:t>
            </a:r>
            <a:r>
              <a:rPr lang="en-US" dirty="0" smtClean="0"/>
              <a:t> and </a:t>
            </a:r>
            <a:r>
              <a:rPr lang="en-US" b="1" dirty="0" smtClean="0"/>
              <a:t>*</a:t>
            </a:r>
            <a:r>
              <a:rPr lang="en-US" dirty="0" smtClean="0"/>
              <a:t> )</a:t>
            </a:r>
          </a:p>
          <a:p>
            <a:r>
              <a:rPr lang="en-US" dirty="0" smtClean="0"/>
              <a:t>Member selection operator: ( </a:t>
            </a:r>
            <a:r>
              <a:rPr lang="en-US" b="1" dirty="0" smtClean="0"/>
              <a:t>.</a:t>
            </a:r>
            <a:r>
              <a:rPr lang="en-US" dirty="0" smtClean="0"/>
              <a:t> and </a:t>
            </a:r>
            <a:r>
              <a:rPr lang="en-US" b="1" dirty="0" smtClean="0"/>
              <a:t>-&gt;</a:t>
            </a:r>
            <a:r>
              <a:rPr lang="en-US" dirty="0" smtClean="0"/>
              <a:t> )</a:t>
            </a:r>
          </a:p>
          <a:p>
            <a:r>
              <a:rPr lang="en-US" dirty="0" smtClean="0"/>
              <a:t>Exercise:	Example 3.3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arithmetic expression is a combination of variables, constants and operators and function calls by maintaining C syntax.</a:t>
            </a:r>
          </a:p>
          <a:p>
            <a:r>
              <a:rPr lang="en-US" dirty="0" smtClean="0"/>
              <a:t>C does not have an operator for </a:t>
            </a:r>
            <a:r>
              <a:rPr lang="en-US" b="1" dirty="0" smtClean="0"/>
              <a:t>exponentiation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Expression represent in C: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3698240"/>
          <a:ext cx="6096000" cy="209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Algebraic 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  expression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a </a:t>
                      </a:r>
                      <a:r>
                        <a:rPr lang="en-US" dirty="0" smtClean="0"/>
                        <a:t>x b -c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a*b-c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m+n</a:t>
                      </a:r>
                      <a:r>
                        <a:rPr lang="en-US" dirty="0" smtClean="0"/>
                        <a:t>)(</a:t>
                      </a:r>
                      <a:r>
                        <a:rPr lang="en-US" dirty="0" err="1" smtClean="0"/>
                        <a:t>x+y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m+n</a:t>
                      </a:r>
                      <a:r>
                        <a:rPr lang="en-US" dirty="0" smtClean="0"/>
                        <a:t>)*(</a:t>
                      </a:r>
                      <a:r>
                        <a:rPr lang="en-US" dirty="0" err="1" smtClean="0"/>
                        <a:t>x+y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3x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dirty="0" smtClean="0"/>
                        <a:t>+2x+1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3*x*x + 2*x + 1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x/</a:t>
                      </a:r>
                      <a:r>
                        <a:rPr lang="en-US" dirty="0" err="1" smtClean="0"/>
                        <a:t>y+c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228864"/>
              </p:ext>
            </p:extLst>
          </p:nvPr>
        </p:nvGraphicFramePr>
        <p:xfrm>
          <a:off x="2832100" y="5029200"/>
          <a:ext cx="52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520560" imgH="457200" progId="Equation.3">
                  <p:embed/>
                </p:oleObj>
              </mc:Choice>
              <mc:Fallback>
                <p:oleObj name="Equation" r:id="rId3" imgW="5205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5029200"/>
                        <a:ext cx="520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6" name="Picture 22" descr="Exponentiation | C For Dummies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2609850"/>
            <a:ext cx="42862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" y="304800"/>
            <a:ext cx="8905875" cy="555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and </a:t>
            </a:r>
            <a:r>
              <a:rPr lang="en-US" dirty="0" err="1" smtClean="0"/>
              <a:t>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 smtClean="0"/>
              <a:t>Precedence:</a:t>
            </a:r>
            <a:r>
              <a:rPr lang="en-US" dirty="0" smtClean="0"/>
              <a:t> Decides the order in which different operators are evaluates or calculated. Give priority to operators.</a:t>
            </a:r>
          </a:p>
          <a:p>
            <a:pPr lvl="2"/>
            <a:r>
              <a:rPr lang="en-US" dirty="0" smtClean="0"/>
              <a:t>x = 9 - </a:t>
            </a:r>
            <a:r>
              <a:rPr lang="en-US" dirty="0" smtClean="0">
                <a:solidFill>
                  <a:srgbClr val="FF0000"/>
                </a:solidFill>
              </a:rPr>
              <a:t>12 / 3 </a:t>
            </a:r>
            <a:r>
              <a:rPr lang="en-US" dirty="0" smtClean="0"/>
              <a:t>+ 3 * 2 - 1 </a:t>
            </a:r>
          </a:p>
          <a:p>
            <a:pPr lvl="2"/>
            <a:r>
              <a:rPr lang="en-US" dirty="0" smtClean="0"/>
              <a:t>x = 9 -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00B0F0"/>
                </a:solidFill>
              </a:rPr>
              <a:t>3 * 2 </a:t>
            </a:r>
            <a:r>
              <a:rPr lang="en-US" dirty="0" smtClean="0"/>
              <a:t>- 1</a:t>
            </a:r>
          </a:p>
          <a:p>
            <a:pPr lvl="2"/>
            <a:r>
              <a:rPr lang="en-US" dirty="0" smtClean="0"/>
              <a:t>x = </a:t>
            </a:r>
            <a:r>
              <a:rPr lang="en-US" dirty="0" smtClean="0">
                <a:solidFill>
                  <a:srgbClr val="00B050"/>
                </a:solidFill>
              </a:rPr>
              <a:t>9 - 4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00B0F0"/>
                </a:solidFill>
              </a:rPr>
              <a:t>6</a:t>
            </a:r>
            <a:r>
              <a:rPr lang="en-US" dirty="0" smtClean="0"/>
              <a:t> - 1 </a:t>
            </a:r>
          </a:p>
          <a:p>
            <a:pPr lvl="2"/>
            <a:r>
              <a:rPr lang="en-US" dirty="0" smtClean="0"/>
              <a:t>x = </a:t>
            </a:r>
            <a:r>
              <a:rPr lang="en-US" u="sng" dirty="0" smtClean="0">
                <a:solidFill>
                  <a:srgbClr val="00B050"/>
                </a:solidFill>
              </a:rPr>
              <a:t>5 </a:t>
            </a:r>
            <a:r>
              <a:rPr lang="en-US" u="sng" dirty="0" smtClean="0"/>
              <a:t>+ 6 </a:t>
            </a:r>
            <a:r>
              <a:rPr lang="en-US" dirty="0" smtClean="0"/>
              <a:t>- 1 </a:t>
            </a:r>
          </a:p>
          <a:p>
            <a:pPr lvl="2"/>
            <a:r>
              <a:rPr lang="en-US" dirty="0" smtClean="0"/>
              <a:t>x = </a:t>
            </a:r>
            <a:r>
              <a:rPr lang="en-US" u="sng" dirty="0" smtClean="0"/>
              <a:t>11</a:t>
            </a:r>
            <a:r>
              <a:rPr lang="en-US" dirty="0" smtClean="0"/>
              <a:t>- 1 </a:t>
            </a:r>
          </a:p>
          <a:p>
            <a:pPr lvl="2"/>
            <a:r>
              <a:rPr lang="en-US" dirty="0" smtClean="0"/>
              <a:t>x = 10</a:t>
            </a:r>
          </a:p>
          <a:p>
            <a:r>
              <a:rPr lang="en-US" u="sng" dirty="0" err="1" smtClean="0"/>
              <a:t>Associativity</a:t>
            </a:r>
            <a:r>
              <a:rPr lang="en-US" u="sng" dirty="0" smtClean="0"/>
              <a:t>:</a:t>
            </a:r>
            <a:r>
              <a:rPr lang="en-US" dirty="0" smtClean="0"/>
              <a:t> Decide the calculation order of expression when multiple operators have same precedence in an expression. Decides </a:t>
            </a:r>
            <a:r>
              <a:rPr lang="en-US" b="1" dirty="0" smtClean="0"/>
              <a:t>Left to Right</a:t>
            </a:r>
            <a:r>
              <a:rPr lang="en-US" dirty="0" smtClean="0"/>
              <a:t> or </a:t>
            </a:r>
            <a:r>
              <a:rPr lang="en-US" b="1" dirty="0" smtClean="0"/>
              <a:t>Right to Left</a:t>
            </a:r>
            <a:r>
              <a:rPr lang="en-US" dirty="0" smtClean="0"/>
              <a:t> evaluation.</a:t>
            </a:r>
          </a:p>
          <a:p>
            <a:pPr lvl="2"/>
            <a:r>
              <a:rPr lang="en-US" dirty="0" smtClean="0"/>
              <a:t>x = </a:t>
            </a:r>
            <a:r>
              <a:rPr lang="en-US" dirty="0" smtClean="0">
                <a:solidFill>
                  <a:srgbClr val="00B050"/>
                </a:solidFill>
              </a:rPr>
              <a:t>3 * 2 </a:t>
            </a:r>
            <a:r>
              <a:rPr lang="en-US" dirty="0" smtClean="0"/>
              <a:t>* 2 + 5 * 2	(Left to Right)</a:t>
            </a:r>
          </a:p>
          <a:p>
            <a:pPr lvl="2"/>
            <a:r>
              <a:rPr lang="en-US" dirty="0" smtClean="0"/>
              <a:t>x = </a:t>
            </a:r>
            <a:r>
              <a:rPr lang="en-US" u="sng" dirty="0" smtClean="0">
                <a:solidFill>
                  <a:srgbClr val="00B050"/>
                </a:solidFill>
              </a:rPr>
              <a:t>6 </a:t>
            </a:r>
            <a:r>
              <a:rPr lang="en-US" u="sng" dirty="0" smtClean="0"/>
              <a:t>* 2 </a:t>
            </a:r>
            <a:r>
              <a:rPr lang="en-US" dirty="0" smtClean="0"/>
              <a:t>+ 5 * 2</a:t>
            </a:r>
          </a:p>
          <a:p>
            <a:pPr lvl="2"/>
            <a:r>
              <a:rPr lang="en-US" dirty="0" smtClean="0"/>
              <a:t>x = </a:t>
            </a:r>
            <a:r>
              <a:rPr lang="en-US" u="sng" dirty="0" smtClean="0"/>
              <a:t>12</a:t>
            </a:r>
            <a:r>
              <a:rPr lang="en-US" dirty="0" smtClean="0"/>
              <a:t> + </a:t>
            </a:r>
            <a:r>
              <a:rPr lang="en-US" dirty="0" smtClean="0">
                <a:solidFill>
                  <a:srgbClr val="FF0000"/>
                </a:solidFill>
              </a:rPr>
              <a:t>5 * 2</a:t>
            </a:r>
          </a:p>
          <a:p>
            <a:pPr lvl="2"/>
            <a:r>
              <a:rPr lang="en-US" dirty="0" smtClean="0"/>
              <a:t>x = 12+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</a:p>
          <a:p>
            <a:pPr lvl="2"/>
            <a:r>
              <a:rPr lang="en-US" dirty="0" smtClean="0"/>
              <a:t>x </a:t>
            </a:r>
            <a:r>
              <a:rPr lang="en-US" smtClean="0"/>
              <a:t>= 22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Expressions: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variable = expression;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x = a – b / 3 + c * 2 – 1;</a:t>
            </a:r>
          </a:p>
          <a:p>
            <a:pPr>
              <a:buNone/>
            </a:pPr>
            <a:r>
              <a:rPr lang="en-US" dirty="0" smtClean="0"/>
              <a:t>	y = a – b / (3 + c) * (2 – 1);</a:t>
            </a:r>
          </a:p>
          <a:p>
            <a:pPr>
              <a:buNone/>
            </a:pPr>
            <a:r>
              <a:rPr lang="en-US" dirty="0" smtClean="0"/>
              <a:t>	z = a – (b / (3 + c) * 2) – 1;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a = 9 , b = 12, c = 3; what is value of x, y, z?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b="1" dirty="0" smtClean="0"/>
              <a:t>x = 10</a:t>
            </a:r>
          </a:p>
          <a:p>
            <a:pPr>
              <a:buNone/>
            </a:pPr>
            <a:r>
              <a:rPr lang="en-US" sz="3200" b="1" dirty="0" smtClean="0"/>
              <a:t>y = 7</a:t>
            </a:r>
          </a:p>
          <a:p>
            <a:pPr>
              <a:buNone/>
            </a:pPr>
            <a:r>
              <a:rPr lang="en-US" sz="3200" b="1" dirty="0" smtClean="0"/>
              <a:t>z =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Outline: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 operators</a:t>
            </a:r>
          </a:p>
          <a:p>
            <a:r>
              <a:rPr lang="en-US" b="1" dirty="0" smtClean="0"/>
              <a:t>Operator Precedence &amp; Associativity</a:t>
            </a:r>
          </a:p>
          <a:p>
            <a:r>
              <a:rPr lang="en-US" b="1" smtClean="0"/>
              <a:t>C </a:t>
            </a:r>
            <a:r>
              <a:rPr lang="en-US" b="1" dirty="0" smtClean="0"/>
              <a:t>Expression Evaluation</a:t>
            </a:r>
          </a:p>
          <a:p>
            <a:r>
              <a:rPr lang="en-US" b="1" dirty="0" smtClean="0"/>
              <a:t>Type Conversion in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3" y="281940"/>
            <a:ext cx="8829675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25" y="266700"/>
            <a:ext cx="8820150" cy="560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47650"/>
            <a:ext cx="8234362" cy="5772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Conversion: Two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Implicit type conversion: </a:t>
            </a:r>
            <a:r>
              <a:rPr lang="en-US" dirty="0" smtClean="0"/>
              <a:t>C automatically converts any intermediate values to the proper type so that the expression can be evaluated without loosing any significance, called </a:t>
            </a:r>
            <a:r>
              <a:rPr lang="en-US" i="1" dirty="0" smtClean="0"/>
              <a:t>implicit type conversion. </a:t>
            </a:r>
          </a:p>
          <a:p>
            <a:r>
              <a:rPr lang="en-US" b="1" dirty="0" smtClean="0"/>
              <a:t>Rule: </a:t>
            </a:r>
            <a:r>
              <a:rPr lang="en-US" dirty="0" smtClean="0"/>
              <a:t>If the operands are of different types, the ‘</a:t>
            </a:r>
            <a:r>
              <a:rPr lang="en-US" b="1" dirty="0" smtClean="0"/>
              <a:t>lower type</a:t>
            </a:r>
            <a:r>
              <a:rPr lang="en-US" dirty="0" smtClean="0"/>
              <a:t>’ is automatically converted to ‘</a:t>
            </a:r>
            <a:r>
              <a:rPr lang="en-US" b="1" dirty="0" smtClean="0"/>
              <a:t>higher type</a:t>
            </a:r>
            <a:r>
              <a:rPr lang="en-US" dirty="0" smtClean="0"/>
              <a:t>’ before operation proceeds. 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i,x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float f;</a:t>
            </a:r>
          </a:p>
          <a:p>
            <a:pPr lvl="2"/>
            <a:r>
              <a:rPr lang="en-US" dirty="0" smtClean="0"/>
              <a:t>double d;</a:t>
            </a:r>
          </a:p>
          <a:p>
            <a:pPr lvl="2"/>
            <a:r>
              <a:rPr lang="en-US" dirty="0" smtClean="0"/>
              <a:t>x = </a:t>
            </a:r>
            <a:r>
              <a:rPr lang="en-US" dirty="0" err="1" smtClean="0"/>
              <a:t>i</a:t>
            </a:r>
            <a:r>
              <a:rPr lang="en-US" dirty="0" smtClean="0"/>
              <a:t> * f + d</a:t>
            </a:r>
          </a:p>
          <a:p>
            <a:pPr lvl="4"/>
            <a:r>
              <a:rPr lang="en-US" b="1" dirty="0" err="1" smtClean="0"/>
              <a:t>i</a:t>
            </a:r>
            <a:r>
              <a:rPr lang="en-US" dirty="0" smtClean="0"/>
              <a:t> automatically converted to </a:t>
            </a:r>
            <a:r>
              <a:rPr lang="en-US" b="1" dirty="0" smtClean="0"/>
              <a:t>float</a:t>
            </a:r>
            <a:r>
              <a:rPr lang="en-US" dirty="0" smtClean="0"/>
              <a:t> type, then multiplication performs.</a:t>
            </a:r>
          </a:p>
          <a:p>
            <a:pPr lvl="4"/>
            <a:r>
              <a:rPr lang="en-US" dirty="0" smtClean="0"/>
              <a:t>Then 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 * f)</a:t>
            </a:r>
            <a:r>
              <a:rPr lang="en-US" dirty="0" smtClean="0"/>
              <a:t> converted to </a:t>
            </a:r>
            <a:r>
              <a:rPr lang="en-US" b="1" dirty="0" smtClean="0"/>
              <a:t>double</a:t>
            </a:r>
            <a:r>
              <a:rPr lang="en-US" dirty="0" smtClean="0"/>
              <a:t> and add with </a:t>
            </a:r>
            <a:r>
              <a:rPr lang="en-US" b="1" dirty="0" smtClean="0"/>
              <a:t>d</a:t>
            </a:r>
            <a:r>
              <a:rPr lang="en-US" dirty="0" smtClean="0"/>
              <a:t>.</a:t>
            </a:r>
          </a:p>
          <a:p>
            <a:pPr lvl="4"/>
            <a:r>
              <a:rPr lang="en-US" dirty="0" smtClean="0"/>
              <a:t>Then final result will converted to </a:t>
            </a:r>
            <a:r>
              <a:rPr lang="en-US" b="1" dirty="0" err="1" smtClean="0"/>
              <a:t>int</a:t>
            </a:r>
            <a:r>
              <a:rPr lang="en-US" dirty="0" smtClean="0"/>
              <a:t> type, data type of </a:t>
            </a:r>
            <a:r>
              <a:rPr lang="en-US" b="1" dirty="0" smtClean="0"/>
              <a:t>x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Conversion: Two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Explicit type conversion: </a:t>
            </a:r>
            <a:r>
              <a:rPr lang="en-US" dirty="0" smtClean="0"/>
              <a:t>When we force an expression to be a specific type, called </a:t>
            </a:r>
            <a:r>
              <a:rPr lang="en-US" i="1" dirty="0" smtClean="0"/>
              <a:t>explicit type conversion. </a:t>
            </a:r>
          </a:p>
          <a:p>
            <a:r>
              <a:rPr lang="en-US" b="1" dirty="0" smtClean="0"/>
              <a:t>General form: (</a:t>
            </a:r>
            <a:r>
              <a:rPr lang="en-US" b="1" dirty="0" err="1" smtClean="0"/>
              <a:t>data_type</a:t>
            </a:r>
            <a:r>
              <a:rPr lang="en-US" b="1" dirty="0" smtClean="0"/>
              <a:t>) expression; 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int</a:t>
            </a:r>
            <a:r>
              <a:rPr lang="en-US" dirty="0" smtClean="0"/>
              <a:t> x; </a:t>
            </a:r>
          </a:p>
          <a:p>
            <a:pPr>
              <a:buNone/>
            </a:pPr>
            <a:r>
              <a:rPr lang="en-US" dirty="0" smtClean="0"/>
              <a:t>	float y = 20.0; </a:t>
            </a:r>
          </a:p>
          <a:p>
            <a:pPr>
              <a:buNone/>
            </a:pPr>
            <a:r>
              <a:rPr lang="en-US" dirty="0" smtClean="0"/>
              <a:t>	x = (</a:t>
            </a:r>
            <a:r>
              <a:rPr lang="en-US" dirty="0" err="1" smtClean="0"/>
              <a:t>int</a:t>
            </a:r>
            <a:r>
              <a:rPr lang="en-US" dirty="0" smtClean="0"/>
              <a:t>) (y + 10.5); </a:t>
            </a:r>
          </a:p>
          <a:p>
            <a:r>
              <a:rPr lang="en-US" b="1" dirty="0" smtClean="0"/>
              <a:t>a = (</a:t>
            </a:r>
            <a:r>
              <a:rPr lang="en-US" b="1" dirty="0" err="1" smtClean="0"/>
              <a:t>int</a:t>
            </a:r>
            <a:r>
              <a:rPr lang="en-US" b="1" dirty="0" smtClean="0"/>
              <a:t>) 21.3 / (</a:t>
            </a:r>
            <a:r>
              <a:rPr lang="en-US" b="1" dirty="0" err="1" smtClean="0"/>
              <a:t>int</a:t>
            </a:r>
            <a:r>
              <a:rPr lang="en-US" b="1" dirty="0" smtClean="0"/>
              <a:t>)4.5</a:t>
            </a:r>
            <a:r>
              <a:rPr lang="en-US" dirty="0" smtClean="0"/>
              <a:t> equivalent to </a:t>
            </a:r>
            <a:r>
              <a:rPr lang="en-US" b="1" dirty="0" smtClean="0"/>
              <a:t>a = 21/4 = 5</a:t>
            </a:r>
            <a:endParaRPr lang="en-US" dirty="0" smtClean="0"/>
          </a:p>
          <a:p>
            <a:r>
              <a:rPr lang="en-US" b="1" dirty="0" smtClean="0"/>
              <a:t>x = (</a:t>
            </a:r>
            <a:r>
              <a:rPr lang="en-US" b="1" dirty="0" err="1" smtClean="0"/>
              <a:t>int</a:t>
            </a:r>
            <a:r>
              <a:rPr lang="en-US" b="1" dirty="0" smtClean="0"/>
              <a:t>) a + b	</a:t>
            </a:r>
            <a:r>
              <a:rPr lang="en-US" dirty="0" smtClean="0"/>
              <a:t>[</a:t>
            </a:r>
            <a:r>
              <a:rPr lang="en-US" b="1" dirty="0" smtClean="0"/>
              <a:t>a</a:t>
            </a:r>
            <a:r>
              <a:rPr lang="en-US" dirty="0" smtClean="0"/>
              <a:t> converted to </a:t>
            </a:r>
            <a:r>
              <a:rPr lang="en-US" b="1" dirty="0" smtClean="0"/>
              <a:t>integer</a:t>
            </a:r>
            <a:r>
              <a:rPr lang="en-US" dirty="0" smtClean="0"/>
              <a:t> and add with </a:t>
            </a:r>
            <a:r>
              <a:rPr lang="en-US" b="1" dirty="0" smtClean="0"/>
              <a:t>b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 descr="Why is casting double to char allowed in Java? - Stack Overfl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54" y="1092070"/>
            <a:ext cx="7607691" cy="505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73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490" y="194310"/>
            <a:ext cx="8902079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An operator is a symbol that tells the computer to perform certain mathematical or logical manipulations.</a:t>
            </a:r>
          </a:p>
          <a:p>
            <a:endParaRPr lang="en-US" sz="2600" dirty="0" smtClean="0"/>
          </a:p>
          <a:p>
            <a:r>
              <a:rPr lang="en-US" sz="2800" dirty="0" smtClean="0"/>
              <a:t>Operators used in programs to manipulate data &amp; variables.</a:t>
            </a:r>
          </a:p>
          <a:p>
            <a:endParaRPr lang="en-US" sz="2600" dirty="0" smtClean="0"/>
          </a:p>
          <a:p>
            <a:r>
              <a:rPr lang="en-US" sz="2800" dirty="0" smtClean="0"/>
              <a:t>C is very rich in built-in operators, classified into following number of categories: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Arithmetic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Relational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Logical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Assignment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Increment/Decrement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Conditional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Bitwise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Special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Operators – 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Following table lists C’s arithmetic operators: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Integer division(/) truncates any fractional part (remainder).</a:t>
            </a:r>
          </a:p>
          <a:p>
            <a:r>
              <a:rPr lang="en-US" dirty="0" smtClean="0"/>
              <a:t>Modulus operator (%) can not used be used on floating-point data. During modulus operation, sign of the result is always the sign of the first operand. 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- 11 % 2 = - 1</a:t>
            </a:r>
          </a:p>
          <a:p>
            <a:pPr lvl="1">
              <a:buNone/>
            </a:pPr>
            <a:r>
              <a:rPr lang="en-US" dirty="0" smtClean="0"/>
              <a:t>- 11 % 2 = - 1</a:t>
            </a:r>
          </a:p>
          <a:p>
            <a:pPr lvl="1">
              <a:buNone/>
            </a:pPr>
            <a:r>
              <a:rPr lang="en-US" dirty="0" smtClean="0"/>
              <a:t>  OPERAND: 11 % 2 = REMAINDER: 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CSC-183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400" y="1386840"/>
          <a:ext cx="4114800" cy="1408573"/>
        </p:xfrm>
        <a:graphic>
          <a:graphicData uri="http://schemas.openxmlformats.org/drawingml/2006/table">
            <a:tbl>
              <a:tblPr/>
              <a:tblGrid>
                <a:gridCol w="1182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755">
                <a:tc>
                  <a:txBody>
                    <a:bodyPr/>
                    <a:lstStyle/>
                    <a:p>
                      <a:pPr marL="1524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Arial"/>
                        </a:rPr>
                        <a:t>Operator</a:t>
                      </a: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Arial"/>
                        </a:rPr>
                        <a:t>Meaning</a:t>
                      </a: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Arial"/>
                        </a:rPr>
                        <a:t>+</a:t>
                      </a: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Arial"/>
                        </a:rPr>
                        <a:t>Addition or unary plus</a:t>
                      </a: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Arial"/>
                        </a:rPr>
                        <a:t>-</a:t>
                      </a: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Arial"/>
                        </a:rPr>
                        <a:t>Subtraction or unary minus</a:t>
                      </a: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Arial"/>
                        </a:rPr>
                        <a:t>*</a:t>
                      </a: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Arial"/>
                        </a:rPr>
                        <a:t>Multiplication</a:t>
                      </a: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Arial"/>
                        </a:rPr>
                        <a:t>/</a:t>
                      </a:r>
                      <a:endParaRPr lang="en-US" sz="7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Arial"/>
                        </a:rPr>
                        <a:t>Division</a:t>
                      </a: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7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Arial"/>
                        </a:rPr>
                        <a:t>%</a:t>
                      </a: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Arial"/>
                        </a:rPr>
                        <a:t>Modulus</a:t>
                      </a:r>
                      <a:endParaRPr lang="en-US" sz="7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Operators – Arithmetic Operators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of modulus operator</a:t>
            </a:r>
          </a:p>
          <a:p>
            <a:pPr lvl="1"/>
            <a:r>
              <a:rPr lang="en-US" dirty="0" smtClean="0"/>
              <a:t>From total days find out months and rest days.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total_days</a:t>
            </a:r>
            <a:r>
              <a:rPr lang="en-US" dirty="0" smtClean="0"/>
              <a:t> = 66 days.</a:t>
            </a:r>
          </a:p>
          <a:p>
            <a:pPr lvl="1">
              <a:buNone/>
            </a:pPr>
            <a:r>
              <a:rPr lang="en-US" dirty="0" smtClean="0"/>
              <a:t>	= 2 months and 6 days </a:t>
            </a:r>
          </a:p>
          <a:p>
            <a:pPr lvl="1"/>
            <a:r>
              <a:rPr lang="en-US" dirty="0" smtClean="0"/>
              <a:t>Find out a number is odd or even by checking its reminder.</a:t>
            </a:r>
          </a:p>
          <a:p>
            <a:pPr lvl="1"/>
            <a:r>
              <a:rPr lang="en-US" dirty="0" smtClean="0"/>
              <a:t>Determine a number is divided by a specific number.</a:t>
            </a:r>
          </a:p>
          <a:p>
            <a:pPr lvl="1"/>
            <a:r>
              <a:rPr lang="en-US" dirty="0" smtClean="0"/>
              <a:t>If(6%3==0){</a:t>
            </a:r>
            <a:r>
              <a:rPr lang="en-US" dirty="0" err="1" smtClean="0"/>
              <a:t>printf</a:t>
            </a:r>
            <a:r>
              <a:rPr lang="en-US" dirty="0" smtClean="0"/>
              <a:t>(“even number”);}</a:t>
            </a:r>
          </a:p>
          <a:p>
            <a:r>
              <a:rPr lang="en-US" dirty="0" smtClean="0"/>
              <a:t>Exercise (Home work):	</a:t>
            </a:r>
          </a:p>
          <a:p>
            <a:pPr lvl="1"/>
            <a:r>
              <a:rPr lang="en-US" dirty="0" smtClean="0"/>
              <a:t>Write a program, it takes days as input and determine numbers of years, months, weeks and rest days.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Operators –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Sometimes need to compare two quantities, depending on their relation, to take certain decisions.</a:t>
            </a:r>
          </a:p>
          <a:p>
            <a:pPr lvl="0"/>
            <a:r>
              <a:rPr lang="en-US" sz="2400" dirty="0" smtClean="0"/>
              <a:t>These comparisons can be done with the help of </a:t>
            </a:r>
            <a:r>
              <a:rPr lang="en-US" sz="2400" b="1" i="1" dirty="0" smtClean="0"/>
              <a:t>relational operators</a:t>
            </a:r>
            <a:r>
              <a:rPr lang="en-US" sz="2400" dirty="0" smtClean="0"/>
              <a:t>.</a:t>
            </a:r>
          </a:p>
          <a:p>
            <a:pPr lvl="1"/>
            <a:r>
              <a:rPr lang="en-US" sz="2200" dirty="0" smtClean="0"/>
              <a:t>Compare: age of two persons, value of two number.</a:t>
            </a:r>
          </a:p>
          <a:p>
            <a:pPr lvl="0"/>
            <a:r>
              <a:rPr lang="en-US" sz="2400" dirty="0" smtClean="0"/>
              <a:t>Expressions that use relational operators return 0 for false &amp; 1 for true.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 marks &gt; 89 , 10&lt;20 is true, 20&lt;10 is false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3581401"/>
          <a:ext cx="4267200" cy="1981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Operator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/>
                        <a:t>Meaning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/>
                        <a:t>&gt;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/>
                        <a:t>Is greater than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/>
                        <a:t>&gt;=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/>
                        <a:t>Is greater than or equal to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/>
                        <a:t>&lt;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/>
                        <a:t>Is less than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/>
                        <a:t>&lt;=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/>
                        <a:t>Is less than or equal to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/>
                        <a:t>==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/>
                        <a:t>Is equal to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/>
                        <a:t>!=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 smtClean="0"/>
                        <a:t>Is not equal to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Operators –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Exercise:</a:t>
            </a:r>
          </a:p>
          <a:p>
            <a:pPr>
              <a:buNone/>
            </a:pPr>
            <a:r>
              <a:rPr lang="en-US" dirty="0" smtClean="0"/>
              <a:t>		4.5 &lt;= 10	?</a:t>
            </a:r>
          </a:p>
          <a:p>
            <a:pPr>
              <a:buNone/>
            </a:pPr>
            <a:r>
              <a:rPr lang="en-US" dirty="0" smtClean="0"/>
              <a:t>		4.5 &lt; -10	?</a:t>
            </a:r>
          </a:p>
          <a:p>
            <a:pPr>
              <a:buNone/>
            </a:pPr>
            <a:r>
              <a:rPr lang="en-US" dirty="0" smtClean="0"/>
              <a:t>		-35 &gt;= 0	?</a:t>
            </a:r>
          </a:p>
          <a:p>
            <a:pPr>
              <a:buNone/>
            </a:pPr>
            <a:r>
              <a:rPr lang="en-US" dirty="0" smtClean="0"/>
              <a:t>		10 &lt; (7+5)	?</a:t>
            </a:r>
          </a:p>
          <a:p>
            <a:pPr>
              <a:buNone/>
            </a:pPr>
            <a:r>
              <a:rPr lang="en-US" dirty="0" smtClean="0"/>
              <a:t>		(</a:t>
            </a:r>
            <a:r>
              <a:rPr lang="en-US" dirty="0" err="1" smtClean="0"/>
              <a:t>a+b</a:t>
            </a:r>
            <a:r>
              <a:rPr lang="en-US" dirty="0" smtClean="0"/>
              <a:t>) &lt; (</a:t>
            </a:r>
            <a:r>
              <a:rPr lang="en-US" dirty="0" err="1" smtClean="0"/>
              <a:t>c+d</a:t>
            </a:r>
            <a:r>
              <a:rPr lang="en-US" dirty="0" smtClean="0"/>
              <a:t>)	?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a=0 b = 6 c= 5 d =  2</a:t>
            </a:r>
          </a:p>
          <a:p>
            <a:pPr>
              <a:buNone/>
            </a:pP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 7 NO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4.5 &lt;= 10	TRUE</a:t>
            </a:r>
          </a:p>
          <a:p>
            <a:pPr>
              <a:buNone/>
            </a:pPr>
            <a:r>
              <a:rPr lang="en-US" dirty="0" smtClean="0"/>
              <a:t>		4.5 &lt; -10	FALSE</a:t>
            </a:r>
          </a:p>
          <a:p>
            <a:pPr>
              <a:buNone/>
            </a:pPr>
            <a:r>
              <a:rPr lang="en-US" dirty="0" smtClean="0"/>
              <a:t>		-35 &gt;= 0	FALSE</a:t>
            </a:r>
          </a:p>
          <a:p>
            <a:pPr>
              <a:buNone/>
            </a:pPr>
            <a:r>
              <a:rPr lang="en-US" dirty="0" smtClean="0"/>
              <a:t>		10 &lt; (7+5)	TRUE</a:t>
            </a:r>
          </a:p>
          <a:p>
            <a:pPr>
              <a:buNone/>
            </a:pPr>
            <a:r>
              <a:rPr lang="en-US" dirty="0" smtClean="0"/>
              <a:t>		(</a:t>
            </a:r>
            <a:r>
              <a:rPr lang="en-US" dirty="0" err="1" smtClean="0"/>
              <a:t>a+b</a:t>
            </a:r>
            <a:r>
              <a:rPr lang="en-US" dirty="0" smtClean="0"/>
              <a:t>) &lt; (</a:t>
            </a:r>
            <a:r>
              <a:rPr lang="en-US" dirty="0" err="1" smtClean="0"/>
              <a:t>c+d</a:t>
            </a:r>
            <a:r>
              <a:rPr lang="en-US" dirty="0" smtClean="0"/>
              <a:t>)	? (depends on value of </a:t>
            </a:r>
            <a:r>
              <a:rPr lang="en-US" dirty="0" err="1" smtClean="0"/>
              <a:t>a,b,c,d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Operators – Relational Operators (Program)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To find out the large number between two number: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num1,num2;</a:t>
            </a:r>
          </a:p>
          <a:p>
            <a:pPr>
              <a:buNone/>
            </a:pPr>
            <a:r>
              <a:rPr lang="en-US" dirty="0" smtClean="0"/>
              <a:t>	num1 = 25;</a:t>
            </a:r>
          </a:p>
          <a:p>
            <a:pPr>
              <a:buNone/>
            </a:pPr>
            <a:r>
              <a:rPr lang="en-US" dirty="0" smtClean="0"/>
              <a:t>	num2 = 20;</a:t>
            </a:r>
          </a:p>
          <a:p>
            <a:pPr>
              <a:buNone/>
            </a:pPr>
            <a:r>
              <a:rPr lang="en-US" dirty="0" smtClean="0"/>
              <a:t>	if(num1 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num2)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(“num1 is large”);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(“num2 is large”);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CSC-183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 Operators –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Logical refers to the ways relationships can be connected.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Used when need more than one condition to take decision.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Expressions that use logical operators return 0 for false &amp; 1 for true.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The truth table for logical operators is shown below: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Some examples: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/>
              <a:t>To check age between 18 to 30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/>
              <a:t>	if( age &gt; 18 &amp;&amp; age&lt;30 ) allow to apply for job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/>
              <a:t>To check Grade: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/>
              <a:t>	if( marks &gt; 0 &amp;&amp; marks &lt; 60) then Grade is 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3220-09CD-47FE-AE6B-185F26247F7A}" type="datetime3">
              <a:rPr lang="en-US" smtClean="0"/>
              <a:pPr/>
              <a:t>23 June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CSC-183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727960"/>
          <a:ext cx="3048000" cy="156591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marL="1143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Arial"/>
                        </a:rPr>
                        <a:t>Operator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477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Arial"/>
                        </a:rPr>
                        <a:t>Meaning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&amp;&amp;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AND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||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03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OR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!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032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NOT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5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5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24377" y="2651466"/>
          <a:ext cx="4506151" cy="1767062"/>
        </p:xfrm>
        <a:graphic>
          <a:graphicData uri="http://schemas.openxmlformats.org/drawingml/2006/table">
            <a:tbl>
              <a:tblPr/>
              <a:tblGrid>
                <a:gridCol w="917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436">
                <a:tc>
                  <a:txBody>
                    <a:bodyPr/>
                    <a:lstStyle/>
                    <a:p>
                      <a:pPr marL="4445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Arial"/>
                        </a:rPr>
                        <a:t>P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937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Arial"/>
                        </a:rPr>
                        <a:t>Q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Arial"/>
                        </a:rPr>
                        <a:t>P &amp;&amp; Q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Arial"/>
                        </a:rPr>
                        <a:t>P || Q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Arial"/>
                        </a:rPr>
                        <a:t>!P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209">
                <a:tc>
                  <a:txBody>
                    <a:bodyPr/>
                    <a:lstStyle/>
                    <a:p>
                      <a:pPr marL="457200" marR="0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0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31800" marR="0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0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Arial"/>
                        </a:rPr>
                        <a:t>0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Arial"/>
                        </a:rPr>
                        <a:t>0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36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0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31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0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436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318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0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5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209">
                <a:tc>
                  <a:txBody>
                    <a:bodyPr/>
                    <a:lstStyle/>
                    <a:p>
                      <a:pPr marL="457200" marR="0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31800" marR="0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0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0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1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Arial"/>
                        </a:rPr>
                        <a:t>0</a:t>
                      </a:r>
                      <a:endParaRPr lang="en-US" sz="10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00" dirty="0">
                        <a:latin typeface="Times New Roman"/>
                        <a:ea typeface="Times New Roman"/>
                        <a:cs typeface="Arial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1320</Words>
  <Application>Microsoft Office PowerPoint</Application>
  <PresentationFormat>On-screen Show (4:3)</PresentationFormat>
  <Paragraphs>399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Equation</vt:lpstr>
      <vt:lpstr>CSC – 183  Programming C</vt:lpstr>
      <vt:lpstr>Today’s Outline:</vt:lpstr>
      <vt:lpstr>C Operators</vt:lpstr>
      <vt:lpstr>C Operators – Arithmetic Operators</vt:lpstr>
      <vt:lpstr>C Operators – Arithmetic Operators (Cont.)</vt:lpstr>
      <vt:lpstr>C Operators – Relational Operators</vt:lpstr>
      <vt:lpstr>C Operators – Relational Operators</vt:lpstr>
      <vt:lpstr>C Operators – Relational Operators (Program)</vt:lpstr>
      <vt:lpstr>C Operators – Logical Operators</vt:lpstr>
      <vt:lpstr>Leap Year Program: using logical opeators</vt:lpstr>
      <vt:lpstr>C Operators – Assignment Operator </vt:lpstr>
      <vt:lpstr>C Operators – Increment/Decrement</vt:lpstr>
      <vt:lpstr>C Operators – Conditional Operator </vt:lpstr>
      <vt:lpstr>C Operators – Bitwise Operators </vt:lpstr>
      <vt:lpstr>C Operators – Special Operators </vt:lpstr>
      <vt:lpstr>Arithmetic Expressions:</vt:lpstr>
      <vt:lpstr>PowerPoint Presentation</vt:lpstr>
      <vt:lpstr>Precedence and Associativity</vt:lpstr>
      <vt:lpstr>Evaluation of Expressions:</vt:lpstr>
      <vt:lpstr>PowerPoint Presentation</vt:lpstr>
      <vt:lpstr>PowerPoint Presentation</vt:lpstr>
      <vt:lpstr>PowerPoint Presentation</vt:lpstr>
      <vt:lpstr>C Type Conversion: Two Types</vt:lpstr>
      <vt:lpstr>C Type Conversion: Two Types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– 183  Programming C</dc:title>
  <dc:creator>Morshed</dc:creator>
  <cp:lastModifiedBy>suhala2019@outlook.com</cp:lastModifiedBy>
  <cp:revision>261</cp:revision>
  <dcterms:created xsi:type="dcterms:W3CDTF">2006-08-16T00:00:00Z</dcterms:created>
  <dcterms:modified xsi:type="dcterms:W3CDTF">2021-06-23T05:42:58Z</dcterms:modified>
</cp:coreProperties>
</file>