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62" r:id="rId3"/>
    <p:sldId id="303" r:id="rId4"/>
    <p:sldId id="277" r:id="rId5"/>
    <p:sldId id="278" r:id="rId6"/>
    <p:sldId id="279" r:id="rId7"/>
    <p:sldId id="285" r:id="rId8"/>
    <p:sldId id="286" r:id="rId9"/>
    <p:sldId id="291" r:id="rId10"/>
    <p:sldId id="280" r:id="rId11"/>
    <p:sldId id="287" r:id="rId12"/>
    <p:sldId id="304" r:id="rId13"/>
    <p:sldId id="299" r:id="rId14"/>
    <p:sldId id="300" r:id="rId15"/>
    <p:sldId id="301" r:id="rId16"/>
    <p:sldId id="302" r:id="rId17"/>
    <p:sldId id="294" r:id="rId18"/>
    <p:sldId id="281" r:id="rId19"/>
    <p:sldId id="289" r:id="rId20"/>
    <p:sldId id="305" r:id="rId21"/>
    <p:sldId id="290" r:id="rId22"/>
    <p:sldId id="283" r:id="rId23"/>
    <p:sldId id="295" r:id="rId24"/>
    <p:sldId id="298" r:id="rId25"/>
    <p:sldId id="306" r:id="rId26"/>
    <p:sldId id="308" r:id="rId27"/>
    <p:sldId id="296" r:id="rId28"/>
    <p:sldId id="284" r:id="rId29"/>
    <p:sldId id="297" r:id="rId30"/>
    <p:sldId id="307" r:id="rId31"/>
    <p:sldId id="275" r:id="rId32"/>
    <p:sldId id="276" r:id="rId33"/>
  </p:sldIdLst>
  <p:sldSz cx="9144000" cy="6858000" type="screen4x3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1582" cy="493633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2" y="0"/>
            <a:ext cx="2921582" cy="493633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3C66766A-38D5-4901-9509-CC597B0139C3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316"/>
            <a:ext cx="2921582" cy="493633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2" y="9377316"/>
            <a:ext cx="2921582" cy="493633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577A3286-9DF1-406D-AA37-E42F2FC68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1582" cy="493633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2" y="0"/>
            <a:ext cx="2921582" cy="493633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2F2200FE-143E-4BAB-AB34-595BE3319537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2363" cy="370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6"/>
            <a:ext cx="5393690" cy="4442698"/>
          </a:xfrm>
          <a:prstGeom prst="rect">
            <a:avLst/>
          </a:prstGeom>
        </p:spPr>
        <p:txBody>
          <a:bodyPr vert="horz" lIns="92546" tIns="46273" rIns="92546" bIns="462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7316"/>
            <a:ext cx="2921582" cy="493633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2" y="9377316"/>
            <a:ext cx="2921582" cy="493633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D022E925-24F8-4605-9C7D-E94A1F891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5554-DA8D-4CFD-AA96-86385F5689E9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16EC-6B23-49E6-8CA2-731ABB7A6E75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39C0-130E-4F63-B874-B2BCFA066F3D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5B0F-50BC-4944-948B-6FB31C772974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2C0-EAF9-4CBC-AB94-51478B5B9987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6784-1F0D-406D-A4E7-8130B6E3EB62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2C06-5AA4-4917-BF9C-F6DACC352F4E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FB03-897E-4D40-B20B-75A4614DF88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C616-9376-4D07-8ED7-99898211ED48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6633-2886-40DB-9B9F-A02646E09652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98438"/>
            <a:ext cx="8839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839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EE66F5D-E589-4BAB-9D02-6AF38DAC24CA}" type="datetime3">
              <a:rPr lang="en-US" smtClean="0"/>
              <a:pPr/>
              <a:t>13 August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CSC-183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0838"/>
            <a:ext cx="8705088" cy="1143000"/>
          </a:xfrm>
        </p:spPr>
        <p:txBody>
          <a:bodyPr anchor="ctr">
            <a:normAutofit fontScale="90000"/>
          </a:bodyPr>
          <a:lstStyle/>
          <a:p>
            <a:pPr lvl="0" algn="ctr">
              <a:defRPr/>
            </a:pPr>
            <a:r>
              <a:rPr lang="en-US" dirty="0" smtClean="0"/>
              <a:t>CSC – 183 </a:t>
            </a:r>
            <a:br>
              <a:rPr lang="en-US" dirty="0" smtClean="0"/>
            </a:br>
            <a:r>
              <a:rPr lang="en-US" sz="4000" b="1" dirty="0" smtClean="0"/>
              <a:t>Programming C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8800" y="1600200"/>
            <a:ext cx="5486400" cy="838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-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0517-2177-40BE-9037-243F2092686D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3048000"/>
            <a:ext cx="7315200" cy="685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Decision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Making and Branching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if_else</a:t>
            </a:r>
            <a:r>
              <a:rPr lang="en-US" dirty="0" smtClean="0"/>
              <a:t> Statement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u="sng" dirty="0" smtClean="0"/>
              <a:t>Format: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		if ( test condition ) </a:t>
            </a:r>
          </a:p>
          <a:p>
            <a:pPr>
              <a:buNone/>
            </a:pPr>
            <a:r>
              <a:rPr lang="en-US" b="1" dirty="0" smtClean="0"/>
              <a:t>		       statements; </a:t>
            </a:r>
          </a:p>
          <a:p>
            <a:pPr>
              <a:buNone/>
            </a:pPr>
            <a:r>
              <a:rPr lang="en-US" b="1" dirty="0" smtClean="0"/>
              <a:t>		else </a:t>
            </a:r>
          </a:p>
          <a:p>
            <a:pPr>
              <a:buNone/>
            </a:pPr>
            <a:r>
              <a:rPr lang="en-US" b="1" dirty="0" smtClean="0"/>
              <a:t>		       statements;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/>
              <a:t>Example: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	if( num % 2 == 0 )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 “Even number’’ ); </a:t>
            </a:r>
          </a:p>
          <a:p>
            <a:pPr>
              <a:buNone/>
            </a:pPr>
            <a:r>
              <a:rPr lang="en-US" dirty="0" smtClean="0"/>
              <a:t>	else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 “Odd number” );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if_else</a:t>
            </a:r>
            <a:r>
              <a:rPr lang="en-US" dirty="0" smtClean="0"/>
              <a:t> Statement : (flowchart)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lowchart: Decision 7"/>
          <p:cNvSpPr/>
          <p:nvPr/>
        </p:nvSpPr>
        <p:spPr>
          <a:xfrm>
            <a:off x="3276600" y="1904206"/>
            <a:ext cx="2590800" cy="1600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Expression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3124200"/>
            <a:ext cx="1981200" cy="610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False-block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4114006"/>
            <a:ext cx="1981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 - 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8" idx="3"/>
            <a:endCxn id="9" idx="0"/>
          </p:cNvCxnSpPr>
          <p:nvPr/>
        </p:nvCxnSpPr>
        <p:spPr>
          <a:xfrm>
            <a:off x="5867400" y="2704306"/>
            <a:ext cx="1524000" cy="41989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</p:cNvCxnSpPr>
          <p:nvPr/>
        </p:nvCxnSpPr>
        <p:spPr>
          <a:xfrm rot="5400000">
            <a:off x="4229100" y="4914106"/>
            <a:ext cx="685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9" idx="2"/>
            <a:endCxn id="10" idx="3"/>
          </p:cNvCxnSpPr>
          <p:nvPr/>
        </p:nvCxnSpPr>
        <p:spPr>
          <a:xfrm rot="5400000">
            <a:off x="6172994" y="3124200"/>
            <a:ext cx="608012" cy="18288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0"/>
          </p:cNvCxnSpPr>
          <p:nvPr/>
        </p:nvCxnSpPr>
        <p:spPr>
          <a:xfrm rot="5400000">
            <a:off x="4267200" y="1599406"/>
            <a:ext cx="609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24400" y="1371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76400" y="2286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24600" y="2286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62000" y="3124200"/>
            <a:ext cx="1981200" cy="610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True-block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hape 35"/>
          <p:cNvCxnSpPr>
            <a:stCxn id="8" idx="1"/>
            <a:endCxn id="34" idx="0"/>
          </p:cNvCxnSpPr>
          <p:nvPr/>
        </p:nvCxnSpPr>
        <p:spPr>
          <a:xfrm rot="10800000" flipV="1">
            <a:off x="1752600" y="2704306"/>
            <a:ext cx="1524000" cy="41989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34" idx="2"/>
            <a:endCxn id="10" idx="1"/>
          </p:cNvCxnSpPr>
          <p:nvPr/>
        </p:nvCxnSpPr>
        <p:spPr>
          <a:xfrm rot="16200000" flipH="1">
            <a:off x="2362994" y="3124200"/>
            <a:ext cx="608012" cy="18288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If-else</a:t>
            </a:r>
            <a:r>
              <a:rPr lang="en-US" dirty="0" smtClean="0"/>
              <a:t> Statement : (Program)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larger number between two numbers.</a:t>
            </a:r>
          </a:p>
          <a:p>
            <a:r>
              <a:rPr lang="en-US" dirty="0" smtClean="0"/>
              <a:t>Check a number even or odd.</a:t>
            </a:r>
          </a:p>
          <a:p>
            <a:r>
              <a:rPr lang="en-US" dirty="0" smtClean="0"/>
              <a:t>Check a number is Numbers are divisible by any other numbers.</a:t>
            </a:r>
          </a:p>
          <a:p>
            <a:r>
              <a:rPr lang="en-US" dirty="0" smtClean="0"/>
              <a:t>Check two values are equal or not.</a:t>
            </a:r>
          </a:p>
          <a:p>
            <a:r>
              <a:rPr lang="en-US" dirty="0" smtClean="0"/>
              <a:t>Check a marks is valid or invalid.</a:t>
            </a:r>
          </a:p>
          <a:p>
            <a:r>
              <a:rPr lang="en-US" dirty="0" smtClean="0"/>
              <a:t>Check a candidate is eligible or not. (age and </a:t>
            </a:r>
            <a:r>
              <a:rPr lang="en-US" dirty="0" err="1" smtClean="0"/>
              <a:t>gpa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nested </a:t>
            </a:r>
            <a:r>
              <a:rPr lang="en-US" dirty="0" err="1" smtClean="0">
                <a:solidFill>
                  <a:srgbClr val="FF0000"/>
                </a:solidFill>
              </a:rPr>
              <a:t>if_else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series of decisions are involved, we may have to use more than one if…else statement in nested form.</a:t>
            </a:r>
          </a:p>
          <a:p>
            <a:endParaRPr lang="en-US" dirty="0" smtClean="0"/>
          </a:p>
          <a:p>
            <a:r>
              <a:rPr lang="en-US" dirty="0" smtClean="0"/>
              <a:t>Nested means one if statement inside of another </a:t>
            </a:r>
            <a:r>
              <a:rPr lang="en-US" dirty="0" err="1" smtClean="0"/>
              <a:t>if_else</a:t>
            </a:r>
            <a:r>
              <a:rPr lang="en-US" dirty="0" smtClean="0"/>
              <a:t> statement.</a:t>
            </a:r>
          </a:p>
          <a:p>
            <a:endParaRPr lang="en-US" dirty="0" smtClean="0"/>
          </a:p>
          <a:p>
            <a:r>
              <a:rPr lang="en-US" dirty="0" smtClean="0"/>
              <a:t>So, when one if statement appears inside of another if statement for decision making is called nested if…else</a:t>
            </a:r>
          </a:p>
          <a:p>
            <a:endParaRPr lang="en-US" dirty="0" smtClean="0"/>
          </a:p>
          <a:p>
            <a:r>
              <a:rPr lang="en-US" dirty="0" smtClean="0"/>
              <a:t>In nested if…else, </a:t>
            </a:r>
            <a:r>
              <a:rPr lang="en-US" b="1" i="1" dirty="0" smtClean="0"/>
              <a:t>nested if</a:t>
            </a:r>
            <a:r>
              <a:rPr lang="en-US" dirty="0" smtClean="0"/>
              <a:t> </a:t>
            </a:r>
            <a:r>
              <a:rPr lang="en-US" smtClean="0"/>
              <a:t>(inside one)may </a:t>
            </a:r>
            <a:r>
              <a:rPr lang="en-US" dirty="0" smtClean="0"/>
              <a:t>appear inside </a:t>
            </a:r>
            <a:r>
              <a:rPr lang="en-US" b="1" i="1" dirty="0" smtClean="0"/>
              <a:t>if</a:t>
            </a:r>
            <a:r>
              <a:rPr lang="en-US" dirty="0" smtClean="0"/>
              <a:t> or </a:t>
            </a:r>
            <a:r>
              <a:rPr lang="en-US" b="1" i="1" dirty="0" smtClean="0"/>
              <a:t>else</a:t>
            </a:r>
            <a:r>
              <a:rPr lang="en-US" dirty="0" smtClean="0"/>
              <a:t> statement.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nested </a:t>
            </a:r>
            <a:r>
              <a:rPr lang="en-US" dirty="0" err="1" smtClean="0">
                <a:solidFill>
                  <a:srgbClr val="FF0000"/>
                </a:solidFill>
              </a:rPr>
              <a:t>if_else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3505200" cy="5410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Format: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if ( condition ) </a:t>
            </a:r>
          </a:p>
          <a:p>
            <a:pPr>
              <a:buNone/>
            </a:pPr>
            <a:r>
              <a:rPr lang="en-US" b="1" dirty="0" smtClean="0"/>
              <a:t>	if ( condition ) </a:t>
            </a:r>
          </a:p>
          <a:p>
            <a:pPr>
              <a:buNone/>
            </a:pPr>
            <a:r>
              <a:rPr lang="en-US" b="1" dirty="0" smtClean="0"/>
              <a:t>		statement1; </a:t>
            </a:r>
          </a:p>
          <a:p>
            <a:pPr>
              <a:buNone/>
            </a:pPr>
            <a:r>
              <a:rPr lang="en-US" b="1" dirty="0" smtClean="0"/>
              <a:t>	else </a:t>
            </a:r>
          </a:p>
          <a:p>
            <a:pPr>
              <a:buNone/>
            </a:pPr>
            <a:r>
              <a:rPr lang="en-US" b="1" dirty="0" smtClean="0"/>
              <a:t>		statement2; </a:t>
            </a:r>
          </a:p>
          <a:p>
            <a:pPr>
              <a:buNone/>
            </a:pPr>
            <a:r>
              <a:rPr lang="en-US" b="1" dirty="0" smtClean="0"/>
              <a:t>else </a:t>
            </a:r>
          </a:p>
          <a:p>
            <a:pPr>
              <a:buNone/>
            </a:pPr>
            <a:r>
              <a:rPr lang="en-US" b="1" dirty="0" smtClean="0"/>
              <a:t>	statement3 ;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CSC-183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0" y="914400"/>
            <a:ext cx="5181600" cy="541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800" b="1" u="sng" dirty="0" smtClean="0"/>
              <a:t>Example:</a:t>
            </a:r>
          </a:p>
          <a:p>
            <a:endParaRPr lang="en-US" sz="2800" dirty="0" smtClean="0"/>
          </a:p>
          <a:p>
            <a:r>
              <a:rPr lang="en-US" sz="2800" dirty="0" smtClean="0"/>
              <a:t>if(a&gt;b) </a:t>
            </a:r>
          </a:p>
          <a:p>
            <a:r>
              <a:rPr lang="en-US" sz="2800" dirty="0" smtClean="0"/>
              <a:t>{ </a:t>
            </a:r>
          </a:p>
          <a:p>
            <a:r>
              <a:rPr lang="en-US" sz="2800" dirty="0" smtClean="0"/>
              <a:t>    if(a&gt;c) 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("a is the largest:%</a:t>
            </a:r>
            <a:r>
              <a:rPr lang="en-US" sz="2800" dirty="0" err="1" smtClean="0"/>
              <a:t>d",a</a:t>
            </a:r>
            <a:r>
              <a:rPr lang="en-US" sz="2800" dirty="0" smtClean="0"/>
              <a:t>); </a:t>
            </a:r>
          </a:p>
          <a:p>
            <a:r>
              <a:rPr lang="en-US" sz="2800" dirty="0" smtClean="0"/>
              <a:t>    else 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("c is the largest:%</a:t>
            </a:r>
            <a:r>
              <a:rPr lang="en-US" sz="2800" dirty="0" err="1" smtClean="0"/>
              <a:t>d",c</a:t>
            </a:r>
            <a:r>
              <a:rPr lang="en-US" sz="2800" dirty="0" smtClean="0"/>
              <a:t>) ; </a:t>
            </a:r>
          </a:p>
          <a:p>
            <a:r>
              <a:rPr lang="en-US" sz="2800" dirty="0" smtClean="0"/>
              <a:t>} </a:t>
            </a:r>
          </a:p>
          <a:p>
            <a:r>
              <a:rPr lang="en-US" sz="2800" dirty="0" smtClean="0"/>
              <a:t>else </a:t>
            </a:r>
          </a:p>
          <a:p>
            <a:r>
              <a:rPr lang="en-US" sz="2800" dirty="0" smtClean="0"/>
              <a:t>{ </a:t>
            </a:r>
          </a:p>
          <a:p>
            <a:r>
              <a:rPr lang="en-US" sz="2800" dirty="0" smtClean="0"/>
              <a:t>    if(c&gt;b) 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("c is the largest:%</a:t>
            </a:r>
            <a:r>
              <a:rPr lang="en-US" sz="2800" dirty="0" err="1" smtClean="0"/>
              <a:t>d",c</a:t>
            </a:r>
            <a:r>
              <a:rPr lang="en-US" sz="2800" dirty="0" smtClean="0"/>
              <a:t>); </a:t>
            </a:r>
          </a:p>
          <a:p>
            <a:r>
              <a:rPr lang="en-US" sz="2800" dirty="0" smtClean="0"/>
              <a:t>    else 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("b is the largest:%</a:t>
            </a:r>
            <a:r>
              <a:rPr lang="en-US" sz="2800" dirty="0" err="1" smtClean="0"/>
              <a:t>d",b</a:t>
            </a:r>
            <a:r>
              <a:rPr lang="en-US" sz="2800" dirty="0" smtClean="0"/>
              <a:t>) ; </a:t>
            </a:r>
          </a:p>
          <a:p>
            <a:r>
              <a:rPr lang="en-US" sz="2800" dirty="0" smtClean="0"/>
              <a:t>}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nested </a:t>
            </a:r>
            <a:r>
              <a:rPr lang="en-US" dirty="0" err="1" smtClean="0">
                <a:solidFill>
                  <a:srgbClr val="FF0000"/>
                </a:solidFill>
              </a:rPr>
              <a:t>if_else</a:t>
            </a:r>
            <a:r>
              <a:rPr lang="en-US" dirty="0" smtClean="0"/>
              <a:t> Statement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700" b="1" dirty="0" err="1" smtClean="0"/>
              <a:t>int</a:t>
            </a:r>
            <a:r>
              <a:rPr lang="en-US" sz="1700" b="1" dirty="0" smtClean="0"/>
              <a:t> main()</a:t>
            </a:r>
          </a:p>
          <a:p>
            <a:pPr>
              <a:buNone/>
            </a:pPr>
            <a:r>
              <a:rPr lang="en-US" sz="1700" b="1" dirty="0" smtClean="0"/>
              <a:t>{</a:t>
            </a:r>
          </a:p>
          <a:p>
            <a:pPr>
              <a:buNone/>
            </a:pPr>
            <a:r>
              <a:rPr lang="en-US" sz="1700" b="1" dirty="0" smtClean="0"/>
              <a:t>float salary, bonus;</a:t>
            </a:r>
          </a:p>
          <a:p>
            <a:pPr>
              <a:buNone/>
            </a:pPr>
            <a:r>
              <a:rPr lang="en-US" sz="1700" b="1" dirty="0" smtClean="0"/>
              <a:t>if(gender == FEMALE)</a:t>
            </a:r>
          </a:p>
          <a:p>
            <a:pPr>
              <a:buNone/>
            </a:pPr>
            <a:r>
              <a:rPr lang="en-US" sz="1700" b="1" dirty="0" smtClean="0"/>
              <a:t>{</a:t>
            </a:r>
          </a:p>
          <a:p>
            <a:pPr>
              <a:buNone/>
            </a:pPr>
            <a:r>
              <a:rPr lang="en-US" sz="1700" b="1" dirty="0" smtClean="0"/>
              <a:t>	if(salary &gt; 10000)</a:t>
            </a:r>
          </a:p>
          <a:p>
            <a:pPr>
              <a:buNone/>
            </a:pPr>
            <a:r>
              <a:rPr lang="en-US" sz="1700" b="1" dirty="0" smtClean="0"/>
              <a:t>		bonus = salary * 0.5;</a:t>
            </a:r>
          </a:p>
          <a:p>
            <a:pPr>
              <a:buNone/>
            </a:pPr>
            <a:r>
              <a:rPr lang="en-US" sz="1700" b="1" dirty="0" smtClean="0"/>
              <a:t>	else</a:t>
            </a:r>
          </a:p>
          <a:p>
            <a:pPr>
              <a:buNone/>
            </a:pPr>
            <a:r>
              <a:rPr lang="en-US" sz="1700" b="1" dirty="0" smtClean="0"/>
              <a:t>		bonus = salary *0.2;</a:t>
            </a:r>
          </a:p>
          <a:p>
            <a:pPr>
              <a:buNone/>
            </a:pPr>
            <a:r>
              <a:rPr lang="en-US" sz="1700" b="1" dirty="0" smtClean="0"/>
              <a:t>}</a:t>
            </a:r>
          </a:p>
          <a:p>
            <a:pPr>
              <a:buNone/>
            </a:pPr>
            <a:r>
              <a:rPr lang="en-US" sz="1700" b="1" dirty="0" smtClean="0"/>
              <a:t>else</a:t>
            </a:r>
          </a:p>
          <a:p>
            <a:pPr>
              <a:buNone/>
            </a:pPr>
            <a:r>
              <a:rPr lang="en-US" sz="1700" b="1" dirty="0" smtClean="0"/>
              <a:t>{</a:t>
            </a:r>
          </a:p>
          <a:p>
            <a:pPr>
              <a:buNone/>
            </a:pPr>
            <a:r>
              <a:rPr lang="en-US" sz="1700" b="1" dirty="0" smtClean="0"/>
              <a:t>		bonus = salary  * 0.3;</a:t>
            </a:r>
          </a:p>
          <a:p>
            <a:pPr>
              <a:buNone/>
            </a:pPr>
            <a:r>
              <a:rPr lang="en-US" sz="1700" b="1" dirty="0" smtClean="0"/>
              <a:t>}</a:t>
            </a:r>
          </a:p>
          <a:p>
            <a:pPr>
              <a:buNone/>
            </a:pPr>
            <a:r>
              <a:rPr lang="en-US" sz="1700" b="1" dirty="0" smtClean="0"/>
              <a:t>salary = salary + bonus;</a:t>
            </a:r>
          </a:p>
          <a:p>
            <a:pPr>
              <a:buNone/>
            </a:pPr>
            <a:r>
              <a:rPr lang="en-US" sz="1700" b="1" dirty="0" smtClean="0"/>
              <a:t>return 0;</a:t>
            </a:r>
          </a:p>
          <a:p>
            <a:pPr>
              <a:buNone/>
            </a:pPr>
            <a:r>
              <a:rPr lang="en-US" sz="1700" b="1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nested </a:t>
            </a:r>
            <a:r>
              <a:rPr lang="en-US" dirty="0" err="1" smtClean="0">
                <a:solidFill>
                  <a:srgbClr val="FF0000"/>
                </a:solidFill>
              </a:rPr>
              <a:t>if_else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nested if els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66800"/>
            <a:ext cx="5638800" cy="4915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else_if</a:t>
            </a:r>
            <a:r>
              <a:rPr lang="en-US" dirty="0" smtClean="0"/>
              <a:t> ladder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another way of putting </a:t>
            </a:r>
            <a:r>
              <a:rPr lang="en-US" b="1" dirty="0" smtClean="0"/>
              <a:t>if</a:t>
            </a:r>
            <a:r>
              <a:rPr lang="en-US" dirty="0" smtClean="0"/>
              <a:t>’s together what multiple decision are involved.</a:t>
            </a:r>
          </a:p>
          <a:p>
            <a:r>
              <a:rPr lang="en-US" dirty="0" smtClean="0"/>
              <a:t>A multipath decision is a chain of if’s in which the statement associated with each else is an if.</a:t>
            </a:r>
          </a:p>
          <a:p>
            <a:r>
              <a:rPr lang="en-US" dirty="0" smtClean="0"/>
              <a:t>If any of the conditional expression evaluates to true, then it will execute the corresponding code block and exits whole if-else ladder.</a:t>
            </a:r>
          </a:p>
          <a:p>
            <a:r>
              <a:rPr lang="en-US" dirty="0" smtClean="0"/>
              <a:t>The conditions are evaluated from the top to downwards.</a:t>
            </a:r>
          </a:p>
          <a:p>
            <a:r>
              <a:rPr lang="en-US" dirty="0" smtClean="0"/>
              <a:t>If all conditions are false, then the final else containing statement(s) will be executed as a default.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else_if</a:t>
            </a:r>
            <a:r>
              <a:rPr lang="en-US" dirty="0" smtClean="0"/>
              <a:t> ladder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3505200" cy="54102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Format:</a:t>
            </a:r>
          </a:p>
          <a:p>
            <a:pPr>
              <a:buNone/>
            </a:pPr>
            <a:r>
              <a:rPr lang="en-US" b="1" dirty="0" smtClean="0"/>
              <a:t>if(condition 1)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statements;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else if(condition 2)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statements; </a:t>
            </a:r>
          </a:p>
          <a:p>
            <a:pPr>
              <a:buNone/>
            </a:pPr>
            <a:r>
              <a:rPr lang="en-US" b="1" dirty="0" smtClean="0"/>
              <a:t>else if(condition 3)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statements; </a:t>
            </a:r>
          </a:p>
          <a:p>
            <a:pPr>
              <a:buNone/>
            </a:pPr>
            <a:r>
              <a:rPr lang="en-US" b="1" dirty="0" smtClean="0"/>
              <a:t>. . . . . . . . . . . . . . . . </a:t>
            </a:r>
          </a:p>
          <a:p>
            <a:pPr>
              <a:buNone/>
            </a:pPr>
            <a:r>
              <a:rPr lang="en-US" b="1" dirty="0" smtClean="0"/>
              <a:t>else if(condition n)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statements; </a:t>
            </a:r>
          </a:p>
          <a:p>
            <a:pPr>
              <a:buNone/>
            </a:pPr>
            <a:r>
              <a:rPr lang="en-US" b="1" dirty="0" smtClean="0"/>
              <a:t>else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default statement;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CSC-183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0" y="914400"/>
            <a:ext cx="5181600" cy="541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u="sng" dirty="0" smtClean="0"/>
              <a:t>Example:</a:t>
            </a:r>
          </a:p>
          <a:p>
            <a:endParaRPr lang="en-US" sz="2600" dirty="0" smtClean="0"/>
          </a:p>
          <a:p>
            <a:r>
              <a:rPr lang="en-US" sz="2600" dirty="0" smtClean="0"/>
              <a:t>if( marks &gt; 79 ) </a:t>
            </a:r>
          </a:p>
          <a:p>
            <a:r>
              <a:rPr lang="en-US" sz="2600" dirty="0" smtClean="0"/>
              <a:t>   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 " </a:t>
            </a:r>
            <a:r>
              <a:rPr lang="en-US" sz="2600" dirty="0" err="1" smtClean="0"/>
              <a:t>Honours</a:t>
            </a:r>
            <a:r>
              <a:rPr lang="en-US" sz="2600" dirty="0" smtClean="0"/>
              <a:t> " ); </a:t>
            </a:r>
          </a:p>
          <a:p>
            <a:r>
              <a:rPr lang="en-US" sz="2600" dirty="0" smtClean="0"/>
              <a:t>else if( marks &gt; 59 ) </a:t>
            </a:r>
          </a:p>
          <a:p>
            <a:r>
              <a:rPr lang="en-US" sz="2600" dirty="0" smtClean="0"/>
              <a:t>   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 " First Division " ); </a:t>
            </a:r>
          </a:p>
          <a:p>
            <a:r>
              <a:rPr lang="en-US" sz="2600" dirty="0" smtClean="0"/>
              <a:t>else if( marks &gt; 49 ) </a:t>
            </a:r>
          </a:p>
          <a:p>
            <a:r>
              <a:rPr lang="en-US" sz="2600" dirty="0" smtClean="0"/>
              <a:t>   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 " Second Division " ); </a:t>
            </a:r>
          </a:p>
          <a:p>
            <a:r>
              <a:rPr lang="en-US" sz="2600" dirty="0" smtClean="0"/>
              <a:t>else if( marks &gt; 39 ) </a:t>
            </a:r>
          </a:p>
          <a:p>
            <a:r>
              <a:rPr lang="en-US" sz="2600" dirty="0" smtClean="0"/>
              <a:t>   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 " Third Division " ); </a:t>
            </a:r>
          </a:p>
          <a:p>
            <a:r>
              <a:rPr lang="en-US" sz="2600" dirty="0" smtClean="0"/>
              <a:t>else </a:t>
            </a:r>
          </a:p>
          <a:p>
            <a:r>
              <a:rPr lang="en-US" sz="2600" dirty="0" smtClean="0"/>
              <a:t>   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(" Fail ");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else_if</a:t>
            </a:r>
            <a:r>
              <a:rPr lang="en-US" dirty="0" smtClean="0"/>
              <a:t> ladder Statement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else-if ladd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6447743" cy="540928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Outline: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</a:p>
          <a:p>
            <a:r>
              <a:rPr lang="en-US" b="1" dirty="0" smtClean="0"/>
              <a:t>Decision Making statements in C</a:t>
            </a:r>
          </a:p>
          <a:p>
            <a:r>
              <a:rPr lang="en-US" b="1" dirty="0" smtClean="0"/>
              <a:t>Simple if statement </a:t>
            </a:r>
          </a:p>
          <a:p>
            <a:r>
              <a:rPr lang="en-US" b="1" dirty="0" err="1" smtClean="0"/>
              <a:t>if_else</a:t>
            </a:r>
            <a:r>
              <a:rPr lang="en-US" b="1" dirty="0" smtClean="0"/>
              <a:t> statement </a:t>
            </a:r>
          </a:p>
          <a:p>
            <a:r>
              <a:rPr lang="en-US" b="1" dirty="0" err="1" smtClean="0"/>
              <a:t>else_if</a:t>
            </a:r>
            <a:r>
              <a:rPr lang="en-US" b="1" dirty="0" smtClean="0"/>
              <a:t> ladder </a:t>
            </a:r>
          </a:p>
          <a:p>
            <a:r>
              <a:rPr lang="en-US" b="1" dirty="0" smtClean="0"/>
              <a:t>nested </a:t>
            </a:r>
            <a:r>
              <a:rPr lang="en-US" b="1" dirty="0" err="1" smtClean="0"/>
              <a:t>if_else</a:t>
            </a:r>
            <a:r>
              <a:rPr lang="en-US" b="1" dirty="0" smtClean="0"/>
              <a:t> statement </a:t>
            </a:r>
          </a:p>
          <a:p>
            <a:r>
              <a:rPr lang="en-US" b="1" dirty="0" smtClean="0"/>
              <a:t>switch statement </a:t>
            </a:r>
          </a:p>
          <a:p>
            <a:r>
              <a:rPr lang="en-US" b="1" dirty="0" err="1" smtClean="0"/>
              <a:t>goto</a:t>
            </a:r>
            <a:r>
              <a:rPr lang="en-US" b="1" dirty="0" smtClean="0"/>
              <a:t> statement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using if-else ladder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to determine the period of life from age.</a:t>
            </a:r>
          </a:p>
          <a:p>
            <a:pPr lvl="1"/>
            <a:r>
              <a:rPr lang="en-US" dirty="0" smtClean="0"/>
              <a:t>If age above 70: Your are too old.</a:t>
            </a:r>
          </a:p>
          <a:p>
            <a:pPr lvl="1"/>
            <a:r>
              <a:rPr lang="en-US" dirty="0" smtClean="0"/>
              <a:t>Age 51-70 : You are old.</a:t>
            </a:r>
          </a:p>
          <a:p>
            <a:pPr lvl="1"/>
            <a:r>
              <a:rPr lang="en-US" dirty="0" smtClean="0"/>
              <a:t>Age 36-50: You are a mid age person.</a:t>
            </a:r>
          </a:p>
          <a:p>
            <a:pPr lvl="1"/>
            <a:r>
              <a:rPr lang="en-US" dirty="0" smtClean="0"/>
              <a:t>Age 19-35: Your are young person.</a:t>
            </a:r>
          </a:p>
          <a:p>
            <a:pPr lvl="1"/>
            <a:r>
              <a:rPr lang="en-US" dirty="0" smtClean="0"/>
              <a:t>Age 12-18: You are a teenage.</a:t>
            </a:r>
          </a:p>
          <a:p>
            <a:pPr lvl="1"/>
            <a:r>
              <a:rPr lang="en-US" smtClean="0"/>
              <a:t>Age 0-11: </a:t>
            </a:r>
            <a:r>
              <a:rPr lang="en-US" dirty="0" smtClean="0"/>
              <a:t>You are a child.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Write a program to check a character is vowel or not.</a:t>
            </a:r>
          </a:p>
          <a:p>
            <a:r>
              <a:rPr lang="en-US" dirty="0" smtClean="0"/>
              <a:t>Exercise program: 5.5 (E. </a:t>
            </a:r>
            <a:r>
              <a:rPr lang="en-US" dirty="0" err="1" smtClean="0"/>
              <a:t>Balagurusamy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500" dirty="0" smtClean="0"/>
              <a:t>When in a program need to select so many alternatives option, we can use an </a:t>
            </a:r>
            <a:r>
              <a:rPr lang="en-US" sz="2500" b="1" i="1" dirty="0" smtClean="0"/>
              <a:t>if</a:t>
            </a:r>
            <a:r>
              <a:rPr lang="en-US" sz="2500" dirty="0" smtClean="0"/>
              <a:t> statement to control the selection.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But if number of alternatives increases, then complexity of a program also increases and it difficult to understand the program.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C has a built-in </a:t>
            </a:r>
            <a:r>
              <a:rPr lang="en-US" sz="2500" dirty="0" err="1" smtClean="0"/>
              <a:t>multiway</a:t>
            </a:r>
            <a:r>
              <a:rPr lang="en-US" sz="2500" dirty="0" smtClean="0"/>
              <a:t> decision statement known as a </a:t>
            </a:r>
            <a:r>
              <a:rPr lang="en-US" sz="2500" b="1" dirty="0" smtClean="0"/>
              <a:t>switch</a:t>
            </a:r>
            <a:r>
              <a:rPr lang="en-US" sz="2500" dirty="0" smtClean="0"/>
              <a:t>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The </a:t>
            </a:r>
            <a:r>
              <a:rPr lang="en-US" sz="2500" b="1" dirty="0" smtClean="0"/>
              <a:t>switch</a:t>
            </a:r>
            <a:r>
              <a:rPr lang="en-US" sz="2500" dirty="0" smtClean="0"/>
              <a:t> statement tests the value of a given variable (expression) against a list of </a:t>
            </a:r>
            <a:r>
              <a:rPr lang="en-US" sz="2500" b="1" dirty="0" smtClean="0"/>
              <a:t>case</a:t>
            </a:r>
            <a:r>
              <a:rPr lang="en-US" sz="2500" dirty="0" smtClean="0"/>
              <a:t> values and when a match is found, a block of statements associated with that </a:t>
            </a:r>
            <a:r>
              <a:rPr lang="en-US" sz="2500" b="1" dirty="0" smtClean="0"/>
              <a:t>case</a:t>
            </a:r>
            <a:r>
              <a:rPr lang="en-US" sz="2500" dirty="0" smtClean="0"/>
              <a:t> is executed.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3505200" cy="5410200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 smtClean="0"/>
              <a:t>Format: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switch ( expression ) </a:t>
            </a:r>
          </a:p>
          <a:p>
            <a:pPr>
              <a:buNone/>
            </a:pPr>
            <a:r>
              <a:rPr lang="en-US" b="1" dirty="0" smtClean="0"/>
              <a:t>{ </a:t>
            </a:r>
          </a:p>
          <a:p>
            <a:pPr>
              <a:buNone/>
            </a:pPr>
            <a:r>
              <a:rPr lang="en-US" b="1" dirty="0" smtClean="0"/>
              <a:t>	case value-1: 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dirty="0" smtClean="0"/>
              <a:t>statements; </a:t>
            </a:r>
          </a:p>
          <a:p>
            <a:pPr>
              <a:buNone/>
            </a:pPr>
            <a:r>
              <a:rPr lang="en-US" dirty="0" smtClean="0"/>
              <a:t>		break;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	case value-2: 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dirty="0" smtClean="0"/>
              <a:t>statements; </a:t>
            </a:r>
          </a:p>
          <a:p>
            <a:pPr>
              <a:buNone/>
            </a:pPr>
            <a:r>
              <a:rPr lang="en-US" dirty="0" smtClean="0"/>
              <a:t>		break; </a:t>
            </a:r>
          </a:p>
          <a:p>
            <a:pPr>
              <a:buNone/>
            </a:pPr>
            <a:r>
              <a:rPr lang="en-US" b="1" dirty="0" smtClean="0"/>
              <a:t>	. . . . . . . . . . . . . . . </a:t>
            </a:r>
          </a:p>
          <a:p>
            <a:pPr>
              <a:buNone/>
            </a:pPr>
            <a:r>
              <a:rPr lang="en-US" b="1" dirty="0" smtClean="0"/>
              <a:t>	. . . . . . . . . . . . . . . </a:t>
            </a:r>
          </a:p>
          <a:p>
            <a:pPr>
              <a:buNone/>
            </a:pPr>
            <a:r>
              <a:rPr lang="en-US" b="1" dirty="0" smtClean="0"/>
              <a:t>	default: 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dirty="0" smtClean="0"/>
              <a:t>statements; </a:t>
            </a:r>
          </a:p>
          <a:p>
            <a:pPr>
              <a:buNone/>
            </a:pPr>
            <a:r>
              <a:rPr lang="en-US" dirty="0" smtClean="0"/>
              <a:t>		break; 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CSC-183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0" y="381000"/>
            <a:ext cx="51816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sz="2800" b="1" u="sng" dirty="0" smtClean="0"/>
              <a:t>Example:</a:t>
            </a:r>
          </a:p>
          <a:p>
            <a:endParaRPr lang="en-US" sz="2800" dirty="0" smtClean="0"/>
          </a:p>
          <a:p>
            <a:r>
              <a:rPr lang="en-US" sz="2800" dirty="0" smtClean="0"/>
              <a:t>index=marks/10; </a:t>
            </a:r>
          </a:p>
          <a:p>
            <a:r>
              <a:rPr lang="en-US" sz="2800" dirty="0" smtClean="0"/>
              <a:t>switch (index) </a:t>
            </a:r>
          </a:p>
          <a:p>
            <a:r>
              <a:rPr lang="en-US" sz="2800" dirty="0" smtClean="0"/>
              <a:t>{ </a:t>
            </a:r>
          </a:p>
          <a:p>
            <a:r>
              <a:rPr lang="en-US" sz="2800" dirty="0" smtClean="0"/>
              <a:t>      case 10: </a:t>
            </a:r>
          </a:p>
          <a:p>
            <a:r>
              <a:rPr lang="en-US" sz="2800" dirty="0" smtClean="0"/>
              <a:t>      case 9: </a:t>
            </a:r>
          </a:p>
          <a:p>
            <a:r>
              <a:rPr lang="en-US" sz="2800" dirty="0" smtClean="0"/>
              <a:t>      case 8: 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 </a:t>
            </a:r>
            <a:r>
              <a:rPr lang="en-US" sz="2800" dirty="0" err="1" smtClean="0"/>
              <a:t>Honours</a:t>
            </a:r>
            <a:r>
              <a:rPr lang="en-US" sz="2800" dirty="0" smtClean="0"/>
              <a:t> "); </a:t>
            </a:r>
          </a:p>
          <a:p>
            <a:r>
              <a:rPr lang="en-US" sz="2800" dirty="0" smtClean="0"/>
              <a:t>	break; </a:t>
            </a:r>
          </a:p>
          <a:p>
            <a:r>
              <a:rPr lang="en-US" sz="2800" dirty="0" smtClean="0"/>
              <a:t>      case 7: </a:t>
            </a:r>
          </a:p>
          <a:p>
            <a:r>
              <a:rPr lang="en-US" sz="2800" dirty="0" smtClean="0"/>
              <a:t>      case 6: 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 First Division "); </a:t>
            </a:r>
          </a:p>
          <a:p>
            <a:r>
              <a:rPr lang="en-US" sz="2800" dirty="0" smtClean="0"/>
              <a:t>	break; </a:t>
            </a:r>
          </a:p>
          <a:p>
            <a:r>
              <a:rPr lang="en-US" sz="2800" dirty="0" smtClean="0"/>
              <a:t>      case 5: 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 Second Division "); </a:t>
            </a:r>
          </a:p>
          <a:p>
            <a:r>
              <a:rPr lang="en-US" sz="2800" dirty="0" smtClean="0"/>
              <a:t>	break; </a:t>
            </a:r>
          </a:p>
          <a:p>
            <a:r>
              <a:rPr lang="en-US" sz="2800" dirty="0" smtClean="0"/>
              <a:t>      case 4: 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 Third Division "); </a:t>
            </a:r>
          </a:p>
          <a:p>
            <a:r>
              <a:rPr lang="en-US" sz="2800" dirty="0" smtClean="0"/>
              <a:t>	break; </a:t>
            </a:r>
          </a:p>
          <a:p>
            <a:r>
              <a:rPr lang="en-US" sz="2800" dirty="0" smtClean="0"/>
              <a:t>      default: 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 “ Fail "); </a:t>
            </a:r>
          </a:p>
          <a:p>
            <a:r>
              <a:rPr lang="en-US" sz="2800" dirty="0" smtClean="0"/>
              <a:t>	break; </a:t>
            </a:r>
          </a:p>
          <a:p>
            <a:r>
              <a:rPr lang="en-US" sz="2800" dirty="0" smtClean="0"/>
              <a:t>}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 Statement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i="1" dirty="0" smtClean="0"/>
              <a:t>expression</a:t>
            </a:r>
            <a:r>
              <a:rPr lang="en-US" dirty="0" smtClean="0"/>
              <a:t> is an </a:t>
            </a:r>
            <a:r>
              <a:rPr lang="en-US" i="1" dirty="0" smtClean="0"/>
              <a:t>integer expression</a:t>
            </a:r>
            <a:r>
              <a:rPr lang="en-US" dirty="0" smtClean="0"/>
              <a:t> or </a:t>
            </a:r>
            <a:r>
              <a:rPr lang="en-US" i="1" dirty="0" smtClean="0"/>
              <a:t>characters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case value</a:t>
            </a:r>
            <a:r>
              <a:rPr lang="en-US" dirty="0" smtClean="0"/>
              <a:t> should be unique within a </a:t>
            </a:r>
            <a:r>
              <a:rPr lang="en-US" b="1" dirty="0" smtClean="0"/>
              <a:t>switch</a:t>
            </a:r>
            <a:r>
              <a:rPr lang="en-US" dirty="0" smtClean="0"/>
              <a:t> statement.</a:t>
            </a:r>
          </a:p>
          <a:p>
            <a:r>
              <a:rPr lang="en-US" b="1" dirty="0" smtClean="0"/>
              <a:t>case</a:t>
            </a:r>
            <a:r>
              <a:rPr lang="en-US" dirty="0" smtClean="0"/>
              <a:t> labels end with a colon (</a:t>
            </a:r>
            <a:r>
              <a:rPr lang="en-US" b="1" dirty="0" smtClean="0"/>
              <a:t>: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When switch is executed, the value of the expression is compared against the value </a:t>
            </a:r>
            <a:r>
              <a:rPr lang="en-US" b="1" i="1" dirty="0" smtClean="0"/>
              <a:t>value-1</a:t>
            </a:r>
            <a:r>
              <a:rPr lang="en-US" dirty="0" smtClean="0"/>
              <a:t>, </a:t>
            </a:r>
            <a:r>
              <a:rPr lang="en-US" b="1" i="1" dirty="0" smtClean="0"/>
              <a:t>value-2</a:t>
            </a:r>
            <a:r>
              <a:rPr lang="en-US" dirty="0" smtClean="0"/>
              <a:t> …. If a case matched then the block of statements are executed.</a:t>
            </a:r>
          </a:p>
          <a:p>
            <a:r>
              <a:rPr lang="en-US" dirty="0" smtClean="0"/>
              <a:t>value in case should be </a:t>
            </a:r>
            <a:r>
              <a:rPr lang="en-US" b="1" i="1" dirty="0" smtClean="0"/>
              <a:t>constant</a:t>
            </a:r>
            <a:r>
              <a:rPr lang="en-US" dirty="0" smtClean="0"/>
              <a:t>, error if </a:t>
            </a:r>
            <a:r>
              <a:rPr lang="en-US" b="1" dirty="0" smtClean="0"/>
              <a:t>variable</a:t>
            </a:r>
            <a:r>
              <a:rPr lang="en-US" dirty="0" smtClean="0"/>
              <a:t> use.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break</a:t>
            </a:r>
            <a:r>
              <a:rPr lang="en-US" dirty="0" smtClean="0"/>
              <a:t> statement at the end of each block indicates end of particular case and exit from switch statement.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switch</a:t>
            </a:r>
            <a:r>
              <a:rPr lang="en-US" dirty="0" smtClean="0"/>
              <a:t> also permitted to use </a:t>
            </a:r>
            <a:r>
              <a:rPr lang="en-US" b="1" dirty="0" smtClean="0"/>
              <a:t>nested switch</a:t>
            </a:r>
            <a:r>
              <a:rPr lang="en-US" dirty="0" smtClean="0"/>
              <a:t> statement.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default</a:t>
            </a:r>
            <a:r>
              <a:rPr lang="en-US" dirty="0" smtClean="0"/>
              <a:t> is an optional case. </a:t>
            </a:r>
          </a:p>
          <a:p>
            <a:pPr lvl="1"/>
            <a:r>
              <a:rPr lang="en-US" dirty="0" smtClean="0"/>
              <a:t>If present: executed if other cases value are not matched.</a:t>
            </a:r>
          </a:p>
          <a:p>
            <a:pPr lvl="1"/>
            <a:r>
              <a:rPr lang="en-US" dirty="0" smtClean="0"/>
              <a:t>If not present: no action if all cases are failed.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 Statement (flowchart)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 descr="switch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990600"/>
            <a:ext cx="4919663" cy="5359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?: Operator (Conditional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 has an unusual operator, useful for making two-way decisions. This operator is a combination of ? and :</a:t>
            </a:r>
          </a:p>
          <a:p>
            <a:r>
              <a:rPr lang="en-US" dirty="0" smtClean="0"/>
              <a:t>It has three parts and takes three operands.</a:t>
            </a:r>
          </a:p>
          <a:p>
            <a:r>
              <a:rPr lang="en-US" dirty="0" smtClean="0"/>
              <a:t>Format: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conditional_expression</a:t>
            </a:r>
            <a:r>
              <a:rPr lang="en-US" dirty="0" smtClean="0">
                <a:solidFill>
                  <a:srgbClr val="C00000"/>
                </a:solidFill>
              </a:rPr>
              <a:t> ? expression-1 : expression-2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max = (a&gt;</a:t>
            </a:r>
            <a:r>
              <a:rPr lang="en-US" dirty="0" err="1" smtClean="0"/>
              <a:t>b?a:b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conditional expression is evaluated first.</a:t>
            </a:r>
          </a:p>
          <a:p>
            <a:r>
              <a:rPr lang="en-US" dirty="0" smtClean="0"/>
              <a:t>If the result is nonzero, expression-1 is evaluated.</a:t>
            </a:r>
          </a:p>
          <a:p>
            <a:r>
              <a:rPr lang="en-US" dirty="0" smtClean="0"/>
              <a:t>Otherwise expression-2 is evaluated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Condition ? True output /1</a:t>
            </a:r>
            <a:r>
              <a:rPr lang="en-US" baseline="30000" dirty="0" smtClean="0"/>
              <a:t>st</a:t>
            </a:r>
            <a:r>
              <a:rPr lang="en-US" dirty="0" smtClean="0"/>
              <a:t> expression : false output/2</a:t>
            </a:r>
            <a:r>
              <a:rPr lang="en-US" baseline="30000" dirty="0" smtClean="0"/>
              <a:t>nd</a:t>
            </a:r>
            <a:r>
              <a:rPr lang="en-US" dirty="0" smtClean="0"/>
              <a:t> expr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 ? True output /1</a:t>
            </a:r>
            <a:r>
              <a:rPr lang="en-US" baseline="30000" dirty="0"/>
              <a:t>st</a:t>
            </a:r>
            <a:r>
              <a:rPr lang="en-US" dirty="0"/>
              <a:t> expression : false output/2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smtClean="0"/>
              <a:t>expr</a:t>
            </a:r>
          </a:p>
          <a:p>
            <a:r>
              <a:rPr lang="en-US" dirty="0" smtClean="0"/>
              <a:t>If(condition){true output/1</a:t>
            </a:r>
            <a:r>
              <a:rPr lang="en-US" baseline="30000" dirty="0" smtClean="0"/>
              <a:t>st</a:t>
            </a:r>
            <a:r>
              <a:rPr lang="en-US" dirty="0" smtClean="0"/>
              <a:t> expression}else{false output/2</a:t>
            </a:r>
            <a:r>
              <a:rPr lang="en-US" baseline="30000" dirty="0" smtClean="0"/>
              <a:t>nd</a:t>
            </a:r>
            <a:r>
              <a:rPr lang="en-US" dirty="0" smtClean="0"/>
              <a:t> expression}</a:t>
            </a:r>
            <a:endParaRPr lang="en-US" dirty="0"/>
          </a:p>
          <a:p>
            <a:r>
              <a:rPr lang="en-US" dirty="0" smtClean="0"/>
              <a:t>If(a&gt;b){print a}else {print b}</a:t>
            </a:r>
          </a:p>
          <a:p>
            <a:r>
              <a:rPr lang="en-US" dirty="0" smtClean="0"/>
              <a:t>a&gt;b ? a : 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7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jump one point to another point in a program </a:t>
            </a:r>
            <a:r>
              <a:rPr lang="en-US" b="1" dirty="0" err="1" smtClean="0"/>
              <a:t>goto</a:t>
            </a:r>
            <a:r>
              <a:rPr lang="en-US" dirty="0" smtClean="0"/>
              <a:t> statement is used.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goto</a:t>
            </a:r>
            <a:r>
              <a:rPr lang="en-US" dirty="0" smtClean="0"/>
              <a:t> statement is an </a:t>
            </a:r>
            <a:r>
              <a:rPr lang="en-US" b="1" dirty="0" smtClean="0"/>
              <a:t>unconditional</a:t>
            </a:r>
            <a:r>
              <a:rPr lang="en-US" dirty="0" smtClean="0"/>
              <a:t> branching statement.</a:t>
            </a:r>
          </a:p>
          <a:p>
            <a:r>
              <a:rPr lang="en-US" dirty="0" smtClean="0"/>
              <a:t>Although maximum programmers usually try to avoid </a:t>
            </a:r>
            <a:r>
              <a:rPr lang="en-US" b="1" dirty="0" err="1" smtClean="0"/>
              <a:t>goto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goto</a:t>
            </a:r>
            <a:r>
              <a:rPr lang="en-US" dirty="0" smtClean="0"/>
              <a:t> requires a </a:t>
            </a:r>
            <a:r>
              <a:rPr lang="en-US" b="1" dirty="0" smtClean="0"/>
              <a:t>label</a:t>
            </a:r>
            <a:r>
              <a:rPr lang="en-US" dirty="0" smtClean="0"/>
              <a:t> in order to identify the place where the program execution is transferred.</a:t>
            </a:r>
          </a:p>
          <a:p>
            <a:r>
              <a:rPr lang="en-US" dirty="0" smtClean="0"/>
              <a:t>Label can be anywhere in the program, follow by a colon.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goto</a:t>
            </a:r>
            <a:r>
              <a:rPr lang="en-US" dirty="0" smtClean="0"/>
              <a:t> statement break the normal sequential execution of the program. </a:t>
            </a:r>
          </a:p>
          <a:p>
            <a:r>
              <a:rPr lang="en-US" dirty="0" smtClean="0"/>
              <a:t>Forward Jump and Backward Jump</a:t>
            </a:r>
          </a:p>
          <a:p>
            <a:r>
              <a:rPr lang="en-US" dirty="0" smtClean="0"/>
              <a:t>Use of </a:t>
            </a:r>
            <a:r>
              <a:rPr lang="en-US" b="1" dirty="0" err="1" smtClean="0"/>
              <a:t>goto</a:t>
            </a:r>
            <a:r>
              <a:rPr lang="en-US" dirty="0" smtClean="0"/>
              <a:t> statement is highly discouraged in any programming language because it makes difficult to trace the control flow of a program, making the program hard to understand and hard to modify.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3505200" cy="541020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 smtClean="0"/>
              <a:t>Format 1: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goto</a:t>
            </a:r>
            <a:r>
              <a:rPr lang="en-US" b="1" dirty="0" smtClean="0"/>
              <a:t> label;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. . . . . . . . . </a:t>
            </a:r>
          </a:p>
          <a:p>
            <a:pPr>
              <a:buNone/>
            </a:pPr>
            <a:r>
              <a:rPr lang="en-US" dirty="0" smtClean="0"/>
              <a:t>	. . . . . . . . . </a:t>
            </a:r>
          </a:p>
          <a:p>
            <a:pPr>
              <a:buNone/>
            </a:pPr>
            <a:r>
              <a:rPr lang="en-US" b="1" dirty="0" smtClean="0"/>
              <a:t>	label: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statements;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u="sng" dirty="0" smtClean="0"/>
              <a:t>Format 2: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label: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statements;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. . . . . . . . . </a:t>
            </a:r>
          </a:p>
          <a:p>
            <a:pPr>
              <a:buNone/>
            </a:pPr>
            <a:r>
              <a:rPr lang="en-US" dirty="0" smtClean="0"/>
              <a:t>	. . . . . . . . .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goto</a:t>
            </a:r>
            <a:r>
              <a:rPr lang="en-US" b="1" dirty="0" smtClean="0"/>
              <a:t> label;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CSC-183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0" y="914400"/>
            <a:ext cx="5181600" cy="541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800" b="1" u="sng" dirty="0" smtClean="0"/>
              <a:t>Example:</a:t>
            </a:r>
          </a:p>
          <a:p>
            <a:endParaRPr lang="en-US" sz="2800" dirty="0" smtClean="0"/>
          </a:p>
          <a:p>
            <a:r>
              <a:rPr lang="en-US" sz="2800" dirty="0" smtClean="0"/>
              <a:t>main() </a:t>
            </a:r>
          </a:p>
          <a:p>
            <a:r>
              <a:rPr lang="en-US" sz="2800" dirty="0" smtClean="0"/>
              <a:t>{ </a:t>
            </a:r>
          </a:p>
          <a:p>
            <a:pPr lvl="1"/>
            <a:r>
              <a:rPr lang="en-US" sz="2800" dirty="0" smtClean="0"/>
              <a:t>double </a:t>
            </a:r>
            <a:r>
              <a:rPr lang="en-US" sz="2800" dirty="0" err="1" smtClean="0"/>
              <a:t>x,y</a:t>
            </a:r>
            <a:r>
              <a:rPr lang="en-US" sz="2800" dirty="0" smtClean="0"/>
              <a:t>; </a:t>
            </a:r>
          </a:p>
          <a:p>
            <a:pPr lvl="1"/>
            <a:r>
              <a:rPr lang="en-US" sz="2800" b="1" dirty="0" smtClean="0"/>
              <a:t>read: </a:t>
            </a:r>
          </a:p>
          <a:p>
            <a:pPr lvl="1"/>
            <a:r>
              <a:rPr lang="en-US" sz="2800" dirty="0" err="1" smtClean="0"/>
              <a:t>scanf</a:t>
            </a:r>
            <a:r>
              <a:rPr lang="en-US" sz="2800" dirty="0" smtClean="0"/>
              <a:t>("%</a:t>
            </a:r>
            <a:r>
              <a:rPr lang="en-US" sz="2800" dirty="0" err="1" smtClean="0"/>
              <a:t>lf",&amp;x</a:t>
            </a:r>
            <a:r>
              <a:rPr lang="en-US" sz="2800" dirty="0" smtClean="0"/>
              <a:t>); </a:t>
            </a:r>
          </a:p>
          <a:p>
            <a:pPr lvl="1"/>
            <a:r>
              <a:rPr lang="en-US" sz="2800" dirty="0" smtClean="0"/>
              <a:t>if(x&lt;0) </a:t>
            </a:r>
          </a:p>
          <a:p>
            <a:pPr lvl="1"/>
            <a:r>
              <a:rPr lang="en-US" sz="2800" b="1" dirty="0" smtClean="0"/>
              <a:t>	</a:t>
            </a:r>
            <a:r>
              <a:rPr lang="en-US" sz="2800" b="1" dirty="0" err="1" smtClean="0"/>
              <a:t>goto</a:t>
            </a:r>
            <a:r>
              <a:rPr lang="en-US" sz="2800" b="1" dirty="0" smtClean="0"/>
              <a:t> read; </a:t>
            </a:r>
          </a:p>
          <a:p>
            <a:pPr lvl="1"/>
            <a:r>
              <a:rPr lang="en-US" sz="2800" dirty="0" smtClean="0"/>
              <a:t>y=</a:t>
            </a:r>
            <a:r>
              <a:rPr lang="en-US" sz="2800" dirty="0" err="1" smtClean="0"/>
              <a:t>sqrt</a:t>
            </a:r>
            <a:r>
              <a:rPr lang="en-US" sz="2800" dirty="0" smtClean="0"/>
              <a:t>(x); </a:t>
            </a:r>
          </a:p>
          <a:p>
            <a:pPr lvl="1"/>
            <a:r>
              <a:rPr lang="en-US" sz="2800" dirty="0" err="1" smtClean="0"/>
              <a:t>printf</a:t>
            </a:r>
            <a:r>
              <a:rPr lang="en-US" sz="2800" dirty="0" smtClean="0"/>
              <a:t>("%</a:t>
            </a:r>
            <a:r>
              <a:rPr lang="en-US" sz="2800" dirty="0" err="1" smtClean="0"/>
              <a:t>lf",y</a:t>
            </a:r>
            <a:r>
              <a:rPr lang="en-US" sz="2800" dirty="0" smtClean="0"/>
              <a:t>);</a:t>
            </a:r>
          </a:p>
          <a:p>
            <a:pPr lvl="1"/>
            <a:r>
              <a:rPr lang="en-US" sz="2800" b="1" dirty="0" err="1" smtClean="0"/>
              <a:t>goto</a:t>
            </a:r>
            <a:r>
              <a:rPr lang="en-US" sz="2800" b="1" dirty="0" smtClean="0"/>
              <a:t> read;</a:t>
            </a:r>
            <a:endParaRPr lang="en-US" sz="2800" dirty="0" smtClean="0"/>
          </a:p>
          <a:p>
            <a:r>
              <a:rPr lang="en-US" sz="2800" dirty="0" smtClean="0"/>
              <a:t>}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 descr="goto statement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733800"/>
            <a:ext cx="5019675" cy="2371725"/>
          </a:xfrm>
          <a:prstGeom prst="rect">
            <a:avLst/>
          </a:prstGeom>
        </p:spPr>
      </p:pic>
      <p:pic>
        <p:nvPicPr>
          <p:cNvPr id="8" name="Picture 7" descr="goto-statem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762000"/>
            <a:ext cx="4077081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90800" y="2971800"/>
            <a:ext cx="1981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 Jump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06290" y="2971800"/>
            <a:ext cx="2057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Backward Jump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Decision Making and Branching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Working of if else statement in C programm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69999"/>
            <a:ext cx="7620000" cy="4673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 5.1, 5.2, 5.4, 5.5, 5.10, 5.11, 5.12</a:t>
            </a:r>
          </a:p>
          <a:p>
            <a:r>
              <a:rPr lang="en-US" dirty="0" smtClean="0"/>
              <a:t>Write a program to determine square of a number which is divisible by 6 but not divisible by 4.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6" descr="Any Question.dib"/>
          <p:cNvPicPr>
            <a:picLocks noChangeAspect="1"/>
          </p:cNvPicPr>
          <p:nvPr/>
        </p:nvPicPr>
        <p:blipFill>
          <a:blip r:embed="rId2"/>
          <a:srcRect l="12413" t="11111" r="7402" b="11111"/>
          <a:stretch>
            <a:fillRect/>
          </a:stretch>
        </p:blipFill>
        <p:spPr>
          <a:xfrm>
            <a:off x="533400" y="380999"/>
            <a:ext cx="8077200" cy="588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90800"/>
            <a:ext cx="8839200" cy="563562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</a:rPr>
              <a:t>Thank You All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statements are normally executed sequentially in order they appear.</a:t>
            </a:r>
          </a:p>
          <a:p>
            <a:r>
              <a:rPr lang="en-US" dirty="0" smtClean="0"/>
              <a:t>In practice, depending on situation may have to change the order of execution of statements based on certain conditions, or repeated a group of statements until met certain conditions.</a:t>
            </a:r>
          </a:p>
          <a:p>
            <a:endParaRPr lang="en-US" dirty="0" smtClean="0"/>
          </a:p>
          <a:p>
            <a:r>
              <a:rPr lang="en-US" dirty="0" smtClean="0"/>
              <a:t>In this kinds of situation need to take decision, and according to the decision the flow or execution order of statements are changed.</a:t>
            </a:r>
          </a:p>
          <a:p>
            <a:endParaRPr lang="en-US" dirty="0" smtClean="0"/>
          </a:p>
          <a:p>
            <a:r>
              <a:rPr lang="en-US" dirty="0" smtClean="0"/>
              <a:t>That’s why it is called </a:t>
            </a:r>
            <a:r>
              <a:rPr lang="en-US" b="1" i="1" dirty="0" smtClean="0"/>
              <a:t>Decision Making</a:t>
            </a:r>
            <a:r>
              <a:rPr lang="en-US" dirty="0" smtClean="0"/>
              <a:t> and </a:t>
            </a:r>
            <a:r>
              <a:rPr lang="en-US" b="1" i="1" dirty="0" smtClean="0"/>
              <a:t>Branching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statements in C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if</a:t>
            </a:r>
            <a:r>
              <a:rPr lang="en-US" dirty="0" smtClean="0"/>
              <a:t> statement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switch</a:t>
            </a:r>
            <a:r>
              <a:rPr lang="en-US" dirty="0" smtClean="0"/>
              <a:t> statement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C</a:t>
            </a:r>
            <a:r>
              <a:rPr lang="en-US" dirty="0" smtClean="0"/>
              <a:t>onditional operator statement (?:)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b="1" dirty="0" err="1" smtClean="0"/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Statement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u="sng" dirty="0" smtClean="0"/>
              <a:t>Format:</a:t>
            </a:r>
            <a:r>
              <a:rPr lang="en-US" b="1" dirty="0" smtClean="0"/>
              <a:t>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if ( test condition ) </a:t>
            </a:r>
          </a:p>
          <a:p>
            <a:pPr>
              <a:buNone/>
            </a:pPr>
            <a:r>
              <a:rPr lang="en-US" b="1" dirty="0" smtClean="0"/>
              <a:t>		statements;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/>
              <a:t>Example: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 “ %f “ , &amp;marks ); </a:t>
            </a:r>
          </a:p>
          <a:p>
            <a:pPr>
              <a:buNone/>
            </a:pPr>
            <a:r>
              <a:rPr lang="en-US" dirty="0" smtClean="0"/>
              <a:t>	if( marks &gt;= 80 )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 "Yes, the student get A+“ );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Statement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Format:</a:t>
            </a:r>
            <a:r>
              <a:rPr lang="en-US" b="1" dirty="0" smtClean="0"/>
              <a:t>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if ( test condition ) </a:t>
            </a:r>
          </a:p>
          <a:p>
            <a:pPr>
              <a:buNone/>
            </a:pPr>
            <a:r>
              <a:rPr lang="en-US" b="1" dirty="0" smtClean="0"/>
              <a:t>		statements;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if( category == SPORTS 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marks = marks + </a:t>
            </a:r>
            <a:r>
              <a:rPr lang="en-US" dirty="0" err="1" smtClean="0"/>
              <a:t>bonus_marks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 " Marks = %f " , marks );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Statement : (flowchart)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004060" y="1295400"/>
            <a:ext cx="5105400" cy="4418806"/>
            <a:chOff x="2362200" y="1600994"/>
            <a:chExt cx="5105400" cy="4418806"/>
          </a:xfrm>
        </p:grpSpPr>
        <p:sp>
          <p:nvSpPr>
            <p:cNvPr id="8" name="Flowchart: Decision 7"/>
            <p:cNvSpPr/>
            <p:nvPr/>
          </p:nvSpPr>
          <p:spPr>
            <a:xfrm>
              <a:off x="2362200" y="2209800"/>
              <a:ext cx="2590800" cy="1600200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Expression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86400" y="3581400"/>
              <a:ext cx="1981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Statement-block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7000" y="4419600"/>
              <a:ext cx="1981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Statement - 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7000" y="5562600"/>
              <a:ext cx="1981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Next Statement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8" idx="3"/>
              <a:endCxn id="9" idx="0"/>
            </p:cNvCxnSpPr>
            <p:nvPr/>
          </p:nvCxnSpPr>
          <p:spPr>
            <a:xfrm>
              <a:off x="4953000" y="3009900"/>
              <a:ext cx="1524000" cy="571500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2"/>
              <a:endCxn id="10" idx="0"/>
            </p:cNvCxnSpPr>
            <p:nvPr/>
          </p:nvCxnSpPr>
          <p:spPr>
            <a:xfrm rot="5400000">
              <a:off x="3352800" y="4114800"/>
              <a:ext cx="6096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2"/>
              <a:endCxn id="11" idx="0"/>
            </p:cNvCxnSpPr>
            <p:nvPr/>
          </p:nvCxnSpPr>
          <p:spPr>
            <a:xfrm rot="5400000">
              <a:off x="3314700" y="5219700"/>
              <a:ext cx="6858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9" idx="2"/>
              <a:endCxn id="10" idx="3"/>
            </p:cNvCxnSpPr>
            <p:nvPr/>
          </p:nvCxnSpPr>
          <p:spPr>
            <a:xfrm rot="5400000">
              <a:off x="5257800" y="3429000"/>
              <a:ext cx="609600" cy="1828800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8" idx="0"/>
            </p:cNvCxnSpPr>
            <p:nvPr/>
          </p:nvCxnSpPr>
          <p:spPr>
            <a:xfrm rot="5400000">
              <a:off x="3352800" y="1905000"/>
              <a:ext cx="6096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429000" y="129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4400" y="2297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Statement : (Program)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category is SPORTS, then add </a:t>
            </a:r>
            <a:r>
              <a:rPr lang="en-US" dirty="0" err="1" smtClean="0"/>
              <a:t>bonus_mark</a:t>
            </a:r>
            <a:r>
              <a:rPr lang="en-US" dirty="0" smtClean="0"/>
              <a:t> with marks.</a:t>
            </a:r>
          </a:p>
          <a:p>
            <a:endParaRPr lang="en-US" dirty="0" smtClean="0"/>
          </a:p>
          <a:p>
            <a:r>
              <a:rPr lang="en-US" dirty="0" smtClean="0"/>
              <a:t>Count number of boys weight is less than 50 kg and height is greater than 170 cm.</a:t>
            </a:r>
          </a:p>
          <a:p>
            <a:endParaRPr lang="en-US" dirty="0" smtClean="0"/>
          </a:p>
          <a:p>
            <a:r>
              <a:rPr lang="en-US" dirty="0" smtClean="0"/>
              <a:t>Check divide by 0 ‘Zero’ condition in division operation.</a:t>
            </a:r>
          </a:p>
          <a:p>
            <a:r>
              <a:rPr lang="en-US" dirty="0" smtClean="0"/>
              <a:t>Write C program to print the square of a number if it is less than 10.</a:t>
            </a:r>
          </a:p>
          <a:p>
            <a:r>
              <a:rPr lang="en-US" dirty="0" smtClean="0"/>
              <a:t>Check a number is greater, smaller or equal to another number.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13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1354</Words>
  <Application>Microsoft Office PowerPoint</Application>
  <PresentationFormat>On-screen Show (4:3)</PresentationFormat>
  <Paragraphs>412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CSC – 183  Programming C</vt:lpstr>
      <vt:lpstr>Today’s Outline:</vt:lpstr>
      <vt:lpstr>Decision Making and Branching</vt:lpstr>
      <vt:lpstr>Introduction :</vt:lpstr>
      <vt:lpstr>Decision Making statements in C :</vt:lpstr>
      <vt:lpstr>Simple if Statement :</vt:lpstr>
      <vt:lpstr>Simple if Statement :</vt:lpstr>
      <vt:lpstr>Simple if Statement : (flowchart)</vt:lpstr>
      <vt:lpstr>Simple if Statement : (Program)</vt:lpstr>
      <vt:lpstr>if_else Statement :</vt:lpstr>
      <vt:lpstr>if_else Statement : (flowchart)</vt:lpstr>
      <vt:lpstr>If-else Statement : (Program)</vt:lpstr>
      <vt:lpstr>nested if_else Statement</vt:lpstr>
      <vt:lpstr>nested if_else Statement</vt:lpstr>
      <vt:lpstr>nested if_else Statement (Example)</vt:lpstr>
      <vt:lpstr>nested if_else Statement</vt:lpstr>
      <vt:lpstr>else_if ladder Statement </vt:lpstr>
      <vt:lpstr>else_if ladder Statement </vt:lpstr>
      <vt:lpstr>else_if ladder Statement </vt:lpstr>
      <vt:lpstr>Program using if-else ladder</vt:lpstr>
      <vt:lpstr>switch Statement</vt:lpstr>
      <vt:lpstr>switch Statement</vt:lpstr>
      <vt:lpstr>switch Statement (cont.)</vt:lpstr>
      <vt:lpstr>switch Statement (flowchart)</vt:lpstr>
      <vt:lpstr>The ?: Operator (Conditional Operator)</vt:lpstr>
      <vt:lpstr>PowerPoint Presentation</vt:lpstr>
      <vt:lpstr>goto Statement</vt:lpstr>
      <vt:lpstr>goto Statement</vt:lpstr>
      <vt:lpstr>goto Statement</vt:lpstr>
      <vt:lpstr>Programming Exercise:</vt:lpstr>
      <vt:lpstr>PowerPoint Presentation</vt:lpstr>
      <vt:lpstr>Thank You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– 183  Programming C</dc:title>
  <dc:creator>Morshed</dc:creator>
  <cp:lastModifiedBy>suhala2019@outlook.com</cp:lastModifiedBy>
  <cp:revision>360</cp:revision>
  <dcterms:created xsi:type="dcterms:W3CDTF">2006-08-16T00:00:00Z</dcterms:created>
  <dcterms:modified xsi:type="dcterms:W3CDTF">2020-08-13T09:03:55Z</dcterms:modified>
</cp:coreProperties>
</file>