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7" r:id="rId2"/>
    <p:sldId id="262" r:id="rId3"/>
    <p:sldId id="278" r:id="rId4"/>
    <p:sldId id="316" r:id="rId5"/>
    <p:sldId id="317" r:id="rId6"/>
    <p:sldId id="318" r:id="rId7"/>
    <p:sldId id="320" r:id="rId8"/>
    <p:sldId id="319" r:id="rId9"/>
    <p:sldId id="321" r:id="rId10"/>
    <p:sldId id="277" r:id="rId11"/>
    <p:sldId id="279" r:id="rId12"/>
    <p:sldId id="280" r:id="rId13"/>
    <p:sldId id="281" r:id="rId14"/>
    <p:sldId id="282" r:id="rId15"/>
    <p:sldId id="286" r:id="rId16"/>
    <p:sldId id="283" r:id="rId17"/>
    <p:sldId id="284" r:id="rId18"/>
    <p:sldId id="285" r:id="rId19"/>
    <p:sldId id="287"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5" r:id="rId34"/>
    <p:sldId id="311" r:id="rId35"/>
    <p:sldId id="302" r:id="rId36"/>
    <p:sldId id="304" r:id="rId37"/>
    <p:sldId id="308" r:id="rId38"/>
    <p:sldId id="322" r:id="rId39"/>
    <p:sldId id="323" r:id="rId40"/>
    <p:sldId id="306" r:id="rId41"/>
    <p:sldId id="307" r:id="rId42"/>
    <p:sldId id="314" r:id="rId43"/>
    <p:sldId id="309" r:id="rId44"/>
    <p:sldId id="313" r:id="rId45"/>
    <p:sldId id="310" r:id="rId46"/>
    <p:sldId id="315" r:id="rId47"/>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29" autoAdjust="0"/>
  </p:normalViewPr>
  <p:slideViewPr>
    <p:cSldViewPr>
      <p:cViewPr varScale="1">
        <p:scale>
          <a:sx n="80" d="100"/>
          <a:sy n="80" d="100"/>
        </p:scale>
        <p:origin x="1450" y="48"/>
      </p:cViewPr>
      <p:guideLst>
        <p:guide orient="horz" pos="2160"/>
        <p:guide pos="2880"/>
      </p:guideLst>
    </p:cSldViewPr>
  </p:slideViewPr>
  <p:outlineViewPr>
    <p:cViewPr>
      <p:scale>
        <a:sx n="33" d="100"/>
        <a:sy n="33" d="100"/>
      </p:scale>
      <p:origin x="0" y="43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7" y="0"/>
            <a:ext cx="3013763" cy="462042"/>
          </a:xfrm>
          <a:prstGeom prst="rect">
            <a:avLst/>
          </a:prstGeom>
        </p:spPr>
        <p:txBody>
          <a:bodyPr vert="horz" lIns="92546" tIns="46273" rIns="92546" bIns="46273" rtlCol="0"/>
          <a:lstStyle>
            <a:lvl1pPr algn="r">
              <a:defRPr sz="1200"/>
            </a:lvl1pPr>
          </a:lstStyle>
          <a:p>
            <a:fld id="{3C66766A-38D5-4901-9509-CC597B0139C3}" type="datetimeFigureOut">
              <a:rPr lang="en-US" smtClean="0"/>
              <a:pPr/>
              <a:t>17-Aug-20</a:t>
            </a:fld>
            <a:endParaRPr lang="en-US"/>
          </a:p>
        </p:txBody>
      </p:sp>
      <p:sp>
        <p:nvSpPr>
          <p:cNvPr id="4" name="Footer Placeholder 3"/>
          <p:cNvSpPr>
            <a:spLocks noGrp="1"/>
          </p:cNvSpPr>
          <p:nvPr>
            <p:ph type="ftr" sz="quarter" idx="2"/>
          </p:nvPr>
        </p:nvSpPr>
        <p:spPr>
          <a:xfrm>
            <a:off x="1"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7" y="8777192"/>
            <a:ext cx="3013763" cy="462042"/>
          </a:xfrm>
          <a:prstGeom prst="rect">
            <a:avLst/>
          </a:prstGeom>
        </p:spPr>
        <p:txBody>
          <a:bodyPr vert="horz" lIns="92546" tIns="46273" rIns="92546" bIns="46273" rtlCol="0" anchor="b"/>
          <a:lstStyle>
            <a:lvl1pPr algn="r">
              <a:defRPr sz="1200"/>
            </a:lvl1pPr>
          </a:lstStyle>
          <a:p>
            <a:fld id="{577A3286-9DF1-406D-AA37-E42F2FC68D27}"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7" y="0"/>
            <a:ext cx="3013763" cy="462042"/>
          </a:xfrm>
          <a:prstGeom prst="rect">
            <a:avLst/>
          </a:prstGeom>
        </p:spPr>
        <p:txBody>
          <a:bodyPr vert="horz" lIns="92546" tIns="46273" rIns="92546" bIns="46273" rtlCol="0"/>
          <a:lstStyle>
            <a:lvl1pPr algn="r">
              <a:defRPr sz="1200"/>
            </a:lvl1pPr>
          </a:lstStyle>
          <a:p>
            <a:fld id="{2F2200FE-143E-4BAB-AB34-595BE3319537}" type="datetimeFigureOut">
              <a:rPr lang="en-US" smtClean="0"/>
              <a:pPr/>
              <a:t>17-Aug-20</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5" y="4389399"/>
            <a:ext cx="5563870" cy="4158377"/>
          </a:xfrm>
          <a:prstGeom prst="rect">
            <a:avLst/>
          </a:prstGeom>
        </p:spPr>
        <p:txBody>
          <a:bodyPr vert="horz" lIns="92546" tIns="46273" rIns="92546" bIns="462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7" y="8777192"/>
            <a:ext cx="3013763" cy="462042"/>
          </a:xfrm>
          <a:prstGeom prst="rect">
            <a:avLst/>
          </a:prstGeom>
        </p:spPr>
        <p:txBody>
          <a:bodyPr vert="horz" lIns="92546" tIns="46273" rIns="92546" bIns="46273" rtlCol="0" anchor="b"/>
          <a:lstStyle>
            <a:lvl1pPr algn="r">
              <a:defRPr sz="1200"/>
            </a:lvl1pPr>
          </a:lstStyle>
          <a:p>
            <a:fld id="{D022E925-24F8-4605-9C7D-E94A1F89100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B5554-DA8D-4CFD-AA96-86385F5689E9}"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516EC-6B23-49E6-8CA2-731ABB7A6E75}"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939C0-130E-4F63-B874-B2BCFA066F3D}"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65B0F-50BC-4944-948B-6FB31C772974}"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4A2C0-EAF9-4CBC-AB94-51478B5B9987}" type="datetime3">
              <a:rPr lang="en-US" smtClean="0"/>
              <a:pPr/>
              <a:t>17 August 2020</a:t>
            </a:fld>
            <a:endParaRPr lang="en-US"/>
          </a:p>
        </p:txBody>
      </p:sp>
      <p:sp>
        <p:nvSpPr>
          <p:cNvPr id="6" name="Footer Placeholder 5"/>
          <p:cNvSpPr>
            <a:spLocks noGrp="1"/>
          </p:cNvSpPr>
          <p:nvPr>
            <p:ph type="ftr" sz="quarter" idx="11"/>
          </p:nvPr>
        </p:nvSpPr>
        <p:spPr/>
        <p:txBody>
          <a:bodyPr/>
          <a:lstStyle/>
          <a:p>
            <a:r>
              <a:rPr lang="en-US" smtClean="0"/>
              <a:t>CSC-183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A96784-1F0D-406D-A4E7-8130B6E3EB62}" type="datetime3">
              <a:rPr lang="en-US" smtClean="0"/>
              <a:pPr/>
              <a:t>17 August 2020</a:t>
            </a:fld>
            <a:endParaRPr lang="en-US"/>
          </a:p>
        </p:txBody>
      </p:sp>
      <p:sp>
        <p:nvSpPr>
          <p:cNvPr id="8" name="Footer Placeholder 7"/>
          <p:cNvSpPr>
            <a:spLocks noGrp="1"/>
          </p:cNvSpPr>
          <p:nvPr>
            <p:ph type="ftr" sz="quarter" idx="11"/>
          </p:nvPr>
        </p:nvSpPr>
        <p:spPr/>
        <p:txBody>
          <a:bodyPr/>
          <a:lstStyle/>
          <a:p>
            <a:r>
              <a:rPr lang="en-US" smtClean="0"/>
              <a:t>CSC-183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552C06-5AA4-4917-BF9C-F6DACC352F4E}" type="datetime3">
              <a:rPr lang="en-US" smtClean="0"/>
              <a:pPr/>
              <a:t>17 August 2020</a:t>
            </a:fld>
            <a:endParaRPr lang="en-US"/>
          </a:p>
        </p:txBody>
      </p:sp>
      <p:sp>
        <p:nvSpPr>
          <p:cNvPr id="4" name="Footer Placeholder 3"/>
          <p:cNvSpPr>
            <a:spLocks noGrp="1"/>
          </p:cNvSpPr>
          <p:nvPr>
            <p:ph type="ftr" sz="quarter" idx="11"/>
          </p:nvPr>
        </p:nvSpPr>
        <p:spPr/>
        <p:txBody>
          <a:bodyPr/>
          <a:lstStyle/>
          <a:p>
            <a:r>
              <a:rPr lang="en-US" smtClean="0"/>
              <a:t>CSC-183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7FB03-897E-4D40-B20B-75A4614DF88A}" type="datetime3">
              <a:rPr lang="en-US" smtClean="0"/>
              <a:pPr/>
              <a:t>17 August 2020</a:t>
            </a:fld>
            <a:endParaRPr lang="en-US"/>
          </a:p>
        </p:txBody>
      </p:sp>
      <p:sp>
        <p:nvSpPr>
          <p:cNvPr id="3" name="Footer Placeholder 2"/>
          <p:cNvSpPr>
            <a:spLocks noGrp="1"/>
          </p:cNvSpPr>
          <p:nvPr>
            <p:ph type="ftr" sz="quarter" idx="11"/>
          </p:nvPr>
        </p:nvSpPr>
        <p:spPr/>
        <p:txBody>
          <a:bodyPr/>
          <a:lstStyle/>
          <a:p>
            <a:r>
              <a:rPr lang="en-US" smtClean="0"/>
              <a:t>CSC-183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BC616-9376-4D07-8ED7-99898211ED48}" type="datetime3">
              <a:rPr lang="en-US" smtClean="0"/>
              <a:pPr/>
              <a:t>17 August 2020</a:t>
            </a:fld>
            <a:endParaRPr lang="en-US"/>
          </a:p>
        </p:txBody>
      </p:sp>
      <p:sp>
        <p:nvSpPr>
          <p:cNvPr id="6" name="Footer Placeholder 5"/>
          <p:cNvSpPr>
            <a:spLocks noGrp="1"/>
          </p:cNvSpPr>
          <p:nvPr>
            <p:ph type="ftr" sz="quarter" idx="11"/>
          </p:nvPr>
        </p:nvSpPr>
        <p:spPr/>
        <p:txBody>
          <a:bodyPr/>
          <a:lstStyle/>
          <a:p>
            <a:r>
              <a:rPr lang="en-US" smtClean="0"/>
              <a:t>CSC-183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06633-2886-40DB-9B9F-A02646E09652}" type="datetime3">
              <a:rPr lang="en-US" smtClean="0"/>
              <a:pPr/>
              <a:t>17 August 2020</a:t>
            </a:fld>
            <a:endParaRPr lang="en-US"/>
          </a:p>
        </p:txBody>
      </p:sp>
      <p:sp>
        <p:nvSpPr>
          <p:cNvPr id="6" name="Footer Placeholder 5"/>
          <p:cNvSpPr>
            <a:spLocks noGrp="1"/>
          </p:cNvSpPr>
          <p:nvPr>
            <p:ph type="ftr" sz="quarter" idx="11"/>
          </p:nvPr>
        </p:nvSpPr>
        <p:spPr/>
        <p:txBody>
          <a:bodyPr/>
          <a:lstStyle/>
          <a:p>
            <a:r>
              <a:rPr lang="en-US" smtClean="0"/>
              <a:t>CSC-183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98438"/>
            <a:ext cx="88392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914400"/>
            <a:ext cx="88392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BEE66F5D-E589-4BAB-9D02-6AF38DAC24CA}" type="datetime3">
              <a:rPr lang="en-US" smtClean="0"/>
              <a:pPr/>
              <a:t>17 August 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CSC-183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0838"/>
            <a:ext cx="8705088" cy="1143000"/>
          </a:xfrm>
        </p:spPr>
        <p:txBody>
          <a:bodyPr anchor="ctr">
            <a:normAutofit fontScale="90000"/>
          </a:bodyPr>
          <a:lstStyle/>
          <a:p>
            <a:pPr lvl="0" algn="ctr">
              <a:defRPr/>
            </a:pPr>
            <a:r>
              <a:rPr lang="en-US" dirty="0" smtClean="0"/>
              <a:t>CSC – 183 </a:t>
            </a:r>
            <a:br>
              <a:rPr lang="en-US" dirty="0" smtClean="0"/>
            </a:br>
            <a:r>
              <a:rPr lang="en-US" sz="4000" b="1" dirty="0" smtClean="0"/>
              <a:t>Programming C</a:t>
            </a:r>
            <a:endParaRPr lang="en-US" b="1" dirty="0"/>
          </a:p>
        </p:txBody>
      </p:sp>
      <p:sp>
        <p:nvSpPr>
          <p:cNvPr id="6" name="Title 1"/>
          <p:cNvSpPr txBox="1">
            <a:spLocks/>
          </p:cNvSpPr>
          <p:nvPr/>
        </p:nvSpPr>
        <p:spPr>
          <a:xfrm>
            <a:off x="1828800" y="1600200"/>
            <a:ext cx="5486400" cy="8382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mj-ea"/>
                <a:cs typeface="+mj-cs"/>
              </a:rPr>
              <a:t>Chapter</a:t>
            </a:r>
            <a:r>
              <a:rPr kumimoji="0" lang="en-US" sz="4000" b="1" i="0" u="none" strike="noStrike" kern="1200" cap="none" spc="0" normalizeH="0" noProof="0" dirty="0" smtClean="0">
                <a:ln>
                  <a:noFill/>
                </a:ln>
                <a:effectLst>
                  <a:outerShdw blurRad="38100" dist="38100" dir="2700000" algn="tl">
                    <a:srgbClr val="000000">
                      <a:alpha val="43137"/>
                    </a:srgbClr>
                  </a:outerShdw>
                </a:effectLst>
                <a:uLnTx/>
                <a:uFillTx/>
                <a:latin typeface="+mj-lt"/>
                <a:ea typeface="+mj-ea"/>
                <a:cs typeface="+mj-cs"/>
              </a:rPr>
              <a:t> - 6</a:t>
            </a:r>
            <a:endParaRPr kumimoji="0" lang="en-US" sz="4000" b="1"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8" name="Title 1"/>
          <p:cNvSpPr txBox="1">
            <a:spLocks/>
          </p:cNvSpPr>
          <p:nvPr/>
        </p:nvSpPr>
        <p:spPr>
          <a:xfrm>
            <a:off x="210312" y="4343400"/>
            <a:ext cx="8705088" cy="19812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effectLst>
                <a:outerShdw blurRad="50000" dist="30000" dir="5400000" algn="tl" rotWithShape="0">
                  <a:srgbClr val="000000">
                    <a:alpha val="30000"/>
                  </a:srgbClr>
                </a:outerShdw>
              </a:effectLst>
              <a:latin typeface="+mj-lt"/>
              <a:ea typeface="+mj-ea"/>
              <a:cs typeface="+mj-cs"/>
            </a:endParaRPr>
          </a:p>
        </p:txBody>
      </p:sp>
      <p:sp>
        <p:nvSpPr>
          <p:cNvPr id="11" name="Date Placeholder 10"/>
          <p:cNvSpPr>
            <a:spLocks noGrp="1"/>
          </p:cNvSpPr>
          <p:nvPr>
            <p:ph type="dt" sz="half" idx="10"/>
          </p:nvPr>
        </p:nvSpPr>
        <p:spPr/>
        <p:txBody>
          <a:bodyPr/>
          <a:lstStyle/>
          <a:p>
            <a:fld id="{463E0517-2177-40BE-9037-243F2092686D}" type="datetime3">
              <a:rPr lang="en-US" smtClean="0"/>
              <a:pPr/>
              <a:t>17 August 2020</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a:t>
            </a:fld>
            <a:endParaRPr lang="en-US"/>
          </a:p>
        </p:txBody>
      </p:sp>
      <p:sp>
        <p:nvSpPr>
          <p:cNvPr id="13" name="Footer Placeholder 12"/>
          <p:cNvSpPr>
            <a:spLocks noGrp="1"/>
          </p:cNvSpPr>
          <p:nvPr>
            <p:ph type="ftr" sz="quarter" idx="11"/>
          </p:nvPr>
        </p:nvSpPr>
        <p:spPr/>
        <p:txBody>
          <a:bodyPr/>
          <a:lstStyle/>
          <a:p>
            <a:r>
              <a:rPr lang="en-US" dirty="0" smtClean="0"/>
              <a:t>CSC-183</a:t>
            </a:r>
            <a:endParaRPr lang="en-US" dirty="0"/>
          </a:p>
        </p:txBody>
      </p:sp>
      <p:sp>
        <p:nvSpPr>
          <p:cNvPr id="9" name="Title 1"/>
          <p:cNvSpPr txBox="1">
            <a:spLocks/>
          </p:cNvSpPr>
          <p:nvPr/>
        </p:nvSpPr>
        <p:spPr>
          <a:xfrm>
            <a:off x="914400" y="3048000"/>
            <a:ext cx="7315200" cy="685800"/>
          </a:xfrm>
          <a:prstGeom prst="rect">
            <a:avLst/>
          </a:prstGeom>
          <a:ln>
            <a:solidFill>
              <a:schemeClr val="bg1">
                <a:lumMod val="50000"/>
              </a:schemeClr>
            </a:solidFill>
          </a:ln>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effectLst>
                  <a:outerShdw blurRad="50000" dist="30000" dir="5400000" algn="tl" rotWithShape="0">
                    <a:srgbClr val="000000">
                      <a:alpha val="30000"/>
                    </a:srgbClr>
                  </a:outerShdw>
                </a:effectLst>
                <a:uLnTx/>
                <a:uFillTx/>
                <a:latin typeface="+mj-lt"/>
                <a:ea typeface="+mj-ea"/>
                <a:cs typeface="+mj-cs"/>
              </a:rPr>
              <a:t>Decision</a:t>
            </a:r>
            <a:r>
              <a:rPr kumimoji="0" lang="en-US" sz="3200" b="0" i="0" u="none" strike="noStrike" kern="1200" cap="none" spc="0" normalizeH="0" noProof="0" dirty="0" smtClean="0">
                <a:ln>
                  <a:noFill/>
                </a:ln>
                <a:effectLst>
                  <a:outerShdw blurRad="50000" dist="30000" dir="5400000" algn="tl" rotWithShape="0">
                    <a:srgbClr val="000000">
                      <a:alpha val="30000"/>
                    </a:srgbClr>
                  </a:outerShdw>
                </a:effectLst>
                <a:uLnTx/>
                <a:uFillTx/>
                <a:latin typeface="+mj-lt"/>
                <a:ea typeface="+mj-ea"/>
                <a:cs typeface="+mj-cs"/>
              </a:rPr>
              <a:t> Making and Looping</a:t>
            </a:r>
            <a:endParaRPr kumimoji="0" lang="en-US" sz="32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smtClean="0"/>
              <a:t>Introduction</a:t>
            </a:r>
          </a:p>
        </p:txBody>
      </p:sp>
      <p:sp>
        <p:nvSpPr>
          <p:cNvPr id="3" name="Content Placeholder 2"/>
          <p:cNvSpPr>
            <a:spLocks noGrp="1"/>
          </p:cNvSpPr>
          <p:nvPr>
            <p:ph idx="1"/>
          </p:nvPr>
        </p:nvSpPr>
        <p:spPr/>
        <p:txBody>
          <a:bodyPr>
            <a:normAutofit fontScale="92500" lnSpcReduction="10000"/>
          </a:bodyPr>
          <a:lstStyle/>
          <a:p>
            <a:r>
              <a:rPr lang="en-US" dirty="0" smtClean="0"/>
              <a:t>One of the fundamental properties of a programming language is the ability to repetitively execute a sequence of statements which is called decision making and looping. “</a:t>
            </a:r>
            <a:r>
              <a:rPr lang="en-US" b="1" dirty="0" smtClean="0"/>
              <a:t>Decision making and looping</a:t>
            </a:r>
            <a:r>
              <a:rPr lang="en-US" dirty="0" smtClean="0"/>
              <a:t>” is one of the most important concepts of computer programming.</a:t>
            </a:r>
          </a:p>
          <a:p>
            <a:r>
              <a:rPr lang="en-US" dirty="0" smtClean="0"/>
              <a:t>Programs should be able to make decisions based on the condition provided and then repeat a specific chunk of code or statement again and again.</a:t>
            </a:r>
          </a:p>
          <a:p>
            <a:r>
              <a:rPr lang="en-US" dirty="0" smtClean="0"/>
              <a:t>These looping capabilities enable programmers to develop concise programs containing repetitive processes that could otherwise require an excessive number of statements. </a:t>
            </a:r>
          </a:p>
          <a:p>
            <a:r>
              <a:rPr lang="en-US" dirty="0" smtClean="0"/>
              <a:t>It enable us to repeat a specific section of code or statement without the use of </a:t>
            </a:r>
            <a:r>
              <a:rPr lang="en-US" b="1" dirty="0" err="1" smtClean="0"/>
              <a:t>goto</a:t>
            </a:r>
            <a:r>
              <a:rPr lang="en-US" dirty="0" smtClean="0"/>
              <a:t> statements .</a:t>
            </a:r>
          </a:p>
          <a:p>
            <a:r>
              <a:rPr lang="en-US" dirty="0" smtClean="0"/>
              <a:t>In looping a sequence of statements are executed until some conditions for termination of loop are satisfied.</a:t>
            </a:r>
          </a:p>
          <a:p>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Segments</a:t>
            </a:r>
            <a:endParaRPr lang="en-US" dirty="0"/>
          </a:p>
        </p:txBody>
      </p:sp>
      <p:sp>
        <p:nvSpPr>
          <p:cNvPr id="3" name="Content Placeholder 2"/>
          <p:cNvSpPr>
            <a:spLocks noGrp="1"/>
          </p:cNvSpPr>
          <p:nvPr>
            <p:ph idx="1"/>
          </p:nvPr>
        </p:nvSpPr>
        <p:spPr/>
        <p:txBody>
          <a:bodyPr/>
          <a:lstStyle/>
          <a:p>
            <a:r>
              <a:rPr lang="en-US" dirty="0" smtClean="0"/>
              <a:t>In looping a sequence of statements are executed until some conditions for termination of loop are satisfied.</a:t>
            </a:r>
          </a:p>
          <a:p>
            <a:endParaRPr lang="en-US" dirty="0" smtClean="0"/>
          </a:p>
          <a:p>
            <a:r>
              <a:rPr lang="en-US" dirty="0" smtClean="0"/>
              <a:t>A program loop therefore consists of two segments.</a:t>
            </a:r>
          </a:p>
          <a:p>
            <a:endParaRPr lang="en-US" dirty="0" smtClean="0"/>
          </a:p>
          <a:p>
            <a:r>
              <a:rPr lang="en-US" dirty="0" smtClean="0"/>
              <a:t>One known as the </a:t>
            </a:r>
            <a:r>
              <a:rPr lang="en-US" b="1" dirty="0" smtClean="0"/>
              <a:t>body of the loop</a:t>
            </a:r>
            <a:r>
              <a:rPr lang="en-US" dirty="0" smtClean="0"/>
              <a:t> and the other known as the </a:t>
            </a:r>
            <a:r>
              <a:rPr lang="en-US" b="1" dirty="0" smtClean="0"/>
              <a:t>control statement</a:t>
            </a:r>
            <a:r>
              <a:rPr lang="en-US" dirty="0" smtClean="0"/>
              <a:t>. </a:t>
            </a:r>
          </a:p>
          <a:p>
            <a:endParaRPr lang="en-US" dirty="0" smtClean="0"/>
          </a:p>
          <a:p>
            <a:r>
              <a:rPr lang="en-US" dirty="0" smtClean="0"/>
              <a:t>The </a:t>
            </a:r>
            <a:r>
              <a:rPr lang="en-US" b="1" dirty="0" smtClean="0"/>
              <a:t>control statement</a:t>
            </a:r>
            <a:r>
              <a:rPr lang="en-US" dirty="0" smtClean="0"/>
              <a:t> tests certain </a:t>
            </a:r>
            <a:r>
              <a:rPr lang="en-US" b="1" dirty="0" smtClean="0"/>
              <a:t>conditions</a:t>
            </a:r>
            <a:r>
              <a:rPr lang="en-US" dirty="0" smtClean="0"/>
              <a:t> and then directs the  </a:t>
            </a:r>
            <a:r>
              <a:rPr lang="en-US" b="1" dirty="0" smtClean="0"/>
              <a:t>repeated execution</a:t>
            </a:r>
            <a:r>
              <a:rPr lang="en-US" dirty="0" smtClean="0"/>
              <a:t> of the statements contained in the </a:t>
            </a:r>
            <a:r>
              <a:rPr lang="en-US" b="1" dirty="0" smtClean="0"/>
              <a:t>body of the loop</a:t>
            </a:r>
            <a:r>
              <a:rPr lang="en-US" dirty="0" smtClean="0"/>
              <a:t>.</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statements in C</a:t>
            </a:r>
          </a:p>
        </p:txBody>
      </p:sp>
      <p:sp>
        <p:nvSpPr>
          <p:cNvPr id="3" name="Content Placeholder 2"/>
          <p:cNvSpPr>
            <a:spLocks noGrp="1"/>
          </p:cNvSpPr>
          <p:nvPr>
            <p:ph idx="1"/>
          </p:nvPr>
        </p:nvSpPr>
        <p:spPr/>
        <p:txBody>
          <a:bodyPr>
            <a:normAutofit fontScale="92500" lnSpcReduction="20000"/>
          </a:bodyPr>
          <a:lstStyle/>
          <a:p>
            <a:r>
              <a:rPr lang="en-US" u="sng" dirty="0" smtClean="0"/>
              <a:t>The C language supports three types of looping statement:</a:t>
            </a:r>
          </a:p>
          <a:p>
            <a:pPr marL="1314450" lvl="2" indent="-514350">
              <a:buFont typeface="+mj-lt"/>
              <a:buAutoNum type="arabicParenR"/>
            </a:pPr>
            <a:r>
              <a:rPr lang="en-US" sz="2600" b="1" dirty="0" smtClean="0"/>
              <a:t>for</a:t>
            </a:r>
            <a:r>
              <a:rPr lang="en-US" sz="2600" dirty="0" smtClean="0"/>
              <a:t> loop </a:t>
            </a:r>
          </a:p>
          <a:p>
            <a:pPr marL="1314450" lvl="2" indent="-514350">
              <a:buFont typeface="+mj-lt"/>
              <a:buAutoNum type="arabicParenR"/>
            </a:pPr>
            <a:r>
              <a:rPr lang="en-US" sz="2600" b="1" dirty="0" smtClean="0"/>
              <a:t>while</a:t>
            </a:r>
            <a:r>
              <a:rPr lang="en-US" sz="2600" dirty="0" smtClean="0"/>
              <a:t> loop </a:t>
            </a:r>
          </a:p>
          <a:p>
            <a:pPr marL="1314450" lvl="2" indent="-514350">
              <a:buFont typeface="+mj-lt"/>
              <a:buAutoNum type="arabicParenR"/>
            </a:pPr>
            <a:r>
              <a:rPr lang="en-US" sz="2600" b="1" dirty="0" smtClean="0"/>
              <a:t>do-while</a:t>
            </a:r>
            <a:r>
              <a:rPr lang="en-US" sz="2600" dirty="0" smtClean="0"/>
              <a:t> loop </a:t>
            </a:r>
          </a:p>
          <a:p>
            <a:pPr marL="457200" indent="-457200"/>
            <a:r>
              <a:rPr lang="en-US" u="sng" dirty="0" smtClean="0"/>
              <a:t>Steps of Looping a Process:</a:t>
            </a:r>
          </a:p>
          <a:p>
            <a:pPr marL="457200" indent="-457200">
              <a:buNone/>
            </a:pPr>
            <a:r>
              <a:rPr lang="en-US" dirty="0" smtClean="0"/>
              <a:t>A looping process, in general, would include the following four</a:t>
            </a:r>
          </a:p>
          <a:p>
            <a:pPr marL="457200" indent="-457200">
              <a:buNone/>
            </a:pPr>
            <a:r>
              <a:rPr lang="en-US" dirty="0" smtClean="0"/>
              <a:t>steps. The given steps may come at any order depending on the</a:t>
            </a:r>
          </a:p>
          <a:p>
            <a:pPr marL="457200" indent="-457200">
              <a:buNone/>
            </a:pPr>
            <a:r>
              <a:rPr lang="en-US" dirty="0" smtClean="0"/>
              <a:t>type of the loop.</a:t>
            </a:r>
          </a:p>
          <a:p>
            <a:pPr marL="1314450" lvl="2" indent="-514350">
              <a:buFont typeface="+mj-lt"/>
              <a:buAutoNum type="arabicParenR"/>
              <a:defRPr/>
            </a:pPr>
            <a:r>
              <a:rPr lang="en-US" sz="2600" dirty="0" smtClean="0"/>
              <a:t>Initialization of a condition variable. </a:t>
            </a:r>
            <a:r>
              <a:rPr lang="en-US" sz="2600" dirty="0" err="1"/>
              <a:t>i</a:t>
            </a:r>
            <a:r>
              <a:rPr lang="en-US" sz="2600" dirty="0" smtClean="0"/>
              <a:t> = 0/</a:t>
            </a:r>
            <a:r>
              <a:rPr lang="en-US" sz="2600" dirty="0" err="1" smtClean="0"/>
              <a:t>i</a:t>
            </a:r>
            <a:r>
              <a:rPr lang="en-US" sz="2600" dirty="0" smtClean="0"/>
              <a:t>=1</a:t>
            </a:r>
          </a:p>
          <a:p>
            <a:pPr marL="1314450" lvl="2" indent="-514350">
              <a:buFont typeface="+mj-lt"/>
              <a:buAutoNum type="arabicParenR"/>
              <a:defRPr/>
            </a:pPr>
            <a:r>
              <a:rPr lang="en-US" sz="2600" dirty="0" smtClean="0"/>
              <a:t>Test for a specified value of the condition variable for execution of the loop. A&lt;5/</a:t>
            </a:r>
            <a:r>
              <a:rPr lang="en-US" sz="2600" dirty="0" err="1" smtClean="0"/>
              <a:t>i</a:t>
            </a:r>
            <a:r>
              <a:rPr lang="en-US" sz="2600" dirty="0" smtClean="0"/>
              <a:t>&lt;8</a:t>
            </a:r>
          </a:p>
          <a:p>
            <a:pPr marL="1314450" lvl="2" indent="-514350">
              <a:buFont typeface="+mj-lt"/>
              <a:buAutoNum type="arabicParenR"/>
              <a:defRPr/>
            </a:pPr>
            <a:r>
              <a:rPr lang="en-US" sz="2600" dirty="0" smtClean="0"/>
              <a:t>Execution of the statements of the loop. </a:t>
            </a:r>
            <a:r>
              <a:rPr lang="en-US" sz="2600" dirty="0" err="1" smtClean="0"/>
              <a:t>Printf</a:t>
            </a:r>
            <a:r>
              <a:rPr lang="en-US" sz="2600" dirty="0" smtClean="0"/>
              <a:t>()</a:t>
            </a:r>
          </a:p>
          <a:p>
            <a:pPr marL="1314450" lvl="2" indent="-514350">
              <a:buFont typeface="+mj-lt"/>
              <a:buAutoNum type="arabicParenR"/>
              <a:defRPr/>
            </a:pPr>
            <a:r>
              <a:rPr lang="en-US" sz="2600" dirty="0" smtClean="0"/>
              <a:t>Increment or decrement (update) the condition variable. </a:t>
            </a:r>
            <a:r>
              <a:rPr lang="en-US" sz="2600" dirty="0" err="1" smtClean="0"/>
              <a:t>i</a:t>
            </a:r>
            <a:r>
              <a:rPr lang="en-US" sz="2600" dirty="0" smtClean="0"/>
              <a:t>++,</a:t>
            </a:r>
            <a:r>
              <a:rPr lang="en-US" sz="2600" dirty="0" err="1" smtClean="0"/>
              <a:t>i</a:t>
            </a:r>
            <a:r>
              <a:rPr lang="en-US" sz="2600" dirty="0" smtClean="0"/>
              <a:t>--</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dirty="0" smtClean="0"/>
              <a:t>CSC-183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for</a:t>
            </a:r>
            <a:r>
              <a:rPr lang="en-US" dirty="0" smtClean="0"/>
              <a:t> statement (for loop)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for loop is an entry-controlled loop that provides a more concise loop control structure.</a:t>
            </a:r>
          </a:p>
          <a:p>
            <a:r>
              <a:rPr lang="en-US" b="1" u="sng" dirty="0" smtClean="0"/>
              <a:t>General Format:</a:t>
            </a:r>
          </a:p>
          <a:p>
            <a:endParaRPr lang="en-US" b="1" u="sng" dirty="0" smtClean="0"/>
          </a:p>
          <a:p>
            <a:pPr>
              <a:buNone/>
            </a:pPr>
            <a:r>
              <a:rPr lang="en-US" dirty="0" smtClean="0"/>
              <a:t>	for(</a:t>
            </a:r>
            <a:r>
              <a:rPr lang="en-US" i="1" dirty="0" smtClean="0"/>
              <a:t>initialization</a:t>
            </a:r>
            <a:r>
              <a:rPr lang="en-US" dirty="0" smtClean="0"/>
              <a:t> ;</a:t>
            </a:r>
            <a:r>
              <a:rPr lang="en-US" i="1" dirty="0" smtClean="0"/>
              <a:t> test-condition</a:t>
            </a:r>
            <a:r>
              <a:rPr lang="en-US" dirty="0" smtClean="0"/>
              <a:t> ; </a:t>
            </a:r>
            <a:r>
              <a:rPr lang="en-US" i="1" dirty="0" smtClean="0"/>
              <a:t>increment/decrement</a:t>
            </a:r>
            <a:r>
              <a:rPr lang="en-US" dirty="0" smtClean="0"/>
              <a:t>)</a:t>
            </a:r>
          </a:p>
          <a:p>
            <a:pPr>
              <a:buNone/>
            </a:pPr>
            <a:r>
              <a:rPr lang="en-US" dirty="0" smtClean="0"/>
              <a:t>	{</a:t>
            </a:r>
          </a:p>
          <a:p>
            <a:pPr>
              <a:buNone/>
            </a:pPr>
            <a:r>
              <a:rPr lang="en-US" dirty="0" smtClean="0"/>
              <a:t>		statements;  //body of the loop</a:t>
            </a:r>
          </a:p>
          <a:p>
            <a:pPr>
              <a:buNone/>
            </a:pPr>
            <a:r>
              <a:rPr lang="en-US" dirty="0" smtClean="0"/>
              <a:t>	}</a:t>
            </a:r>
          </a:p>
          <a:p>
            <a:endParaRPr lang="en-US" dirty="0" smtClean="0"/>
          </a:p>
          <a:p>
            <a:r>
              <a:rPr lang="en-US" dirty="0" smtClean="0"/>
              <a:t>The execution of the </a:t>
            </a:r>
            <a:r>
              <a:rPr lang="en-US" b="1" dirty="0" smtClean="0"/>
              <a:t>for</a:t>
            </a:r>
            <a:r>
              <a:rPr lang="en-US" dirty="0" smtClean="0"/>
              <a:t> statement is as follows:</a:t>
            </a:r>
          </a:p>
          <a:p>
            <a:pPr marL="914400" lvl="1" indent="-457200">
              <a:buFont typeface="+mj-lt"/>
              <a:buAutoNum type="arabicParenR"/>
            </a:pPr>
            <a:r>
              <a:rPr lang="en-US" dirty="0" smtClean="0"/>
              <a:t>Initialization of the </a:t>
            </a:r>
            <a:r>
              <a:rPr lang="en-US" b="1" dirty="0" smtClean="0"/>
              <a:t>control variables</a:t>
            </a:r>
            <a:r>
              <a:rPr lang="en-US" dirty="0" smtClean="0"/>
              <a:t> is done first.</a:t>
            </a:r>
          </a:p>
          <a:p>
            <a:pPr marL="914400" lvl="1" indent="-457200">
              <a:buFont typeface="+mj-lt"/>
              <a:buAutoNum type="arabicParenR"/>
            </a:pPr>
            <a:r>
              <a:rPr lang="en-US" dirty="0" smtClean="0"/>
              <a:t>The value of the control variable is tested using the </a:t>
            </a:r>
            <a:r>
              <a:rPr lang="en-US" b="1" dirty="0" smtClean="0"/>
              <a:t>test-condition</a:t>
            </a:r>
            <a:r>
              <a:rPr lang="en-US" dirty="0" smtClean="0"/>
              <a:t>.</a:t>
            </a:r>
          </a:p>
          <a:p>
            <a:pPr marL="914400" lvl="1" indent="-457200">
              <a:buFont typeface="+mj-lt"/>
              <a:buAutoNum type="arabicParenR"/>
            </a:pPr>
            <a:r>
              <a:rPr lang="en-US" dirty="0" smtClean="0"/>
              <a:t>If test-condition true the </a:t>
            </a:r>
            <a:r>
              <a:rPr lang="en-US" b="1" dirty="0" smtClean="0"/>
              <a:t>body of the loop</a:t>
            </a:r>
            <a:r>
              <a:rPr lang="en-US" dirty="0" smtClean="0"/>
              <a:t> is executed; otherwise the </a:t>
            </a:r>
            <a:r>
              <a:rPr lang="en-US" b="1" dirty="0" smtClean="0"/>
              <a:t>loop is terminated</a:t>
            </a:r>
            <a:r>
              <a:rPr lang="en-US" dirty="0" smtClean="0"/>
              <a:t>.</a:t>
            </a:r>
          </a:p>
          <a:p>
            <a:pPr marL="914400" lvl="1" indent="-457200">
              <a:buFont typeface="+mj-lt"/>
              <a:buAutoNum type="arabicParenR"/>
            </a:pPr>
            <a:r>
              <a:rPr lang="en-US" dirty="0" smtClean="0"/>
              <a:t>When the body of the loop executed, the control is transferred back to the for statement after executed body part. Then </a:t>
            </a:r>
            <a:r>
              <a:rPr lang="en-US" b="1" dirty="0" smtClean="0"/>
              <a:t>increase or decrease</a:t>
            </a:r>
            <a:r>
              <a:rPr lang="en-US" dirty="0" smtClean="0"/>
              <a:t> the value of </a:t>
            </a:r>
            <a:r>
              <a:rPr lang="en-US" b="1" dirty="0" smtClean="0"/>
              <a:t>control variable</a:t>
            </a:r>
            <a:r>
              <a:rPr lang="en-US" dirty="0" smtClean="0"/>
              <a:t>.</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for</a:t>
            </a:r>
            <a:r>
              <a:rPr lang="en-US" dirty="0" smtClean="0"/>
              <a:t> statement (for loop)</a:t>
            </a:r>
            <a:endParaRPr lang="en-US" dirty="0"/>
          </a:p>
        </p:txBody>
      </p:sp>
      <p:sp>
        <p:nvSpPr>
          <p:cNvPr id="3" name="Content Placeholder 2"/>
          <p:cNvSpPr>
            <a:spLocks noGrp="1"/>
          </p:cNvSpPr>
          <p:nvPr>
            <p:ph idx="1"/>
          </p:nvPr>
        </p:nvSpPr>
        <p:spPr/>
        <p:txBody>
          <a:bodyPr/>
          <a:lstStyle/>
          <a:p>
            <a:r>
              <a:rPr lang="en-US" sz="2400" b="1" u="sng" dirty="0" smtClean="0"/>
              <a:t>General Format:</a:t>
            </a:r>
          </a:p>
          <a:p>
            <a:pPr>
              <a:buNone/>
            </a:pPr>
            <a:r>
              <a:rPr lang="en-US" sz="2400" dirty="0" smtClean="0"/>
              <a:t>	</a:t>
            </a:r>
            <a:r>
              <a:rPr lang="en-US" sz="2000" dirty="0" smtClean="0"/>
              <a:t>for(</a:t>
            </a:r>
            <a:r>
              <a:rPr lang="en-US" sz="2000" i="1" dirty="0" smtClean="0"/>
              <a:t>initialization</a:t>
            </a:r>
            <a:r>
              <a:rPr lang="en-US" sz="2000" dirty="0" smtClean="0"/>
              <a:t> ;</a:t>
            </a:r>
            <a:r>
              <a:rPr lang="en-US" sz="2000" i="1" dirty="0" smtClean="0"/>
              <a:t> test-condition</a:t>
            </a:r>
            <a:r>
              <a:rPr lang="en-US" sz="2000" dirty="0" smtClean="0"/>
              <a:t> ; </a:t>
            </a:r>
            <a:r>
              <a:rPr lang="en-US" sz="2000" i="1" dirty="0" smtClean="0"/>
              <a:t>increment/decrement</a:t>
            </a:r>
            <a:r>
              <a:rPr lang="en-US" sz="2000" dirty="0" smtClean="0"/>
              <a:t>)</a:t>
            </a:r>
          </a:p>
          <a:p>
            <a:pPr>
              <a:buNone/>
            </a:pPr>
            <a:r>
              <a:rPr lang="en-US" sz="2000" dirty="0" smtClean="0"/>
              <a:t>	{</a:t>
            </a:r>
          </a:p>
          <a:p>
            <a:pPr>
              <a:buNone/>
            </a:pPr>
            <a:r>
              <a:rPr lang="en-US" sz="2000" dirty="0" smtClean="0"/>
              <a:t>		statements;  //body of the loop</a:t>
            </a:r>
          </a:p>
          <a:p>
            <a:pPr>
              <a:buNone/>
            </a:pPr>
            <a:r>
              <a:rPr lang="en-US" sz="2000" dirty="0" smtClean="0"/>
              <a:t>	}</a:t>
            </a:r>
          </a:p>
          <a:p>
            <a:pPr>
              <a:buNone/>
            </a:pP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8" name="Picture 7" descr="for loop.PNG"/>
          <p:cNvPicPr>
            <a:picLocks noChangeAspect="1"/>
          </p:cNvPicPr>
          <p:nvPr/>
        </p:nvPicPr>
        <p:blipFill>
          <a:blip r:embed="rId2"/>
          <a:stretch>
            <a:fillRect/>
          </a:stretch>
        </p:blipFill>
        <p:spPr>
          <a:xfrm>
            <a:off x="2362200" y="2567299"/>
            <a:ext cx="3810000" cy="390970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the for Statement</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3"/>
          <p:cNvSpPr txBox="1">
            <a:spLocks noChangeArrowheads="1"/>
          </p:cNvSpPr>
          <p:nvPr/>
        </p:nvSpPr>
        <p:spPr>
          <a:xfrm>
            <a:off x="25400" y="762000"/>
            <a:ext cx="9067800" cy="55626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rPr>
              <a:t>for</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rPr>
              <a:t>                          </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rPr>
              <a:t>The keyword of for loop</a:t>
            </a: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endParaRP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rPr>
              <a:t>Initialization </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rPr>
              <a:t>    	          Set the initial value of the loop 				          control variable </a:t>
            </a: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endParaRP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rPr>
              <a:t>Test-condition </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rPr>
              <a:t>    	          Set the condition to control the  			           loop via loop control variable </a:t>
            </a:r>
            <a:endPar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endParaRP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rPr>
              <a:t>Inc/</a:t>
            </a:r>
            <a:r>
              <a:rPr kumimoji="0" lang="en-US" sz="2800" b="0" i="0" u="none" strike="noStrike" kern="1200" cap="none" spc="0" normalizeH="0" baseline="0" noProof="0" dirty="0" err="1" smtClean="0">
                <a:ln>
                  <a:noFill/>
                </a:ln>
                <a:solidFill>
                  <a:srgbClr val="FF0000"/>
                </a:solidFill>
                <a:effectLst/>
                <a:uLnTx/>
                <a:uFillTx/>
                <a:latin typeface="Cambria" pitchFamily="18" charset="0"/>
                <a:ea typeface="+mn-ea"/>
                <a:cs typeface="+mn-cs"/>
                <a:sym typeface="Wingdings" pitchFamily="2" charset="2"/>
              </a:rPr>
              <a:t>dec</a:t>
            </a: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rPr>
              <a:t>    	           	Update the value of the loop control 			variable</a:t>
            </a:r>
          </a:p>
          <a:p>
            <a:pPr marL="0" marR="0" lvl="0" indent="0" algn="l" defTabSz="914400" rtl="0" eaLnBrk="1" fontAlgn="auto" latinLnBrk="0" hangingPunct="1">
              <a:lnSpc>
                <a:spcPct val="10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FF0000"/>
                </a:solidFill>
                <a:effectLst/>
                <a:uLnTx/>
                <a:uFillTx/>
                <a:latin typeface="Cambria" pitchFamily="18" charset="0"/>
                <a:ea typeface="+mn-ea"/>
                <a:cs typeface="+mn-cs"/>
                <a:sym typeface="Wingdings" pitchFamily="2" charset="2"/>
              </a:rPr>
              <a:t>Body of the loop</a:t>
            </a:r>
            <a:r>
              <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sym typeface="Wingdings" pitchFamily="2" charset="2"/>
              </a:rPr>
              <a:t>  	           	   Statements to be executed or 				   controlled under the for loop</a:t>
            </a:r>
            <a:endParaRPr kumimoji="0" lang="en-US" sz="2800" b="0" i="0" u="none" strike="noStrike" kern="1200" cap="none" spc="0" normalizeH="0" baseline="0" noProof="0" dirty="0" smtClean="0">
              <a:ln>
                <a:noFill/>
              </a:ln>
              <a:solidFill>
                <a:schemeClr val="tx1"/>
              </a:solidFill>
              <a:effectLst/>
              <a:uLnTx/>
              <a:uFillTx/>
              <a:latin typeface="Cambria" pitchFamily="18" charset="0"/>
              <a:ea typeface="+mn-ea"/>
              <a:cs typeface="+mn-cs"/>
            </a:endParaRPr>
          </a:p>
        </p:txBody>
      </p:sp>
      <p:cxnSp>
        <p:nvCxnSpPr>
          <p:cNvPr id="9" name="Straight Arrow Connector 8"/>
          <p:cNvCxnSpPr/>
          <p:nvPr/>
        </p:nvCxnSpPr>
        <p:spPr>
          <a:xfrm>
            <a:off x="914400" y="990600"/>
            <a:ext cx="13747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146300" y="1981200"/>
            <a:ext cx="13747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2387600" y="3276600"/>
            <a:ext cx="1219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1406525" y="4622800"/>
            <a:ext cx="13747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2692400" y="54610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for</a:t>
            </a:r>
            <a:r>
              <a:rPr lang="en-US" dirty="0" smtClean="0"/>
              <a:t> statement (for loop)</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228600" y="914400"/>
            <a:ext cx="8763000" cy="5324535"/>
          </a:xfrm>
          <a:prstGeom prst="rect">
            <a:avLst/>
          </a:prstGeom>
          <a:noFill/>
        </p:spPr>
        <p:txBody>
          <a:bodyPr wrap="square" rtlCol="0">
            <a:spAutoFit/>
          </a:bodyPr>
          <a:lstStyle/>
          <a:p>
            <a:r>
              <a:rPr lang="en-US" sz="2000" b="1" u="sng" dirty="0" smtClean="0"/>
              <a:t>** Program using for loop:</a:t>
            </a:r>
          </a:p>
          <a:p>
            <a:endParaRPr lang="en-US" sz="2000" dirty="0" smtClean="0"/>
          </a:p>
          <a:p>
            <a:r>
              <a:rPr lang="en-US" sz="2000" dirty="0" smtClean="0"/>
              <a:t>          #include&lt;</a:t>
            </a:r>
            <a:r>
              <a:rPr lang="en-US" sz="2000" dirty="0" err="1" smtClean="0"/>
              <a:t>stdio.h</a:t>
            </a:r>
            <a:r>
              <a:rPr lang="en-US" sz="2000" dirty="0" smtClean="0"/>
              <a:t>&gt;</a:t>
            </a:r>
          </a:p>
          <a:p>
            <a:endParaRPr lang="en-US" sz="2000" dirty="0" smtClean="0"/>
          </a:p>
          <a:p>
            <a:r>
              <a:rPr lang="en-US" sz="2000" dirty="0" smtClean="0"/>
              <a:t>          </a:t>
            </a:r>
            <a:r>
              <a:rPr lang="en-US" sz="2000" dirty="0" err="1" smtClean="0"/>
              <a:t>int</a:t>
            </a:r>
            <a:r>
              <a:rPr lang="en-US" sz="2000" dirty="0" smtClean="0"/>
              <a:t> main()</a:t>
            </a:r>
          </a:p>
          <a:p>
            <a:r>
              <a:rPr lang="en-US" sz="2000" dirty="0" smtClean="0"/>
              <a:t>          {</a:t>
            </a:r>
          </a:p>
          <a:p>
            <a:r>
              <a:rPr lang="en-US" sz="2000" dirty="0" smtClean="0"/>
              <a:t>	</a:t>
            </a:r>
            <a:r>
              <a:rPr lang="en-US" sz="2000" dirty="0" err="1" smtClean="0"/>
              <a:t>int</a:t>
            </a:r>
            <a:r>
              <a:rPr lang="en-US" sz="2000" dirty="0" smtClean="0"/>
              <a:t> n, sum = 0;</a:t>
            </a:r>
          </a:p>
          <a:p>
            <a:r>
              <a:rPr lang="en-US" sz="2000" dirty="0" smtClean="0"/>
              <a:t>    	for(n=1 ; n&lt;=10 ; n=n+1)</a:t>
            </a:r>
          </a:p>
          <a:p>
            <a:r>
              <a:rPr lang="en-US" sz="2000" dirty="0" smtClean="0"/>
              <a:t>    	{</a:t>
            </a:r>
          </a:p>
          <a:p>
            <a:r>
              <a:rPr lang="en-US" sz="2000" dirty="0" smtClean="0"/>
              <a:t>        		sum = sum + n;</a:t>
            </a:r>
          </a:p>
          <a:p>
            <a:r>
              <a:rPr lang="en-US" sz="2000" dirty="0" smtClean="0"/>
              <a:t>    	}</a:t>
            </a:r>
          </a:p>
          <a:p>
            <a:r>
              <a:rPr lang="en-US" sz="2000" dirty="0" smtClean="0"/>
              <a:t>    	</a:t>
            </a:r>
            <a:r>
              <a:rPr lang="en-US" sz="2000" dirty="0" err="1" smtClean="0"/>
              <a:t>printf</a:t>
            </a:r>
            <a:r>
              <a:rPr lang="en-US" sz="2000" dirty="0" smtClean="0"/>
              <a:t>("The summation is: %</a:t>
            </a:r>
            <a:r>
              <a:rPr lang="en-US" sz="2000" dirty="0" err="1" smtClean="0"/>
              <a:t>d",sum</a:t>
            </a:r>
            <a:r>
              <a:rPr lang="en-US" sz="2000" dirty="0" smtClean="0"/>
              <a:t>);</a:t>
            </a:r>
          </a:p>
          <a:p>
            <a:r>
              <a:rPr lang="en-US" sz="2000" dirty="0" smtClean="0"/>
              <a:t>    	return 0;</a:t>
            </a:r>
          </a:p>
          <a:p>
            <a:r>
              <a:rPr lang="en-US" sz="2000" dirty="0" smtClean="0"/>
              <a:t>          }</a:t>
            </a:r>
          </a:p>
          <a:p>
            <a:endParaRPr lang="en-US" sz="2000" dirty="0" smtClean="0"/>
          </a:p>
          <a:p>
            <a:r>
              <a:rPr lang="en-US" sz="2000" b="1" u="sng" dirty="0" smtClean="0"/>
              <a:t>Output:</a:t>
            </a:r>
          </a:p>
          <a:p>
            <a:r>
              <a:rPr lang="en-US" sz="2000" dirty="0" smtClean="0"/>
              <a:t>	The summation is: 55</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while</a:t>
            </a:r>
            <a:r>
              <a:rPr lang="en-US" dirty="0" smtClean="0"/>
              <a:t> statement (while statement)</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Content Placeholder 2"/>
          <p:cNvSpPr>
            <a:spLocks noGrp="1"/>
          </p:cNvSpPr>
          <p:nvPr>
            <p:ph idx="1"/>
          </p:nvPr>
        </p:nvSpPr>
        <p:spPr>
          <a:xfrm>
            <a:off x="152400" y="914400"/>
            <a:ext cx="8839200" cy="2209800"/>
          </a:xfrm>
        </p:spPr>
        <p:txBody>
          <a:bodyPr>
            <a:normAutofit lnSpcReduction="10000"/>
          </a:bodyPr>
          <a:lstStyle/>
          <a:p>
            <a:pPr>
              <a:buNone/>
            </a:pPr>
            <a:r>
              <a:rPr lang="en-US" sz="2400" b="1" u="sng" dirty="0" smtClean="0"/>
              <a:t>General Format:</a:t>
            </a:r>
            <a:endParaRPr lang="en-US" sz="2400" dirty="0" smtClean="0"/>
          </a:p>
          <a:p>
            <a:pPr lvl="1">
              <a:buNone/>
            </a:pPr>
            <a:r>
              <a:rPr lang="en-US" dirty="0" smtClean="0"/>
              <a:t>while( test-condition ) </a:t>
            </a:r>
          </a:p>
          <a:p>
            <a:pPr lvl="1">
              <a:buNone/>
            </a:pPr>
            <a:r>
              <a:rPr lang="en-US" dirty="0" smtClean="0"/>
              <a:t>{ </a:t>
            </a:r>
          </a:p>
          <a:p>
            <a:pPr lvl="1">
              <a:buNone/>
            </a:pPr>
            <a:r>
              <a:rPr lang="en-US" dirty="0" smtClean="0"/>
              <a:t>	statements; //body of the loop </a:t>
            </a:r>
          </a:p>
          <a:p>
            <a:pPr lvl="1">
              <a:buNone/>
            </a:pPr>
            <a:r>
              <a:rPr lang="en-US" dirty="0" smtClean="0"/>
              <a:t>} </a:t>
            </a:r>
            <a:endParaRPr lang="en-US" sz="2800" dirty="0"/>
          </a:p>
        </p:txBody>
      </p:sp>
      <p:pic>
        <p:nvPicPr>
          <p:cNvPr id="8" name="Picture 7" descr="while loop.PNG"/>
          <p:cNvPicPr>
            <a:picLocks noChangeAspect="1"/>
          </p:cNvPicPr>
          <p:nvPr/>
        </p:nvPicPr>
        <p:blipFill>
          <a:blip r:embed="rId2"/>
          <a:srcRect l="6000" t="2199" r="6000" b="3239"/>
          <a:stretch>
            <a:fillRect/>
          </a:stretch>
        </p:blipFill>
        <p:spPr>
          <a:xfrm>
            <a:off x="2705100" y="2743200"/>
            <a:ext cx="3733800" cy="364894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while</a:t>
            </a:r>
            <a:r>
              <a:rPr lang="en-US" dirty="0" smtClean="0"/>
              <a:t> statement (while statement)</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latin typeface="Cambria" pitchFamily="18" charset="0"/>
              </a:rPr>
              <a:t>The simplest of all the looping structures is the while statement.</a:t>
            </a:r>
          </a:p>
          <a:p>
            <a:r>
              <a:rPr lang="en-US" sz="2800" dirty="0" smtClean="0">
                <a:latin typeface="Cambria" pitchFamily="18" charset="0"/>
              </a:rPr>
              <a:t>The </a:t>
            </a:r>
            <a:r>
              <a:rPr lang="en-US" sz="2800" b="1" dirty="0" smtClean="0">
                <a:latin typeface="Cambria" pitchFamily="18" charset="0"/>
              </a:rPr>
              <a:t>while</a:t>
            </a:r>
            <a:r>
              <a:rPr lang="en-US" sz="2800" dirty="0" smtClean="0">
                <a:latin typeface="Cambria" pitchFamily="18" charset="0"/>
              </a:rPr>
              <a:t> is an </a:t>
            </a:r>
            <a:r>
              <a:rPr lang="en-US" sz="2800" b="1" i="1" dirty="0" smtClean="0">
                <a:latin typeface="Cambria" pitchFamily="18" charset="0"/>
              </a:rPr>
              <a:t>entry controlled</a:t>
            </a:r>
            <a:r>
              <a:rPr lang="en-US" sz="2800" dirty="0" smtClean="0">
                <a:latin typeface="Cambria" pitchFamily="18" charset="0"/>
              </a:rPr>
              <a:t> loop statement. </a:t>
            </a:r>
          </a:p>
          <a:p>
            <a:r>
              <a:rPr lang="en-US" sz="2800" b="1" dirty="0" smtClean="0">
                <a:latin typeface="Cambria" pitchFamily="18" charset="0"/>
              </a:rPr>
              <a:t>while</a:t>
            </a:r>
            <a:r>
              <a:rPr lang="en-US" sz="2800" dirty="0" smtClean="0">
                <a:latin typeface="Cambria" pitchFamily="18" charset="0"/>
              </a:rPr>
              <a:t> also called </a:t>
            </a:r>
            <a:r>
              <a:rPr lang="en-US" sz="2800" b="1" i="1" dirty="0" smtClean="0">
                <a:latin typeface="Cambria" pitchFamily="18" charset="0"/>
              </a:rPr>
              <a:t>sentinel-controlled</a:t>
            </a:r>
            <a:r>
              <a:rPr lang="en-US" sz="2800" dirty="0" smtClean="0">
                <a:latin typeface="Cambria" pitchFamily="18" charset="0"/>
              </a:rPr>
              <a:t> loop.</a:t>
            </a:r>
          </a:p>
          <a:p>
            <a:r>
              <a:rPr lang="en-US" sz="2800" dirty="0" smtClean="0">
                <a:latin typeface="Cambria" pitchFamily="18" charset="0"/>
              </a:rPr>
              <a:t>The </a:t>
            </a:r>
            <a:r>
              <a:rPr lang="en-US" sz="2800" b="1" i="1" dirty="0" smtClean="0">
                <a:latin typeface="Cambria" pitchFamily="18" charset="0"/>
              </a:rPr>
              <a:t>test-condition</a:t>
            </a:r>
            <a:r>
              <a:rPr lang="en-US" sz="2800" dirty="0" smtClean="0">
                <a:latin typeface="Cambria" pitchFamily="18" charset="0"/>
              </a:rPr>
              <a:t> is evaluated and if the condition is </a:t>
            </a:r>
            <a:r>
              <a:rPr lang="en-US" sz="2800" b="1" i="1" dirty="0" smtClean="0">
                <a:latin typeface="Cambria" pitchFamily="18" charset="0"/>
              </a:rPr>
              <a:t>true</a:t>
            </a:r>
            <a:r>
              <a:rPr lang="en-US" sz="2800" dirty="0" smtClean="0">
                <a:latin typeface="Cambria" pitchFamily="18" charset="0"/>
              </a:rPr>
              <a:t>, then the body of the loop is executed. </a:t>
            </a:r>
          </a:p>
          <a:p>
            <a:r>
              <a:rPr lang="en-US" sz="2800" dirty="0" smtClean="0">
                <a:latin typeface="Cambria" pitchFamily="18" charset="0"/>
              </a:rPr>
              <a:t>After execution of the body the test condition is once again evaluated and if it is true, the body is executed once again. </a:t>
            </a:r>
          </a:p>
          <a:p>
            <a:r>
              <a:rPr lang="en-US" sz="2800" dirty="0" smtClean="0">
                <a:latin typeface="Cambria" pitchFamily="18" charset="0"/>
              </a:rPr>
              <a:t>This process of </a:t>
            </a:r>
            <a:r>
              <a:rPr lang="en-US" sz="2800" b="1" dirty="0" smtClean="0">
                <a:latin typeface="Cambria" pitchFamily="18" charset="0"/>
              </a:rPr>
              <a:t>repeated execution</a:t>
            </a:r>
            <a:r>
              <a:rPr lang="en-US" sz="2800" dirty="0" smtClean="0">
                <a:latin typeface="Cambria" pitchFamily="18" charset="0"/>
              </a:rPr>
              <a:t> of the body continues until the </a:t>
            </a:r>
            <a:r>
              <a:rPr lang="en-US" sz="2800" b="1" i="1" dirty="0" smtClean="0">
                <a:latin typeface="Cambria" pitchFamily="18" charset="0"/>
              </a:rPr>
              <a:t>test condition</a:t>
            </a:r>
            <a:r>
              <a:rPr lang="en-US" sz="2800" dirty="0" smtClean="0">
                <a:latin typeface="Cambria" pitchFamily="18" charset="0"/>
              </a:rPr>
              <a:t> becomes </a:t>
            </a:r>
            <a:r>
              <a:rPr lang="en-US" sz="2800" b="1" i="1" dirty="0" smtClean="0">
                <a:latin typeface="Cambria" pitchFamily="18" charset="0"/>
              </a:rPr>
              <a:t>false</a:t>
            </a:r>
            <a:r>
              <a:rPr lang="en-US" sz="2800" dirty="0" smtClean="0">
                <a:latin typeface="Cambria" pitchFamily="18" charset="0"/>
              </a:rPr>
              <a:t> and the control is transferred out of the loop. </a:t>
            </a:r>
          </a:p>
          <a:p>
            <a:r>
              <a:rPr lang="en-US" sz="2800" dirty="0" smtClean="0">
                <a:latin typeface="Cambria" pitchFamily="18" charset="0"/>
              </a:rPr>
              <a:t>The important thing to notice that if the test condition is false then the controlled statements are not executed not even once unlike the </a:t>
            </a:r>
            <a:r>
              <a:rPr lang="en-US" sz="2800" b="1" dirty="0" smtClean="0">
                <a:latin typeface="Cambria" pitchFamily="18" charset="0"/>
              </a:rPr>
              <a:t>do while</a:t>
            </a:r>
            <a:r>
              <a:rPr lang="en-US" sz="2800" dirty="0" smtClean="0">
                <a:latin typeface="Cambria" pitchFamily="18" charset="0"/>
              </a:rPr>
              <a:t> loop. </a:t>
            </a:r>
          </a:p>
          <a:p>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while</a:t>
            </a:r>
            <a:r>
              <a:rPr lang="en-US" dirty="0" smtClean="0"/>
              <a:t> statement (while statement)</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p:cNvSpPr txBox="1"/>
          <p:nvPr/>
        </p:nvSpPr>
        <p:spPr>
          <a:xfrm>
            <a:off x="228600" y="914400"/>
            <a:ext cx="8763000" cy="5324535"/>
          </a:xfrm>
          <a:prstGeom prst="rect">
            <a:avLst/>
          </a:prstGeom>
          <a:noFill/>
        </p:spPr>
        <p:txBody>
          <a:bodyPr wrap="square" rtlCol="0">
            <a:spAutoFit/>
          </a:bodyPr>
          <a:lstStyle/>
          <a:p>
            <a:r>
              <a:rPr lang="en-US" sz="2000" b="1" u="sng" dirty="0" smtClean="0"/>
              <a:t>** Program using while loop:</a:t>
            </a:r>
          </a:p>
          <a:p>
            <a:endParaRPr lang="en-US" sz="2000" dirty="0" smtClean="0"/>
          </a:p>
          <a:p>
            <a:r>
              <a:rPr lang="en-US" sz="2000" dirty="0" smtClean="0"/>
              <a:t>          #include&lt;</a:t>
            </a:r>
            <a:r>
              <a:rPr lang="en-US" sz="2000" dirty="0" err="1" smtClean="0"/>
              <a:t>stdio.h</a:t>
            </a:r>
            <a:r>
              <a:rPr lang="en-US" sz="2000" dirty="0" smtClean="0"/>
              <a:t>&gt;</a:t>
            </a:r>
          </a:p>
          <a:p>
            <a:r>
              <a:rPr lang="en-US" sz="2000" dirty="0" smtClean="0"/>
              <a:t>          </a:t>
            </a:r>
            <a:r>
              <a:rPr lang="en-US" sz="2000" dirty="0" err="1" smtClean="0"/>
              <a:t>int</a:t>
            </a:r>
            <a:r>
              <a:rPr lang="en-US" sz="2000" dirty="0" smtClean="0"/>
              <a:t> main()</a:t>
            </a:r>
          </a:p>
          <a:p>
            <a:r>
              <a:rPr lang="en-US" sz="2000" dirty="0" smtClean="0"/>
              <a:t>          {</a:t>
            </a:r>
          </a:p>
          <a:p>
            <a:r>
              <a:rPr lang="en-US" sz="2000" dirty="0" smtClean="0"/>
              <a:t>	</a:t>
            </a:r>
            <a:r>
              <a:rPr lang="en-US" sz="2000" dirty="0" err="1" smtClean="0"/>
              <a:t>int</a:t>
            </a:r>
            <a:r>
              <a:rPr lang="en-US" sz="2000" dirty="0" smtClean="0"/>
              <a:t> n, sum = 0;</a:t>
            </a:r>
          </a:p>
          <a:p>
            <a:r>
              <a:rPr lang="en-US" sz="2000" dirty="0" smtClean="0"/>
              <a:t>	n = 1;</a:t>
            </a:r>
          </a:p>
          <a:p>
            <a:r>
              <a:rPr lang="en-US" sz="2000" dirty="0" smtClean="0"/>
              <a:t>    	while(n&lt;=10)</a:t>
            </a:r>
          </a:p>
          <a:p>
            <a:r>
              <a:rPr lang="en-US" sz="2000" dirty="0" smtClean="0"/>
              <a:t>    	{</a:t>
            </a:r>
          </a:p>
          <a:p>
            <a:r>
              <a:rPr lang="en-US" sz="2000" dirty="0" smtClean="0"/>
              <a:t>        		sum = sum + n;</a:t>
            </a:r>
          </a:p>
          <a:p>
            <a:r>
              <a:rPr lang="en-US" sz="2000" dirty="0" smtClean="0"/>
              <a:t>		n = n + 1;</a:t>
            </a:r>
          </a:p>
          <a:p>
            <a:r>
              <a:rPr lang="en-US" sz="2000" dirty="0" smtClean="0"/>
              <a:t>    	}</a:t>
            </a:r>
          </a:p>
          <a:p>
            <a:r>
              <a:rPr lang="en-US" sz="2000" dirty="0" smtClean="0"/>
              <a:t>    	</a:t>
            </a:r>
            <a:r>
              <a:rPr lang="en-US" sz="2000" dirty="0" err="1" smtClean="0"/>
              <a:t>printf</a:t>
            </a:r>
            <a:r>
              <a:rPr lang="en-US" sz="2000" dirty="0" smtClean="0"/>
              <a:t>("The summation is: %d", sum); </a:t>
            </a:r>
          </a:p>
          <a:p>
            <a:r>
              <a:rPr lang="en-US" sz="2000" dirty="0" smtClean="0"/>
              <a:t>    	return 0;</a:t>
            </a:r>
          </a:p>
          <a:p>
            <a:r>
              <a:rPr lang="en-US" sz="2000" dirty="0" smtClean="0"/>
              <a:t>          }</a:t>
            </a:r>
          </a:p>
          <a:p>
            <a:endParaRPr lang="en-US" sz="2000" dirty="0" smtClean="0"/>
          </a:p>
          <a:p>
            <a:r>
              <a:rPr lang="en-US" sz="2000" b="1" u="sng" dirty="0" smtClean="0"/>
              <a:t>Output:</a:t>
            </a:r>
            <a:r>
              <a:rPr lang="en-US" sz="2000" b="1" dirty="0" smtClean="0"/>
              <a:t>	 </a:t>
            </a:r>
            <a:r>
              <a:rPr lang="en-US" sz="2000" dirty="0" smtClean="0"/>
              <a:t>The summation is: 55</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a:bodyPr>
          <a:lstStyle/>
          <a:p>
            <a:r>
              <a:rPr lang="en-US" sz="2800" b="1" dirty="0" smtClean="0"/>
              <a:t>Looping statements in C</a:t>
            </a:r>
            <a:r>
              <a:rPr lang="en-US" sz="2800" dirty="0" smtClean="0"/>
              <a:t> </a:t>
            </a:r>
          </a:p>
          <a:p>
            <a:pPr lvl="1"/>
            <a:r>
              <a:rPr lang="en-US" sz="2800" dirty="0" smtClean="0"/>
              <a:t>for loop </a:t>
            </a:r>
          </a:p>
          <a:p>
            <a:pPr lvl="1"/>
            <a:r>
              <a:rPr lang="en-US" sz="2800" dirty="0" smtClean="0"/>
              <a:t>while loop </a:t>
            </a:r>
          </a:p>
          <a:p>
            <a:pPr lvl="1"/>
            <a:r>
              <a:rPr lang="en-US" sz="2800" dirty="0" smtClean="0"/>
              <a:t>do-while loop </a:t>
            </a:r>
          </a:p>
          <a:p>
            <a:endParaRPr lang="en-US" sz="2800" dirty="0" smtClean="0"/>
          </a:p>
          <a:p>
            <a:r>
              <a:rPr lang="en-US" sz="2800" b="1" dirty="0" smtClean="0"/>
              <a:t>Jump Statements in C</a:t>
            </a:r>
            <a:r>
              <a:rPr lang="en-US" sz="2800" dirty="0" smtClean="0"/>
              <a:t> </a:t>
            </a:r>
          </a:p>
          <a:p>
            <a:pPr lvl="1"/>
            <a:r>
              <a:rPr lang="en-US" sz="2800" dirty="0" smtClean="0"/>
              <a:t>continue </a:t>
            </a:r>
          </a:p>
          <a:p>
            <a:pPr lvl="1"/>
            <a:r>
              <a:rPr lang="en-US" sz="2800" dirty="0" smtClean="0"/>
              <a:t>break </a:t>
            </a:r>
          </a:p>
          <a:p>
            <a:pPr lvl="1"/>
            <a:r>
              <a:rPr lang="en-US" sz="2800" dirty="0" err="1" smtClean="0"/>
              <a:t>goto</a:t>
            </a:r>
            <a:r>
              <a:rPr lang="en-US" sz="2800" dirty="0" smtClean="0"/>
              <a:t> </a:t>
            </a:r>
          </a:p>
          <a:p>
            <a:endParaRPr lang="en-US" b="1" dirty="0" smtClean="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while</a:t>
            </a:r>
            <a:r>
              <a:rPr lang="en-US" dirty="0" smtClean="0"/>
              <a:t> statement (while statement)</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p:cNvSpPr txBox="1"/>
          <p:nvPr/>
        </p:nvSpPr>
        <p:spPr>
          <a:xfrm>
            <a:off x="152400" y="1082219"/>
            <a:ext cx="8763000" cy="5386090"/>
          </a:xfrm>
          <a:prstGeom prst="rect">
            <a:avLst/>
          </a:prstGeom>
          <a:noFill/>
        </p:spPr>
        <p:txBody>
          <a:bodyPr wrap="square" rtlCol="0">
            <a:spAutoFit/>
          </a:bodyPr>
          <a:lstStyle/>
          <a:p>
            <a:r>
              <a:rPr lang="en-US" sz="2000" dirty="0" smtClean="0"/>
              <a:t>Program to find out </a:t>
            </a:r>
            <a:r>
              <a:rPr lang="en-US" sz="2400" b="1" dirty="0" err="1" smtClean="0"/>
              <a:t>x</a:t>
            </a:r>
            <a:r>
              <a:rPr lang="en-US" sz="2400" b="1" baseline="30000" dirty="0" err="1" smtClean="0"/>
              <a:t>n</a:t>
            </a:r>
            <a:r>
              <a:rPr lang="en-US" sz="2000" dirty="0" smtClean="0"/>
              <a:t> (x to the power n). Where, x is base, n is power.</a:t>
            </a:r>
          </a:p>
          <a:p>
            <a:endParaRPr lang="en-US" sz="2000" dirty="0" smtClean="0"/>
          </a:p>
          <a:p>
            <a:r>
              <a:rPr lang="en-US" sz="2000" dirty="0" smtClean="0"/>
              <a:t>          </a:t>
            </a:r>
            <a:r>
              <a:rPr lang="en-US" sz="2000" dirty="0" err="1" smtClean="0"/>
              <a:t>int</a:t>
            </a:r>
            <a:r>
              <a:rPr lang="en-US" sz="2000" dirty="0" smtClean="0"/>
              <a:t>  main()</a:t>
            </a:r>
          </a:p>
          <a:p>
            <a:r>
              <a:rPr lang="en-US" sz="2000" dirty="0" smtClean="0"/>
              <a:t>          {</a:t>
            </a:r>
          </a:p>
          <a:p>
            <a:r>
              <a:rPr lang="en-US" sz="2000" dirty="0" smtClean="0"/>
              <a:t>	</a:t>
            </a:r>
            <a:r>
              <a:rPr lang="en-US" sz="2000" dirty="0" err="1" smtClean="0"/>
              <a:t>int</a:t>
            </a:r>
            <a:r>
              <a:rPr lang="en-US" sz="2000" dirty="0" smtClean="0"/>
              <a:t>  count,  n;</a:t>
            </a:r>
          </a:p>
          <a:p>
            <a:r>
              <a:rPr lang="en-US" sz="2000" dirty="0" smtClean="0"/>
              <a:t>	float  x,  y = 1.0;</a:t>
            </a:r>
          </a:p>
          <a:p>
            <a:r>
              <a:rPr lang="en-US" sz="2000" dirty="0" smtClean="0"/>
              <a:t>	</a:t>
            </a:r>
            <a:r>
              <a:rPr lang="en-US" sz="2000" dirty="0" err="1" smtClean="0"/>
              <a:t>printf</a:t>
            </a:r>
            <a:r>
              <a:rPr lang="en-US" sz="2000" dirty="0" smtClean="0"/>
              <a:t>(“ Enter the values of x and n ”);</a:t>
            </a:r>
          </a:p>
          <a:p>
            <a:r>
              <a:rPr lang="en-US" sz="2000" dirty="0" smtClean="0"/>
              <a:t>	</a:t>
            </a:r>
            <a:r>
              <a:rPr lang="en-US" sz="2000" dirty="0" err="1" smtClean="0"/>
              <a:t>scanf</a:t>
            </a:r>
            <a:r>
              <a:rPr lang="en-US" sz="2000" dirty="0" smtClean="0"/>
              <a:t>(“%f  %d”,  &amp;x,  &amp;n);</a:t>
            </a:r>
          </a:p>
          <a:p>
            <a:r>
              <a:rPr lang="en-US" sz="2000" dirty="0" smtClean="0"/>
              <a:t>	count  =  1;</a:t>
            </a:r>
          </a:p>
          <a:p>
            <a:r>
              <a:rPr lang="en-US" sz="2000" dirty="0" smtClean="0"/>
              <a:t>	while( count  &lt;=  n )</a:t>
            </a:r>
          </a:p>
          <a:p>
            <a:r>
              <a:rPr lang="en-US" sz="2000" dirty="0" smtClean="0"/>
              <a:t>    	{</a:t>
            </a:r>
          </a:p>
          <a:p>
            <a:r>
              <a:rPr lang="en-US" sz="2000" dirty="0" smtClean="0"/>
              <a:t>	           y  =  y  *  x;</a:t>
            </a:r>
          </a:p>
          <a:p>
            <a:r>
              <a:rPr lang="en-US" sz="2000" dirty="0" smtClean="0"/>
              <a:t>	           count++;        		</a:t>
            </a:r>
          </a:p>
          <a:p>
            <a:r>
              <a:rPr lang="en-US" sz="2000" dirty="0" smtClean="0"/>
              <a:t>    	}</a:t>
            </a:r>
          </a:p>
          <a:p>
            <a:r>
              <a:rPr lang="en-US" sz="2000" dirty="0" smtClean="0"/>
              <a:t>    	</a:t>
            </a:r>
            <a:r>
              <a:rPr lang="en-US" sz="2000" dirty="0" err="1" smtClean="0"/>
              <a:t>printf</a:t>
            </a:r>
            <a:r>
              <a:rPr lang="en-US" sz="2000" dirty="0" smtClean="0"/>
              <a:t>(“  x to power n = %f  ", y; </a:t>
            </a:r>
          </a:p>
          <a:p>
            <a:r>
              <a:rPr lang="en-US" sz="2000" dirty="0" smtClean="0"/>
              <a:t>    	return  0;</a:t>
            </a:r>
          </a:p>
          <a:p>
            <a:r>
              <a:rPr lang="en-US" sz="20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do</a:t>
            </a:r>
            <a:r>
              <a:rPr lang="en-US" dirty="0" smtClean="0"/>
              <a:t> statement (</a:t>
            </a:r>
            <a:r>
              <a:rPr lang="en-US" dirty="0" smtClean="0">
                <a:solidFill>
                  <a:srgbClr val="FF0000"/>
                </a:solidFill>
              </a:rPr>
              <a:t>do while</a:t>
            </a:r>
            <a:r>
              <a:rPr lang="en-US" dirty="0" smtClean="0"/>
              <a:t> loop)</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Content Placeholder 2"/>
          <p:cNvSpPr>
            <a:spLocks noGrp="1"/>
          </p:cNvSpPr>
          <p:nvPr>
            <p:ph idx="1"/>
          </p:nvPr>
        </p:nvSpPr>
        <p:spPr>
          <a:xfrm>
            <a:off x="152400" y="914400"/>
            <a:ext cx="8839200" cy="2209800"/>
          </a:xfrm>
        </p:spPr>
        <p:txBody>
          <a:bodyPr>
            <a:normAutofit fontScale="92500" lnSpcReduction="20000"/>
          </a:bodyPr>
          <a:lstStyle/>
          <a:p>
            <a:pPr>
              <a:buNone/>
            </a:pPr>
            <a:r>
              <a:rPr lang="en-US" sz="2400" b="1" u="sng" dirty="0" smtClean="0"/>
              <a:t>General Format:</a:t>
            </a:r>
            <a:endParaRPr lang="en-US" sz="2400" dirty="0" smtClean="0"/>
          </a:p>
          <a:p>
            <a:pPr lvl="1">
              <a:buNone/>
            </a:pPr>
            <a:r>
              <a:rPr lang="en-US" dirty="0" smtClean="0"/>
              <a:t>do </a:t>
            </a:r>
          </a:p>
          <a:p>
            <a:pPr lvl="1">
              <a:buNone/>
            </a:pPr>
            <a:r>
              <a:rPr lang="en-US" dirty="0" smtClean="0"/>
              <a:t>{</a:t>
            </a:r>
          </a:p>
          <a:p>
            <a:pPr lvl="1">
              <a:buNone/>
            </a:pPr>
            <a:r>
              <a:rPr lang="en-US" dirty="0" smtClean="0"/>
              <a:t>	statements; //body of the loop </a:t>
            </a:r>
          </a:p>
          <a:p>
            <a:pPr lvl="1">
              <a:buNone/>
            </a:pPr>
            <a:r>
              <a:rPr lang="en-US" dirty="0" smtClean="0"/>
              <a:t>}</a:t>
            </a:r>
          </a:p>
          <a:p>
            <a:pPr lvl="1">
              <a:buNone/>
            </a:pPr>
            <a:r>
              <a:rPr lang="en-US" dirty="0" smtClean="0"/>
              <a:t>while( condition ); </a:t>
            </a:r>
            <a:endParaRPr lang="en-US" sz="3000" dirty="0"/>
          </a:p>
        </p:txBody>
      </p:sp>
      <p:pic>
        <p:nvPicPr>
          <p:cNvPr id="9" name="Picture 8" descr="do while loop.PNG"/>
          <p:cNvPicPr>
            <a:picLocks noChangeAspect="1"/>
          </p:cNvPicPr>
          <p:nvPr/>
        </p:nvPicPr>
        <p:blipFill>
          <a:blip r:embed="rId2"/>
          <a:srcRect l="9404" t="6256" r="7901" b="3756"/>
          <a:stretch>
            <a:fillRect/>
          </a:stretch>
        </p:blipFill>
        <p:spPr>
          <a:xfrm>
            <a:off x="2921000" y="2670002"/>
            <a:ext cx="3276600" cy="374349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do</a:t>
            </a:r>
            <a:r>
              <a:rPr lang="en-US" dirty="0" smtClean="0"/>
              <a:t> statement (</a:t>
            </a:r>
            <a:r>
              <a:rPr lang="en-US" dirty="0" smtClean="0">
                <a:solidFill>
                  <a:srgbClr val="FF0000"/>
                </a:solidFill>
              </a:rPr>
              <a:t>do while</a:t>
            </a:r>
            <a:r>
              <a:rPr lang="en-US" dirty="0" smtClean="0"/>
              <a:t> loop)</a:t>
            </a:r>
            <a:endParaRPr lang="en-US" dirty="0"/>
          </a:p>
        </p:txBody>
      </p:sp>
      <p:sp>
        <p:nvSpPr>
          <p:cNvPr id="3" name="Content Placeholder 2"/>
          <p:cNvSpPr>
            <a:spLocks noGrp="1"/>
          </p:cNvSpPr>
          <p:nvPr>
            <p:ph idx="1"/>
          </p:nvPr>
        </p:nvSpPr>
        <p:spPr/>
        <p:txBody>
          <a:bodyPr/>
          <a:lstStyle/>
          <a:p>
            <a:r>
              <a:rPr lang="en-US" sz="2800" dirty="0" smtClean="0">
                <a:latin typeface="Cambria" pitchFamily="18" charset="0"/>
              </a:rPr>
              <a:t>On some occasions it might be necessary to execute the body of the loop before the test is performed. Such situations can be handled by using </a:t>
            </a:r>
            <a:r>
              <a:rPr lang="en-US" sz="2800" b="1" dirty="0" smtClean="0">
                <a:latin typeface="Cambria" pitchFamily="18" charset="0"/>
              </a:rPr>
              <a:t>do while</a:t>
            </a:r>
            <a:r>
              <a:rPr lang="en-US" sz="2800" dirty="0" smtClean="0">
                <a:latin typeface="Cambria" pitchFamily="18" charset="0"/>
              </a:rPr>
              <a:t> loop.</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do</a:t>
            </a:r>
            <a:r>
              <a:rPr lang="en-US" dirty="0" smtClean="0"/>
              <a:t> statement (</a:t>
            </a:r>
            <a:r>
              <a:rPr lang="en-US" dirty="0" smtClean="0">
                <a:solidFill>
                  <a:srgbClr val="FF0000"/>
                </a:solidFill>
              </a:rPr>
              <a:t>do while</a:t>
            </a:r>
            <a:r>
              <a:rPr lang="en-US" dirty="0" smtClean="0"/>
              <a:t> loop)</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TextBox 7"/>
          <p:cNvSpPr txBox="1"/>
          <p:nvPr/>
        </p:nvSpPr>
        <p:spPr>
          <a:xfrm>
            <a:off x="152400" y="1082219"/>
            <a:ext cx="8763000" cy="5262979"/>
          </a:xfrm>
          <a:prstGeom prst="rect">
            <a:avLst/>
          </a:prstGeom>
          <a:noFill/>
        </p:spPr>
        <p:txBody>
          <a:bodyPr wrap="square" rtlCol="0">
            <a:spAutoFit/>
          </a:bodyPr>
          <a:lstStyle/>
          <a:p>
            <a:r>
              <a:rPr lang="en-US" sz="2800" dirty="0" err="1" smtClean="0"/>
              <a:t>int</a:t>
            </a:r>
            <a:r>
              <a:rPr lang="en-US" sz="2800" dirty="0" smtClean="0"/>
              <a:t> main()</a:t>
            </a:r>
          </a:p>
          <a:p>
            <a:r>
              <a:rPr lang="en-US" sz="2800" dirty="0" smtClean="0"/>
              <a:t>{</a:t>
            </a:r>
          </a:p>
          <a:p>
            <a:pPr lvl="1"/>
            <a:r>
              <a:rPr lang="en-US" sz="2800" dirty="0" err="1" smtClean="0"/>
              <a:t>int</a:t>
            </a:r>
            <a:r>
              <a:rPr lang="en-US" sz="2800" dirty="0" smtClean="0"/>
              <a:t> sum = 0, n; </a:t>
            </a:r>
          </a:p>
          <a:p>
            <a:pPr lvl="1"/>
            <a:r>
              <a:rPr lang="en-US" sz="2800" dirty="0" smtClean="0"/>
              <a:t>n = 1; </a:t>
            </a:r>
          </a:p>
          <a:p>
            <a:pPr lvl="1"/>
            <a:r>
              <a:rPr lang="en-US" sz="2800" dirty="0" smtClean="0"/>
              <a:t>do </a:t>
            </a:r>
          </a:p>
          <a:p>
            <a:pPr lvl="1"/>
            <a:r>
              <a:rPr lang="en-US" sz="2800" dirty="0" smtClean="0"/>
              <a:t>{ </a:t>
            </a:r>
          </a:p>
          <a:p>
            <a:pPr lvl="2"/>
            <a:r>
              <a:rPr lang="en-US" sz="2800" dirty="0" smtClean="0"/>
              <a:t>sum = sum + n; </a:t>
            </a:r>
          </a:p>
          <a:p>
            <a:pPr lvl="2"/>
            <a:r>
              <a:rPr lang="en-US" sz="2800" dirty="0" smtClean="0"/>
              <a:t>n++; </a:t>
            </a:r>
          </a:p>
          <a:p>
            <a:pPr lvl="1"/>
            <a:r>
              <a:rPr lang="en-US" sz="2800" dirty="0" smtClean="0"/>
              <a:t>}while( n &lt;= 5); </a:t>
            </a:r>
          </a:p>
          <a:p>
            <a:pPr lvl="1"/>
            <a:r>
              <a:rPr lang="en-US" sz="2800" dirty="0" err="1" smtClean="0"/>
              <a:t>printf</a:t>
            </a:r>
            <a:r>
              <a:rPr lang="en-US" sz="2800" dirty="0" smtClean="0"/>
              <a:t>(“Summation : %d", sum); </a:t>
            </a:r>
          </a:p>
          <a:p>
            <a:r>
              <a:rPr lang="en-US" sz="2800" dirty="0" smtClean="0"/>
              <a:t>      return 0;</a:t>
            </a:r>
          </a:p>
          <a:p>
            <a:r>
              <a:rPr lang="en-US" sz="28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rPr>
              <a:t>do</a:t>
            </a:r>
            <a:r>
              <a:rPr lang="en-US" dirty="0" smtClean="0"/>
              <a:t> statement (</a:t>
            </a:r>
            <a:r>
              <a:rPr lang="en-US" dirty="0" smtClean="0">
                <a:solidFill>
                  <a:srgbClr val="FF0000"/>
                </a:solidFill>
              </a:rPr>
              <a:t>do while</a:t>
            </a:r>
            <a:r>
              <a:rPr lang="en-US" dirty="0" smtClean="0"/>
              <a:t> loop)</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TextBox 7"/>
          <p:cNvSpPr txBox="1"/>
          <p:nvPr/>
        </p:nvSpPr>
        <p:spPr>
          <a:xfrm>
            <a:off x="152400" y="1082219"/>
            <a:ext cx="8763000" cy="5693866"/>
          </a:xfrm>
          <a:prstGeom prst="rect">
            <a:avLst/>
          </a:prstGeom>
          <a:noFill/>
        </p:spPr>
        <p:txBody>
          <a:bodyPr wrap="square" rtlCol="0">
            <a:spAutoFit/>
          </a:bodyPr>
          <a:lstStyle/>
          <a:p>
            <a:r>
              <a:rPr lang="en-US" sz="2800" dirty="0" err="1" smtClean="0"/>
              <a:t>int</a:t>
            </a:r>
            <a:r>
              <a:rPr lang="en-US" sz="2800" dirty="0" smtClean="0"/>
              <a:t> main()</a:t>
            </a:r>
          </a:p>
          <a:p>
            <a:r>
              <a:rPr lang="en-US" sz="2800" dirty="0" smtClean="0"/>
              <a:t>{</a:t>
            </a:r>
          </a:p>
          <a:p>
            <a:pPr lvl="1"/>
            <a:r>
              <a:rPr lang="en-US" sz="2800" dirty="0" err="1" smtClean="0"/>
              <a:t>int</a:t>
            </a:r>
            <a:r>
              <a:rPr lang="en-US" sz="2800" dirty="0" smtClean="0"/>
              <a:t> number, sum = 0;</a:t>
            </a:r>
          </a:p>
          <a:p>
            <a:pPr lvl="1"/>
            <a:r>
              <a:rPr lang="en-US" sz="2800" dirty="0" smtClean="0"/>
              <a:t>do</a:t>
            </a:r>
          </a:p>
          <a:p>
            <a:pPr lvl="1"/>
            <a:r>
              <a:rPr lang="en-US" sz="2800" dirty="0" smtClean="0"/>
              <a:t>{</a:t>
            </a:r>
          </a:p>
          <a:p>
            <a:pPr lvl="1"/>
            <a:r>
              <a:rPr lang="en-US" sz="2800" dirty="0" smtClean="0"/>
              <a:t>	</a:t>
            </a:r>
            <a:r>
              <a:rPr lang="en-US" sz="2800" dirty="0" err="1" smtClean="0"/>
              <a:t>printf</a:t>
            </a:r>
            <a:r>
              <a:rPr lang="en-US" sz="2800" smtClean="0"/>
              <a:t> ( “  </a:t>
            </a:r>
            <a:r>
              <a:rPr lang="en-US" sz="2800" dirty="0" smtClean="0"/>
              <a:t>Input </a:t>
            </a:r>
            <a:r>
              <a:rPr lang="en-US" sz="2800" smtClean="0"/>
              <a:t>a number:  ” );</a:t>
            </a:r>
            <a:endParaRPr lang="en-US" sz="2800" dirty="0" smtClean="0"/>
          </a:p>
          <a:p>
            <a:pPr lvl="1"/>
            <a:r>
              <a:rPr lang="en-US" sz="2800" dirty="0" smtClean="0"/>
              <a:t>	</a:t>
            </a:r>
            <a:r>
              <a:rPr lang="en-US" sz="2800" dirty="0" err="1" smtClean="0"/>
              <a:t>scanf</a:t>
            </a:r>
            <a:r>
              <a:rPr lang="en-US" sz="2800" dirty="0" smtClean="0"/>
              <a:t>(“%</a:t>
            </a:r>
            <a:r>
              <a:rPr lang="en-US" sz="2800" dirty="0" err="1" smtClean="0"/>
              <a:t>d”,&amp;number</a:t>
            </a:r>
            <a:r>
              <a:rPr lang="en-US" sz="2800" dirty="0" smtClean="0"/>
              <a:t>);</a:t>
            </a:r>
          </a:p>
          <a:p>
            <a:pPr lvl="1"/>
            <a:r>
              <a:rPr lang="en-US" sz="2800" dirty="0" smtClean="0"/>
              <a:t>	sum = sum + number;</a:t>
            </a:r>
          </a:p>
          <a:p>
            <a:pPr lvl="1"/>
            <a:r>
              <a:rPr lang="en-US" sz="2800" dirty="0" smtClean="0"/>
              <a:t>}</a:t>
            </a:r>
          </a:p>
          <a:p>
            <a:pPr lvl="1"/>
            <a:r>
              <a:rPr lang="en-US" sz="2800" dirty="0" smtClean="0"/>
              <a:t>while( number&gt;0  &amp;&amp;  number&lt;100 );</a:t>
            </a:r>
          </a:p>
          <a:p>
            <a:pPr lvl="1"/>
            <a:r>
              <a:rPr lang="en-US" sz="2800" dirty="0" err="1" smtClean="0"/>
              <a:t>printf</a:t>
            </a:r>
            <a:r>
              <a:rPr lang="en-US" sz="2800" dirty="0" smtClean="0"/>
              <a:t>( “ Summation:  %d ”, number );</a:t>
            </a:r>
          </a:p>
          <a:p>
            <a:r>
              <a:rPr lang="en-US" sz="2800" dirty="0" smtClean="0"/>
              <a:t>      return 0;</a:t>
            </a:r>
          </a:p>
          <a:p>
            <a:r>
              <a:rPr lang="en-US" sz="28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Types</a:t>
            </a:r>
            <a:endParaRPr lang="en-US" dirty="0"/>
          </a:p>
        </p:txBody>
      </p:sp>
      <p:sp>
        <p:nvSpPr>
          <p:cNvPr id="3" name="Content Placeholder 2"/>
          <p:cNvSpPr>
            <a:spLocks noGrp="1"/>
          </p:cNvSpPr>
          <p:nvPr>
            <p:ph idx="1"/>
          </p:nvPr>
        </p:nvSpPr>
        <p:spPr/>
        <p:txBody>
          <a:bodyPr/>
          <a:lstStyle/>
          <a:p>
            <a:pPr>
              <a:defRPr/>
            </a:pPr>
            <a:r>
              <a:rPr lang="en-US" dirty="0" smtClean="0">
                <a:latin typeface="Cambria" pitchFamily="18" charset="0"/>
              </a:rPr>
              <a:t>Depending on the position of the control statement in the loop, a loop control structure may be classified either as</a:t>
            </a:r>
          </a:p>
          <a:p>
            <a:pPr marL="1314450" lvl="2" indent="-514350">
              <a:buFont typeface="+mj-lt"/>
              <a:buAutoNum type="arabicPeriod"/>
              <a:defRPr/>
            </a:pPr>
            <a:r>
              <a:rPr lang="en-US" sz="2600" dirty="0" smtClean="0">
                <a:latin typeface="Cambria" pitchFamily="18" charset="0"/>
              </a:rPr>
              <a:t>The entry controlled loop </a:t>
            </a:r>
          </a:p>
          <a:p>
            <a:pPr marL="1314450" lvl="2" indent="-514350">
              <a:buFont typeface="+mj-lt"/>
              <a:buAutoNum type="arabicPeriod"/>
              <a:defRPr/>
            </a:pPr>
            <a:r>
              <a:rPr lang="en-US" sz="2600" dirty="0" smtClean="0">
                <a:latin typeface="Cambria" pitchFamily="18" charset="0"/>
              </a:rPr>
              <a:t>The exit controlled loop </a:t>
            </a:r>
          </a:p>
          <a:p>
            <a:pPr>
              <a:buNone/>
            </a:pPr>
            <a:endParaRPr lang="en-US" dirty="0" smtClean="0">
              <a:latin typeface="Cambria" pitchFamily="18" charset="0"/>
            </a:endParaRPr>
          </a:p>
          <a:p>
            <a:pPr>
              <a:defRPr/>
            </a:pPr>
            <a:r>
              <a:rPr lang="en-US" dirty="0" smtClean="0">
                <a:latin typeface="Cambria" pitchFamily="18" charset="0"/>
              </a:rPr>
              <a:t>Based on the nature of the control variables and the kind      of value assigned to, the loops may be classified into two general  categories</a:t>
            </a:r>
          </a:p>
          <a:p>
            <a:pPr marL="1314450" lvl="2" indent="-514350">
              <a:buFont typeface="+mj-lt"/>
              <a:buAutoNum type="arabicPeriod"/>
              <a:defRPr/>
            </a:pPr>
            <a:r>
              <a:rPr lang="en-US" sz="2600" dirty="0" smtClean="0">
                <a:latin typeface="Cambria" pitchFamily="18" charset="0"/>
              </a:rPr>
              <a:t>The counter controlled loop </a:t>
            </a:r>
          </a:p>
          <a:p>
            <a:pPr marL="1314450" lvl="2" indent="-514350">
              <a:buFont typeface="+mj-lt"/>
              <a:buAutoNum type="arabicPeriod"/>
              <a:defRPr/>
            </a:pPr>
            <a:r>
              <a:rPr lang="en-US" sz="2600" dirty="0" smtClean="0">
                <a:latin typeface="Cambria" pitchFamily="18" charset="0"/>
              </a:rPr>
              <a:t>The sentinel controlled loop</a:t>
            </a:r>
          </a:p>
          <a:p>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entry controlled loop</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extBox 6"/>
          <p:cNvSpPr txBox="1"/>
          <p:nvPr/>
        </p:nvSpPr>
        <p:spPr>
          <a:xfrm>
            <a:off x="304800" y="1066800"/>
            <a:ext cx="5029200" cy="4832092"/>
          </a:xfrm>
          <a:prstGeom prst="rect">
            <a:avLst/>
          </a:prstGeom>
          <a:noFill/>
        </p:spPr>
        <p:txBody>
          <a:bodyPr wrap="square" rtlCol="0">
            <a:spAutoFit/>
          </a:bodyPr>
          <a:lstStyle/>
          <a:p>
            <a:pPr>
              <a:buFont typeface="Arial" pitchFamily="34" charset="0"/>
              <a:buChar char="•"/>
            </a:pPr>
            <a:r>
              <a:rPr lang="en-US" sz="2200" dirty="0" smtClean="0">
                <a:latin typeface="Cambria" pitchFamily="18" charset="0"/>
              </a:rPr>
              <a:t>    The types of loop where the test condition is stated before the body of the loop, are known as the entry controlled loop. So in the case of an entry controlled loop, the condition is tested before the execution of the loop. </a:t>
            </a:r>
          </a:p>
          <a:p>
            <a:endParaRPr lang="en-US" sz="2200" dirty="0" smtClean="0">
              <a:latin typeface="Cambria" pitchFamily="18" charset="0"/>
            </a:endParaRPr>
          </a:p>
          <a:p>
            <a:endParaRPr lang="en-US" sz="2200" dirty="0" smtClean="0">
              <a:latin typeface="Cambria" pitchFamily="18" charset="0"/>
            </a:endParaRPr>
          </a:p>
          <a:p>
            <a:pPr>
              <a:buFont typeface="Arial" pitchFamily="34" charset="0"/>
              <a:buChar char="•"/>
            </a:pPr>
            <a:r>
              <a:rPr lang="en-US" sz="2200" dirty="0" smtClean="0">
                <a:latin typeface="Cambria" pitchFamily="18" charset="0"/>
              </a:rPr>
              <a:t>     If the test condition is true, then the loop gets the execution, otherwise not. For example, the </a:t>
            </a:r>
            <a:r>
              <a:rPr lang="en-US" sz="2200" b="1" dirty="0" smtClean="0">
                <a:latin typeface="Cambria" pitchFamily="18" charset="0"/>
              </a:rPr>
              <a:t>for loop, while loop</a:t>
            </a:r>
            <a:r>
              <a:rPr lang="en-US" sz="2200" dirty="0" smtClean="0">
                <a:latin typeface="Cambria" pitchFamily="18" charset="0"/>
              </a:rPr>
              <a:t> are entry controlled loop. In the given figure, the structure of an entry controlled loop is shown.</a:t>
            </a:r>
          </a:p>
        </p:txBody>
      </p:sp>
      <p:sp>
        <p:nvSpPr>
          <p:cNvPr id="37" name="TextBox 36"/>
          <p:cNvSpPr txBox="1"/>
          <p:nvPr/>
        </p:nvSpPr>
        <p:spPr>
          <a:xfrm>
            <a:off x="5486400" y="5943600"/>
            <a:ext cx="3276600" cy="381000"/>
          </a:xfrm>
          <a:prstGeom prst="rect">
            <a:avLst/>
          </a:prstGeom>
          <a:noFill/>
        </p:spPr>
        <p:txBody>
          <a:bodyPr wrap="square" rtlCol="0">
            <a:spAutoFit/>
          </a:bodyPr>
          <a:lstStyle/>
          <a:p>
            <a:pPr algn="ctr"/>
            <a:r>
              <a:rPr lang="en-US" dirty="0" smtClean="0"/>
              <a:t>Entry controlled loop</a:t>
            </a:r>
            <a:endParaRPr lang="en-US" dirty="0"/>
          </a:p>
        </p:txBody>
      </p:sp>
      <p:sp>
        <p:nvSpPr>
          <p:cNvPr id="38" name="TextBox 37"/>
          <p:cNvSpPr txBox="1"/>
          <p:nvPr/>
        </p:nvSpPr>
        <p:spPr>
          <a:xfrm>
            <a:off x="7848600" y="2286000"/>
            <a:ext cx="762000" cy="369332"/>
          </a:xfrm>
          <a:prstGeom prst="rect">
            <a:avLst/>
          </a:prstGeom>
          <a:noFill/>
        </p:spPr>
        <p:txBody>
          <a:bodyPr wrap="square" rtlCol="0">
            <a:spAutoFit/>
          </a:bodyPr>
          <a:lstStyle/>
          <a:p>
            <a:pPr algn="ctr"/>
            <a:r>
              <a:rPr lang="en-US" dirty="0" smtClean="0"/>
              <a:t>False</a:t>
            </a:r>
            <a:endParaRPr lang="en-US" dirty="0"/>
          </a:p>
        </p:txBody>
      </p:sp>
      <p:grpSp>
        <p:nvGrpSpPr>
          <p:cNvPr id="20" name="Group 19"/>
          <p:cNvGrpSpPr/>
          <p:nvPr/>
        </p:nvGrpSpPr>
        <p:grpSpPr>
          <a:xfrm>
            <a:off x="5791200" y="240268"/>
            <a:ext cx="2133600" cy="5474732"/>
            <a:chOff x="5791200" y="240268"/>
            <a:chExt cx="2133600" cy="5474732"/>
          </a:xfrm>
        </p:grpSpPr>
        <p:sp>
          <p:nvSpPr>
            <p:cNvPr id="9" name="Flowchart: Connector 8"/>
            <p:cNvSpPr/>
            <p:nvPr/>
          </p:nvSpPr>
          <p:spPr>
            <a:xfrm>
              <a:off x="6670965" y="990600"/>
              <a:ext cx="381000" cy="3810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ecision 9"/>
            <p:cNvSpPr/>
            <p:nvPr/>
          </p:nvSpPr>
          <p:spPr>
            <a:xfrm>
              <a:off x="5791200" y="1932710"/>
              <a:ext cx="2133600" cy="15240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a:t>
              </a:r>
            </a:p>
            <a:p>
              <a:pPr algn="ctr"/>
              <a:r>
                <a:rPr lang="en-US" dirty="0" err="1" smtClean="0">
                  <a:solidFill>
                    <a:schemeClr val="tx1"/>
                  </a:solidFill>
                </a:rPr>
                <a:t>condtion</a:t>
              </a:r>
              <a:endParaRPr lang="en-US" dirty="0" smtClean="0">
                <a:solidFill>
                  <a:schemeClr val="tx1"/>
                </a:solidFill>
              </a:endParaRPr>
            </a:p>
            <a:p>
              <a:pPr algn="ctr"/>
              <a:r>
                <a:rPr lang="en-US" dirty="0" smtClean="0">
                  <a:solidFill>
                    <a:schemeClr val="tx1"/>
                  </a:solidFill>
                </a:rPr>
                <a:t>?</a:t>
              </a:r>
              <a:endParaRPr lang="en-US" dirty="0">
                <a:solidFill>
                  <a:schemeClr val="tx1"/>
                </a:solidFill>
              </a:endParaRPr>
            </a:p>
          </p:txBody>
        </p:sp>
        <p:sp>
          <p:nvSpPr>
            <p:cNvPr id="11" name="Flowchart: Process 10"/>
            <p:cNvSpPr/>
            <p:nvPr/>
          </p:nvSpPr>
          <p:spPr>
            <a:xfrm>
              <a:off x="5895110" y="4114800"/>
              <a:ext cx="1905000" cy="10668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Body of</a:t>
              </a:r>
            </a:p>
            <a:p>
              <a:pPr algn="ctr"/>
              <a:r>
                <a:rPr lang="en-US" dirty="0" smtClean="0">
                  <a:solidFill>
                    <a:schemeClr val="tx1"/>
                  </a:solidFill>
                </a:rPr>
                <a:t>the loop</a:t>
              </a:r>
              <a:endParaRPr lang="en-US" dirty="0">
                <a:solidFill>
                  <a:schemeClr val="tx1"/>
                </a:solidFill>
              </a:endParaRPr>
            </a:p>
          </p:txBody>
        </p:sp>
        <p:cxnSp>
          <p:nvCxnSpPr>
            <p:cNvPr id="17" name="Straight Arrow Connector 16"/>
            <p:cNvCxnSpPr/>
            <p:nvPr/>
          </p:nvCxnSpPr>
          <p:spPr>
            <a:xfrm rot="5400000">
              <a:off x="6666706" y="799306"/>
              <a:ext cx="381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0" idx="0"/>
            </p:cNvCxnSpPr>
            <p:nvPr/>
          </p:nvCxnSpPr>
          <p:spPr>
            <a:xfrm rot="5400000">
              <a:off x="6579178" y="1650423"/>
              <a:ext cx="561110" cy="34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rot="5400000">
              <a:off x="6523760" y="3780560"/>
              <a:ext cx="658090" cy="103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11" idx="2"/>
              <a:endCxn id="9" idx="2"/>
            </p:cNvCxnSpPr>
            <p:nvPr/>
          </p:nvCxnSpPr>
          <p:spPr>
            <a:xfrm rot="5400000" flipH="1">
              <a:off x="4759038" y="3093028"/>
              <a:ext cx="4000500" cy="176645"/>
            </a:xfrm>
            <a:prstGeom prst="bentConnector4">
              <a:avLst>
                <a:gd name="adj1" fmla="val -5714"/>
                <a:gd name="adj2" fmla="val 76274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stCxn id="10" idx="3"/>
            </p:cNvCxnSpPr>
            <p:nvPr/>
          </p:nvCxnSpPr>
          <p:spPr>
            <a:xfrm flipH="1">
              <a:off x="6858000" y="2694710"/>
              <a:ext cx="1066800" cy="3020290"/>
            </a:xfrm>
            <a:prstGeom prst="bentConnector4">
              <a:avLst>
                <a:gd name="adj1" fmla="val -60390"/>
                <a:gd name="adj2" fmla="val 9289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34200" y="3593068"/>
              <a:ext cx="762000" cy="369332"/>
            </a:xfrm>
            <a:prstGeom prst="rect">
              <a:avLst/>
            </a:prstGeom>
            <a:noFill/>
          </p:spPr>
          <p:txBody>
            <a:bodyPr wrap="square" rtlCol="0">
              <a:spAutoFit/>
            </a:bodyPr>
            <a:lstStyle/>
            <a:p>
              <a:pPr algn="ctr"/>
              <a:r>
                <a:rPr lang="en-US" dirty="0" smtClean="0"/>
                <a:t>True</a:t>
              </a:r>
              <a:endParaRPr lang="en-US" dirty="0"/>
            </a:p>
          </p:txBody>
        </p:sp>
        <p:sp>
          <p:nvSpPr>
            <p:cNvPr id="40" name="TextBox 39"/>
            <p:cNvSpPr txBox="1"/>
            <p:nvPr/>
          </p:nvSpPr>
          <p:spPr>
            <a:xfrm>
              <a:off x="6477000" y="240268"/>
              <a:ext cx="762000" cy="369332"/>
            </a:xfrm>
            <a:prstGeom prst="rect">
              <a:avLst/>
            </a:prstGeom>
            <a:noFill/>
            <a:ln>
              <a:solidFill>
                <a:schemeClr val="tx1"/>
              </a:solidFill>
            </a:ln>
          </p:spPr>
          <p:txBody>
            <a:bodyPr wrap="square" rtlCol="0">
              <a:spAutoFit/>
            </a:bodyPr>
            <a:lstStyle/>
            <a:p>
              <a:pPr algn="ctr"/>
              <a:r>
                <a:rPr lang="en-US" dirty="0" smtClean="0"/>
                <a:t>Entry</a:t>
              </a:r>
              <a:endParaRPr 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smtClean="0"/>
              <a:t>The exit controlled loop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extBox 6"/>
          <p:cNvSpPr txBox="1"/>
          <p:nvPr/>
        </p:nvSpPr>
        <p:spPr>
          <a:xfrm>
            <a:off x="228600" y="689312"/>
            <a:ext cx="5486400" cy="5647700"/>
          </a:xfrm>
          <a:prstGeom prst="rect">
            <a:avLst/>
          </a:prstGeom>
          <a:noFill/>
        </p:spPr>
        <p:txBody>
          <a:bodyPr wrap="square" rtlCol="0">
            <a:spAutoFit/>
          </a:bodyPr>
          <a:lstStyle/>
          <a:p>
            <a:pPr>
              <a:buFont typeface="Arial" pitchFamily="34" charset="0"/>
              <a:buChar char="•"/>
            </a:pPr>
            <a:r>
              <a:rPr lang="en-US" sz="1900" dirty="0" smtClean="0">
                <a:latin typeface="Cambria" pitchFamily="18" charset="0"/>
              </a:rPr>
              <a:t>   The types of loop where the test condition is stated at the end of the body of the loop, are know as the exit controlled loops. So, in the case of the exit controlled loops, the body of the loop gets execution without testing the given condition for the first time. Then the condition is tested. </a:t>
            </a:r>
          </a:p>
          <a:p>
            <a:pPr>
              <a:buFont typeface="Arial" pitchFamily="34" charset="0"/>
              <a:buChar char="•"/>
            </a:pPr>
            <a:endParaRPr lang="en-US" sz="1900" dirty="0" smtClean="0">
              <a:latin typeface="Cambria" pitchFamily="18" charset="0"/>
            </a:endParaRPr>
          </a:p>
          <a:p>
            <a:pPr>
              <a:buFont typeface="Arial" pitchFamily="34" charset="0"/>
              <a:buChar char="•"/>
            </a:pPr>
            <a:r>
              <a:rPr lang="en-US" sz="1900" dirty="0" smtClean="0">
                <a:latin typeface="Cambria" pitchFamily="18" charset="0"/>
              </a:rPr>
              <a:t>   If it comes true, then the loop gets another execution and continues till the result of the test condition is not false.</a:t>
            </a:r>
          </a:p>
          <a:p>
            <a:pPr>
              <a:buFont typeface="Arial" pitchFamily="34" charset="0"/>
              <a:buChar char="•"/>
            </a:pPr>
            <a:endParaRPr lang="en-US" sz="1900" dirty="0" smtClean="0">
              <a:latin typeface="Cambria" pitchFamily="18" charset="0"/>
            </a:endParaRPr>
          </a:p>
          <a:p>
            <a:pPr>
              <a:buFont typeface="Arial" pitchFamily="34" charset="0"/>
              <a:buChar char="•"/>
            </a:pPr>
            <a:r>
              <a:rPr lang="en-US" sz="1900" dirty="0" smtClean="0">
                <a:latin typeface="Cambria" pitchFamily="18" charset="0"/>
              </a:rPr>
              <a:t>   In case of exit controlled loop the body of the loop is executed unconditionally for the first time without testing the condition.</a:t>
            </a:r>
          </a:p>
          <a:p>
            <a:pPr>
              <a:buFont typeface="Arial" pitchFamily="34" charset="0"/>
              <a:buChar char="•"/>
            </a:pPr>
            <a:endParaRPr lang="en-US" sz="1900" dirty="0" smtClean="0">
              <a:latin typeface="Cambria" pitchFamily="18" charset="0"/>
            </a:endParaRPr>
          </a:p>
          <a:p>
            <a:pPr>
              <a:buFont typeface="Arial" pitchFamily="34" charset="0"/>
              <a:buChar char="•"/>
            </a:pPr>
            <a:r>
              <a:rPr lang="en-US" sz="1900" dirty="0" smtClean="0">
                <a:latin typeface="Cambria" pitchFamily="18" charset="0"/>
              </a:rPr>
              <a:t>    For example, the </a:t>
            </a:r>
            <a:r>
              <a:rPr lang="en-US" sz="1900" b="1" dirty="0" smtClean="0">
                <a:latin typeface="Cambria" pitchFamily="18" charset="0"/>
              </a:rPr>
              <a:t>do statement</a:t>
            </a:r>
            <a:r>
              <a:rPr lang="en-US" sz="1900" dirty="0" smtClean="0">
                <a:latin typeface="Cambria" pitchFamily="18" charset="0"/>
              </a:rPr>
              <a:t> or the </a:t>
            </a:r>
            <a:r>
              <a:rPr lang="en-US" sz="1900" b="1" dirty="0" smtClean="0">
                <a:latin typeface="Cambria" pitchFamily="18" charset="0"/>
              </a:rPr>
              <a:t>do....while loop</a:t>
            </a:r>
            <a:r>
              <a:rPr lang="en-US" sz="1900" dirty="0" smtClean="0">
                <a:latin typeface="Cambria" pitchFamily="18" charset="0"/>
              </a:rPr>
              <a:t> is an exit controlled loop. The structure of an exit controlled loop is given in the given figure. </a:t>
            </a:r>
          </a:p>
        </p:txBody>
      </p:sp>
      <p:sp>
        <p:nvSpPr>
          <p:cNvPr id="37" name="TextBox 36"/>
          <p:cNvSpPr txBox="1"/>
          <p:nvPr/>
        </p:nvSpPr>
        <p:spPr>
          <a:xfrm>
            <a:off x="5486400" y="5943600"/>
            <a:ext cx="3276600" cy="381000"/>
          </a:xfrm>
          <a:prstGeom prst="rect">
            <a:avLst/>
          </a:prstGeom>
          <a:noFill/>
        </p:spPr>
        <p:txBody>
          <a:bodyPr wrap="square" rtlCol="0">
            <a:spAutoFit/>
          </a:bodyPr>
          <a:lstStyle/>
          <a:p>
            <a:pPr algn="ctr"/>
            <a:r>
              <a:rPr lang="en-US" dirty="0" smtClean="0"/>
              <a:t>Exit controlled loop</a:t>
            </a:r>
            <a:endParaRPr lang="en-US" dirty="0"/>
          </a:p>
        </p:txBody>
      </p:sp>
      <p:sp>
        <p:nvSpPr>
          <p:cNvPr id="30" name="Date Placeholder 3"/>
          <p:cNvSpPr>
            <a:spLocks noGrp="1"/>
          </p:cNvSpPr>
          <p:nvPr>
            <p:ph type="dt" sz="half" idx="10"/>
          </p:nvPr>
        </p:nvSpPr>
        <p:spPr>
          <a:xfrm>
            <a:off x="457200" y="6356350"/>
            <a:ext cx="2133600" cy="365125"/>
          </a:xfrm>
        </p:spPr>
        <p:txBody>
          <a:bodyPr/>
          <a:lstStyle/>
          <a:p>
            <a:fld id="{51403220-09CD-47FE-AE6B-185F26247F7A}" type="datetime3">
              <a:rPr lang="en-US" smtClean="0"/>
              <a:pPr/>
              <a:t>17 August 2020</a:t>
            </a:fld>
            <a:endParaRPr lang="en-US" dirty="0"/>
          </a:p>
        </p:txBody>
      </p:sp>
      <p:sp>
        <p:nvSpPr>
          <p:cNvPr id="31" name="Footer Placeholder 4"/>
          <p:cNvSpPr>
            <a:spLocks noGrp="1"/>
          </p:cNvSpPr>
          <p:nvPr>
            <p:ph type="ftr" sz="quarter" idx="11"/>
          </p:nvPr>
        </p:nvSpPr>
        <p:spPr>
          <a:xfrm>
            <a:off x="3124200" y="6356350"/>
            <a:ext cx="2895600" cy="365125"/>
          </a:xfrm>
        </p:spPr>
        <p:txBody>
          <a:bodyPr/>
          <a:lstStyle/>
          <a:p>
            <a:r>
              <a:rPr lang="en-US" smtClean="0"/>
              <a:t>CSC-183</a:t>
            </a:r>
            <a:endParaRPr lang="en-US"/>
          </a:p>
        </p:txBody>
      </p:sp>
      <p:grpSp>
        <p:nvGrpSpPr>
          <p:cNvPr id="19" name="Group 18"/>
          <p:cNvGrpSpPr/>
          <p:nvPr/>
        </p:nvGrpSpPr>
        <p:grpSpPr>
          <a:xfrm>
            <a:off x="5791200" y="620474"/>
            <a:ext cx="2819400" cy="5170726"/>
            <a:chOff x="5791200" y="620474"/>
            <a:chExt cx="2819400" cy="5170726"/>
          </a:xfrm>
        </p:grpSpPr>
        <p:sp>
          <p:nvSpPr>
            <p:cNvPr id="9" name="Flowchart: Connector 8"/>
            <p:cNvSpPr/>
            <p:nvPr/>
          </p:nvSpPr>
          <p:spPr>
            <a:xfrm>
              <a:off x="6670965" y="1370806"/>
              <a:ext cx="381000" cy="3810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ecision 9"/>
            <p:cNvSpPr/>
            <p:nvPr/>
          </p:nvSpPr>
          <p:spPr>
            <a:xfrm>
              <a:off x="5791200" y="3885406"/>
              <a:ext cx="2133600" cy="15240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a:t>
              </a:r>
            </a:p>
            <a:p>
              <a:pPr algn="ctr"/>
              <a:r>
                <a:rPr lang="en-US" dirty="0" err="1" smtClean="0">
                  <a:solidFill>
                    <a:schemeClr val="tx1"/>
                  </a:solidFill>
                </a:rPr>
                <a:t>condtion</a:t>
              </a:r>
              <a:endParaRPr lang="en-US" dirty="0" smtClean="0">
                <a:solidFill>
                  <a:schemeClr val="tx1"/>
                </a:solidFill>
              </a:endParaRPr>
            </a:p>
            <a:p>
              <a:pPr algn="ctr"/>
              <a:r>
                <a:rPr lang="en-US" dirty="0" smtClean="0">
                  <a:solidFill>
                    <a:schemeClr val="tx1"/>
                  </a:solidFill>
                </a:rPr>
                <a:t>?</a:t>
              </a:r>
              <a:endParaRPr lang="en-US" dirty="0">
                <a:solidFill>
                  <a:schemeClr val="tx1"/>
                </a:solidFill>
              </a:endParaRPr>
            </a:p>
          </p:txBody>
        </p:sp>
        <p:sp>
          <p:nvSpPr>
            <p:cNvPr id="11" name="Flowchart: Process 10"/>
            <p:cNvSpPr/>
            <p:nvPr/>
          </p:nvSpPr>
          <p:spPr>
            <a:xfrm>
              <a:off x="5909655" y="2285206"/>
              <a:ext cx="1905000" cy="10668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Body of</a:t>
              </a:r>
            </a:p>
            <a:p>
              <a:pPr algn="ctr"/>
              <a:r>
                <a:rPr lang="en-US" dirty="0" smtClean="0">
                  <a:solidFill>
                    <a:schemeClr val="tx1"/>
                  </a:solidFill>
                </a:rPr>
                <a:t>the loop</a:t>
              </a:r>
              <a:endParaRPr lang="en-US" dirty="0">
                <a:solidFill>
                  <a:schemeClr val="tx1"/>
                </a:solidFill>
              </a:endParaRPr>
            </a:p>
          </p:txBody>
        </p:sp>
        <p:cxnSp>
          <p:nvCxnSpPr>
            <p:cNvPr id="17" name="Straight Arrow Connector 16"/>
            <p:cNvCxnSpPr/>
            <p:nvPr/>
          </p:nvCxnSpPr>
          <p:spPr>
            <a:xfrm rot="5400000">
              <a:off x="6666706" y="1179512"/>
              <a:ext cx="381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77000" y="620474"/>
              <a:ext cx="762000" cy="369332"/>
            </a:xfrm>
            <a:prstGeom prst="rect">
              <a:avLst/>
            </a:prstGeom>
            <a:noFill/>
            <a:ln>
              <a:solidFill>
                <a:schemeClr val="tx1"/>
              </a:solidFill>
            </a:ln>
          </p:spPr>
          <p:txBody>
            <a:bodyPr wrap="square" rtlCol="0">
              <a:spAutoFit/>
            </a:bodyPr>
            <a:lstStyle/>
            <a:p>
              <a:pPr algn="ctr"/>
              <a:r>
                <a:rPr lang="en-US" dirty="0" smtClean="0"/>
                <a:t>Entry</a:t>
              </a:r>
              <a:endParaRPr lang="en-US" dirty="0"/>
            </a:p>
          </p:txBody>
        </p:sp>
        <p:cxnSp>
          <p:nvCxnSpPr>
            <p:cNvPr id="20" name="Straight Arrow Connector 19"/>
            <p:cNvCxnSpPr>
              <a:stCxn id="9" idx="4"/>
              <a:endCxn id="11" idx="0"/>
            </p:cNvCxnSpPr>
            <p:nvPr/>
          </p:nvCxnSpPr>
          <p:spPr>
            <a:xfrm rot="16200000" flipH="1">
              <a:off x="6595110" y="2018161"/>
              <a:ext cx="533400" cy="6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0" idx="0"/>
            </p:cNvCxnSpPr>
            <p:nvPr/>
          </p:nvCxnSpPr>
          <p:spPr>
            <a:xfrm rot="5400000">
              <a:off x="6593378" y="3616629"/>
              <a:ext cx="533400" cy="41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3"/>
              <a:endCxn id="9" idx="6"/>
            </p:cNvCxnSpPr>
            <p:nvPr/>
          </p:nvCxnSpPr>
          <p:spPr>
            <a:xfrm flipH="1" flipV="1">
              <a:off x="7051965" y="1561306"/>
              <a:ext cx="872835" cy="3086100"/>
            </a:xfrm>
            <a:prstGeom prst="bentConnector3">
              <a:avLst>
                <a:gd name="adj1" fmla="val -105556"/>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01000" y="4278074"/>
              <a:ext cx="609600" cy="369332"/>
            </a:xfrm>
            <a:prstGeom prst="rect">
              <a:avLst/>
            </a:prstGeom>
            <a:noFill/>
          </p:spPr>
          <p:txBody>
            <a:bodyPr wrap="square" rtlCol="0">
              <a:spAutoFit/>
            </a:bodyPr>
            <a:lstStyle/>
            <a:p>
              <a:pPr algn="ctr"/>
              <a:r>
                <a:rPr lang="en-US" dirty="0" smtClean="0"/>
                <a:t>True</a:t>
              </a:r>
              <a:endParaRPr lang="en-US" dirty="0"/>
            </a:p>
          </p:txBody>
        </p:sp>
        <p:cxnSp>
          <p:nvCxnSpPr>
            <p:cNvPr id="42" name="Straight Arrow Connector 41"/>
            <p:cNvCxnSpPr>
              <a:stCxn id="10" idx="2"/>
            </p:cNvCxnSpPr>
            <p:nvPr/>
          </p:nvCxnSpPr>
          <p:spPr>
            <a:xfrm rot="5400000">
              <a:off x="6667500" y="5599906"/>
              <a:ext cx="381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010400" y="5421074"/>
            <a:ext cx="762000" cy="369332"/>
          </a:xfrm>
          <a:prstGeom prst="rect">
            <a:avLst/>
          </a:prstGeom>
          <a:noFill/>
        </p:spPr>
        <p:txBody>
          <a:bodyPr wrap="square" rtlCol="0">
            <a:spAutoFit/>
          </a:bodyPr>
          <a:lstStyle/>
          <a:p>
            <a:pPr algn="ctr"/>
            <a:r>
              <a:rPr lang="en-US" dirty="0" smtClean="0"/>
              <a:t>False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VS Exit Controlled Loop</a:t>
            </a:r>
          </a:p>
        </p:txBody>
      </p:sp>
      <p:sp>
        <p:nvSpPr>
          <p:cNvPr id="3" name="Content Placeholder 2"/>
          <p:cNvSpPr>
            <a:spLocks noGrp="1"/>
          </p:cNvSpPr>
          <p:nvPr>
            <p:ph idx="1"/>
          </p:nvPr>
        </p:nvSpPr>
        <p:spPr/>
        <p:txBody>
          <a:bodyPr/>
          <a:lstStyle/>
          <a:p>
            <a:r>
              <a:rPr lang="en-US" b="1" dirty="0" smtClean="0">
                <a:latin typeface="Cambria" pitchFamily="18" charset="0"/>
              </a:rPr>
              <a:t>Test condition: </a:t>
            </a:r>
            <a:r>
              <a:rPr lang="en-US" dirty="0" smtClean="0">
                <a:latin typeface="Cambria" pitchFamily="18" charset="0"/>
              </a:rPr>
              <a:t>Test condition appears at the beginning in entry controlled loop where Test condition appears at the end in exit controlled loop.</a:t>
            </a:r>
          </a:p>
          <a:p>
            <a:endParaRPr lang="en-US" dirty="0" smtClean="0">
              <a:latin typeface="Cambria" pitchFamily="18" charset="0"/>
            </a:endParaRPr>
          </a:p>
          <a:p>
            <a:r>
              <a:rPr lang="en-US" b="1" dirty="0" smtClean="0">
                <a:latin typeface="Cambria" pitchFamily="18" charset="0"/>
              </a:rPr>
              <a:t>Control variable: </a:t>
            </a:r>
            <a:r>
              <a:rPr lang="en-US" dirty="0" smtClean="0">
                <a:latin typeface="Cambria" pitchFamily="18" charset="0"/>
              </a:rPr>
              <a:t>In entry controlled loop control variable is counter variable </a:t>
            </a:r>
            <a:r>
              <a:rPr lang="en-US" b="1" dirty="0" smtClean="0">
                <a:latin typeface="Cambria" pitchFamily="18" charset="0"/>
              </a:rPr>
              <a:t> </a:t>
            </a:r>
            <a:r>
              <a:rPr lang="en-US" dirty="0" smtClean="0">
                <a:latin typeface="Cambria" pitchFamily="18" charset="0"/>
              </a:rPr>
              <a:t>but in exit controlled loop Control variable can be counter &amp; sentinel variable.</a:t>
            </a:r>
          </a:p>
          <a:p>
            <a:endParaRPr lang="en-US" dirty="0" smtClean="0">
              <a:latin typeface="Cambria" pitchFamily="18" charset="0"/>
            </a:endParaRPr>
          </a:p>
          <a:p>
            <a:r>
              <a:rPr lang="en-US" b="1" dirty="0" smtClean="0">
                <a:latin typeface="Cambria" pitchFamily="18" charset="0"/>
              </a:rPr>
              <a:t>Execution: </a:t>
            </a:r>
            <a:r>
              <a:rPr lang="en-US" dirty="0" smtClean="0">
                <a:latin typeface="Cambria" pitchFamily="18" charset="0"/>
              </a:rPr>
              <a:t>In entry controlled loop each execution occurs by testing condition but in exit controlled loop each execution except the first one occurs by testing condition</a:t>
            </a:r>
          </a:p>
          <a:p>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Controlled loops</a:t>
            </a:r>
            <a:endParaRPr lang="en-US" dirty="0"/>
          </a:p>
        </p:txBody>
      </p:sp>
      <p:sp>
        <p:nvSpPr>
          <p:cNvPr id="3" name="Content Placeholder 2"/>
          <p:cNvSpPr>
            <a:spLocks noGrp="1"/>
          </p:cNvSpPr>
          <p:nvPr>
            <p:ph idx="1"/>
          </p:nvPr>
        </p:nvSpPr>
        <p:spPr/>
        <p:txBody>
          <a:bodyPr/>
          <a:lstStyle/>
          <a:p>
            <a:r>
              <a:rPr lang="en-US" dirty="0" smtClean="0">
                <a:latin typeface="Cambria" pitchFamily="18" charset="0"/>
              </a:rPr>
              <a:t>When we know in advance exactly how many times the loop will be executed is know as a </a:t>
            </a:r>
            <a:r>
              <a:rPr lang="en-US" b="1" i="1" dirty="0" smtClean="0">
                <a:latin typeface="Cambria" pitchFamily="18" charset="0"/>
              </a:rPr>
              <a:t>counter-controlled loop</a:t>
            </a:r>
            <a:r>
              <a:rPr lang="en-US" dirty="0" smtClean="0">
                <a:latin typeface="Cambria" pitchFamily="18" charset="0"/>
              </a:rPr>
              <a:t>. That means, in this case, the value of the variable which controls the execution of the loop is previously known. The </a:t>
            </a:r>
            <a:r>
              <a:rPr lang="en-US" b="1" i="1" dirty="0" smtClean="0">
                <a:latin typeface="Cambria" pitchFamily="18" charset="0"/>
              </a:rPr>
              <a:t>control variable</a:t>
            </a:r>
            <a:r>
              <a:rPr lang="en-US" dirty="0" smtClean="0">
                <a:latin typeface="Cambria" pitchFamily="18" charset="0"/>
              </a:rPr>
              <a:t> is known as </a:t>
            </a:r>
            <a:r>
              <a:rPr lang="en-US" b="1" i="1" dirty="0" smtClean="0">
                <a:latin typeface="Cambria" pitchFamily="18" charset="0"/>
              </a:rPr>
              <a:t>counter</a:t>
            </a:r>
            <a:r>
              <a:rPr lang="en-US" dirty="0" smtClean="0">
                <a:latin typeface="Cambria" pitchFamily="18" charset="0"/>
              </a:rPr>
              <a:t>. The counter must be </a:t>
            </a:r>
            <a:r>
              <a:rPr lang="en-US" b="1" i="1" dirty="0" smtClean="0">
                <a:latin typeface="Cambria" pitchFamily="18" charset="0"/>
              </a:rPr>
              <a:t>initialized</a:t>
            </a:r>
            <a:r>
              <a:rPr lang="en-US" dirty="0" smtClean="0">
                <a:latin typeface="Cambria" pitchFamily="18" charset="0"/>
              </a:rPr>
              <a:t>, </a:t>
            </a:r>
            <a:r>
              <a:rPr lang="en-US" b="1" i="1" dirty="0" smtClean="0">
                <a:latin typeface="Cambria" pitchFamily="18" charset="0"/>
              </a:rPr>
              <a:t>tested</a:t>
            </a:r>
            <a:r>
              <a:rPr lang="en-US" dirty="0" smtClean="0">
                <a:latin typeface="Cambria" pitchFamily="18" charset="0"/>
              </a:rPr>
              <a:t> and </a:t>
            </a:r>
            <a:r>
              <a:rPr lang="en-US" b="1" i="1" dirty="0" smtClean="0">
                <a:latin typeface="Cambria" pitchFamily="18" charset="0"/>
              </a:rPr>
              <a:t>updated</a:t>
            </a:r>
            <a:r>
              <a:rPr lang="en-US" dirty="0" smtClean="0">
                <a:latin typeface="Cambria" pitchFamily="18" charset="0"/>
              </a:rPr>
              <a:t> properly for the desired loop operations. The number of times we want to execute the loop may be a constant or variable.</a:t>
            </a:r>
          </a:p>
          <a:p>
            <a:r>
              <a:rPr lang="en-US" dirty="0" smtClean="0">
                <a:latin typeface="Cambria" pitchFamily="18" charset="0"/>
              </a:rPr>
              <a:t>A counter controlled loop is also called </a:t>
            </a:r>
            <a:r>
              <a:rPr lang="en-US" b="1" dirty="0" smtClean="0">
                <a:latin typeface="Cambria" pitchFamily="18" charset="0"/>
              </a:rPr>
              <a:t>definite repetition loop</a:t>
            </a:r>
            <a:r>
              <a:rPr lang="en-US" dirty="0" smtClean="0">
                <a:latin typeface="Cambria" pitchFamily="18" charset="0"/>
              </a:rPr>
              <a:t> because the number of repetitions is known before the loop begins executing. </a:t>
            </a:r>
          </a:p>
          <a:p>
            <a:r>
              <a:rPr lang="en-US" b="1" dirty="0" smtClean="0">
                <a:latin typeface="Cambria" pitchFamily="18" charset="0"/>
              </a:rPr>
              <a:t>Example : </a:t>
            </a:r>
            <a:r>
              <a:rPr lang="en-US" dirty="0" smtClean="0">
                <a:latin typeface="Cambria" pitchFamily="18" charset="0"/>
              </a:rPr>
              <a:t>A while loop is an example of counter controlled loop.</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7630" y="914400"/>
            <a:ext cx="8968740" cy="914400"/>
          </a:xfrm>
        </p:spPr>
        <p:txBody>
          <a:bodyPr>
            <a:normAutofit fontScale="92500"/>
          </a:bodyPr>
          <a:lstStyle/>
          <a:p>
            <a:r>
              <a:rPr lang="en-US" dirty="0" smtClean="0"/>
              <a:t>It is possible to execute a segment of a program repeatedly by introducing a counter and later testing it using the </a:t>
            </a:r>
            <a:r>
              <a:rPr lang="en-US" b="1" dirty="0" smtClean="0"/>
              <a:t>if</a:t>
            </a:r>
            <a:r>
              <a:rPr lang="en-US" dirty="0" smtClean="0"/>
              <a:t> statement.</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Content Placeholder 2"/>
          <p:cNvSpPr txBox="1">
            <a:spLocks/>
          </p:cNvSpPr>
          <p:nvPr/>
        </p:nvSpPr>
        <p:spPr>
          <a:xfrm>
            <a:off x="152400" y="1752600"/>
            <a:ext cx="2895600" cy="4572000"/>
          </a:xfrm>
          <a:prstGeom prst="rect">
            <a:avLst/>
          </a:prstGeom>
          <a:ln>
            <a:solidFill>
              <a:schemeClr val="accent1"/>
            </a:solidFill>
          </a:ln>
        </p:spPr>
        <p:txBody>
          <a:bodyPr vert="horz" lIns="91440" tIns="45720" rIns="91440" bIns="45720" rtlCol="0">
            <a:normAutofit fontScale="70000" lnSpcReduction="20000"/>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sum = 0;</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 = 1;</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loop:</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sum = sum + n;</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if(n == 10)</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goto</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print;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t>e</a:t>
            </a:r>
            <a:r>
              <a:rPr kumimoji="0" lang="en-US" sz="2800" b="0" i="0" u="none" strike="noStrike" kern="1200" cap="none" spc="0" normalizeH="0" baseline="0" noProof="0" smtClean="0">
                <a:ln>
                  <a:noFill/>
                </a:ln>
                <a:solidFill>
                  <a:schemeClr val="tx1"/>
                </a:solidFill>
                <a:effectLst/>
                <a:uLnTx/>
                <a:uFillTx/>
                <a:latin typeface="+mn-lt"/>
                <a:ea typeface="+mn-ea"/>
                <a:cs typeface="+mn-cs"/>
              </a:rPr>
              <a:t>lse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n = n + 1;</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goto</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loop;</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print: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3276600" y="1752600"/>
            <a:ext cx="5715000" cy="4572000"/>
          </a:xfrm>
          <a:prstGeom prst="rect">
            <a:avLst/>
          </a:prstGeom>
          <a:ln>
            <a:solidFill>
              <a:schemeClr val="accent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u="sng" dirty="0" smtClean="0"/>
              <a:t>This program does following things: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Initializes</a:t>
            </a:r>
            <a:r>
              <a:rPr kumimoji="0" lang="en-US" sz="2200" b="0" i="0" u="none" strike="noStrike" kern="1200" cap="none" spc="0" normalizeH="0" noProof="0" dirty="0" smtClean="0">
                <a:ln>
                  <a:noFill/>
                </a:ln>
                <a:solidFill>
                  <a:schemeClr val="tx1"/>
                </a:solidFill>
                <a:effectLst/>
                <a:uLnTx/>
                <a:uFillTx/>
                <a:latin typeface="+mn-lt"/>
                <a:ea typeface="+mn-ea"/>
                <a:cs typeface="+mn-cs"/>
              </a:rPr>
              <a:t> the variable 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baseline="0" dirty="0" smtClean="0"/>
              <a:t>Computes</a:t>
            </a:r>
            <a:r>
              <a:rPr lang="en-US" sz="2200" dirty="0" smtClean="0"/>
              <a:t> the summation by adding </a:t>
            </a:r>
            <a:r>
              <a:rPr lang="en-US" sz="2200" b="1" dirty="0" smtClean="0"/>
              <a:t>n</a:t>
            </a:r>
            <a:r>
              <a:rPr lang="en-US" sz="2200" dirty="0" smtClean="0"/>
              <a:t> with </a:t>
            </a:r>
            <a:r>
              <a:rPr lang="en-US" sz="2200" b="1" dirty="0" smtClean="0"/>
              <a:t>sum</a:t>
            </a:r>
            <a:r>
              <a:rPr lang="en-US" sz="2200" dirty="0" smtClean="0"/>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Tests</a:t>
            </a:r>
            <a:r>
              <a:rPr kumimoji="0" lang="en-US" sz="2200" b="0" i="0" u="none" strike="noStrike" kern="1200" cap="none" spc="0" normalizeH="0" noProof="0" dirty="0" smtClean="0">
                <a:ln>
                  <a:noFill/>
                </a:ln>
                <a:solidFill>
                  <a:schemeClr val="tx1"/>
                </a:solidFill>
                <a:effectLst/>
                <a:uLnTx/>
                <a:uFillTx/>
                <a:latin typeface="+mn-lt"/>
                <a:ea typeface="+mn-ea"/>
                <a:cs typeface="+mn-cs"/>
              </a:rPr>
              <a:t> the</a:t>
            </a:r>
            <a:r>
              <a:rPr lang="en-US" sz="2200" dirty="0" smtClean="0"/>
              <a:t> value of </a:t>
            </a:r>
            <a:r>
              <a:rPr lang="en-US" sz="2200" b="1" dirty="0" smtClean="0"/>
              <a:t>n</a:t>
            </a:r>
            <a:r>
              <a:rPr lang="en-US" sz="2200" dirty="0" smtClean="0"/>
              <a:t> to see whether it is equal to 10 or not.</a:t>
            </a:r>
          </a:p>
          <a:p>
            <a:pPr marL="971550" lvl="1" indent="-514350">
              <a:spcBef>
                <a:spcPct val="20000"/>
              </a:spcBef>
              <a:buFont typeface="Wingdings" pitchFamily="2" charset="2"/>
              <a:buChar cha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If</a:t>
            </a:r>
            <a:r>
              <a:rPr kumimoji="0" lang="en-US" sz="2200" b="0" i="0" u="none" strike="noStrike" kern="1200" cap="none" spc="0" normalizeH="0" noProof="0" dirty="0" smtClean="0">
                <a:ln>
                  <a:noFill/>
                </a:ln>
                <a:solidFill>
                  <a:schemeClr val="tx1"/>
                </a:solidFill>
                <a:effectLst/>
                <a:uLnTx/>
                <a:uFillTx/>
                <a:latin typeface="+mn-lt"/>
                <a:ea typeface="+mn-ea"/>
                <a:cs typeface="+mn-cs"/>
              </a:rPr>
              <a:t> equal, </a:t>
            </a:r>
            <a:r>
              <a:rPr kumimoji="0" lang="en-US" sz="2200" b="0" i="0" u="none" strike="noStrike" kern="1200" cap="none" spc="0" normalizeH="0" noProof="0" dirty="0" err="1" smtClean="0">
                <a:ln>
                  <a:noFill/>
                </a:ln>
                <a:solidFill>
                  <a:schemeClr val="tx1"/>
                </a:solidFill>
                <a:effectLst/>
                <a:uLnTx/>
                <a:uFillTx/>
                <a:latin typeface="+mn-lt"/>
                <a:ea typeface="+mn-ea"/>
                <a:cs typeface="+mn-cs"/>
              </a:rPr>
              <a:t>goto</a:t>
            </a:r>
            <a:r>
              <a:rPr kumimoji="0" lang="en-US" sz="2200" b="0" i="0" u="none" strike="noStrike" kern="1200" cap="none" spc="0" normalizeH="0" noProof="0" dirty="0" smtClean="0">
                <a:ln>
                  <a:noFill/>
                </a:ln>
                <a:solidFill>
                  <a:schemeClr val="tx1"/>
                </a:solidFill>
                <a:effectLst/>
                <a:uLnTx/>
                <a:uFillTx/>
                <a:latin typeface="+mn-lt"/>
                <a:ea typeface="+mn-ea"/>
                <a:cs typeface="+mn-cs"/>
              </a:rPr>
              <a:t> the print</a:t>
            </a:r>
          </a:p>
          <a:p>
            <a:pPr marL="971550" lvl="1" indent="-514350">
              <a:spcBef>
                <a:spcPct val="20000"/>
              </a:spcBef>
              <a:buFont typeface="Wingdings" pitchFamily="2" charset="2"/>
              <a:buChar char="§"/>
            </a:pPr>
            <a:r>
              <a:rPr kumimoji="0" lang="en-US" sz="2200" b="0" i="0" u="none" strike="noStrike" kern="1200" cap="none" spc="0" normalizeH="0" noProof="0" dirty="0" smtClean="0">
                <a:ln>
                  <a:noFill/>
                </a:ln>
                <a:solidFill>
                  <a:schemeClr val="tx1"/>
                </a:solidFill>
                <a:effectLst/>
                <a:uLnTx/>
                <a:uFillTx/>
                <a:latin typeface="+mn-lt"/>
                <a:ea typeface="+mn-ea"/>
                <a:cs typeface="+mn-cs"/>
              </a:rPr>
              <a:t>If not equal, increment the  value of </a:t>
            </a:r>
            <a:r>
              <a:rPr kumimoji="0" lang="en-US" sz="2200" b="1" i="0" u="none" strike="noStrike" kern="1200" cap="none" spc="0" normalizeH="0" noProof="0" dirty="0" smtClean="0">
                <a:ln>
                  <a:noFill/>
                </a:ln>
                <a:solidFill>
                  <a:schemeClr val="tx1"/>
                </a:solidFill>
                <a:effectLst/>
                <a:uLnTx/>
                <a:uFillTx/>
                <a:latin typeface="+mn-lt"/>
                <a:ea typeface="+mn-ea"/>
                <a:cs typeface="+mn-cs"/>
              </a:rPr>
              <a:t>n </a:t>
            </a:r>
            <a:r>
              <a:rPr kumimoji="0" lang="en-US" sz="2200" i="0" u="none" strike="noStrike" kern="1200" cap="none" spc="0" normalizeH="0" noProof="0" dirty="0" smtClean="0">
                <a:ln>
                  <a:noFill/>
                </a:ln>
                <a:solidFill>
                  <a:schemeClr val="tx1"/>
                </a:solidFill>
                <a:effectLst/>
                <a:uLnTx/>
                <a:uFillTx/>
                <a:latin typeface="+mn-lt"/>
                <a:ea typeface="+mn-ea"/>
                <a:cs typeface="+mn-cs"/>
              </a:rPr>
              <a:t>by </a:t>
            </a:r>
            <a:r>
              <a:rPr kumimoji="0" lang="en-US" sz="2200" b="1" i="0" u="none" strike="noStrike" kern="1200" cap="none" spc="0" normalizeH="0" noProof="0" dirty="0" smtClean="0">
                <a:ln>
                  <a:noFill/>
                </a:ln>
                <a:solidFill>
                  <a:schemeClr val="tx1"/>
                </a:solidFill>
                <a:effectLst/>
                <a:uLnTx/>
                <a:uFillTx/>
                <a:latin typeface="+mn-lt"/>
                <a:ea typeface="+mn-ea"/>
                <a:cs typeface="+mn-cs"/>
              </a:rPr>
              <a:t>one</a:t>
            </a:r>
            <a:r>
              <a:rPr kumimoji="0" lang="en-US" sz="2200" b="0" i="0" u="none" strike="noStrike" kern="1200" cap="none" spc="0" normalizeH="0" noProof="0" dirty="0" smtClean="0">
                <a:ln>
                  <a:noFill/>
                </a:ln>
                <a:solidFill>
                  <a:schemeClr val="tx1"/>
                </a:solidFill>
                <a:effectLst/>
                <a:uLnTx/>
                <a:uFillTx/>
                <a:latin typeface="+mn-lt"/>
                <a:ea typeface="+mn-ea"/>
                <a:cs typeface="+mn-cs"/>
              </a:rPr>
              <a:t>, and </a:t>
            </a:r>
            <a:r>
              <a:rPr kumimoji="0" lang="en-US" sz="2200" b="0" i="0" u="none" strike="noStrike" kern="1200" cap="none" spc="0" normalizeH="0" noProof="0" dirty="0" err="1" smtClean="0">
                <a:ln>
                  <a:noFill/>
                </a:ln>
                <a:solidFill>
                  <a:schemeClr val="tx1"/>
                </a:solidFill>
                <a:effectLst/>
                <a:uLnTx/>
                <a:uFillTx/>
                <a:latin typeface="+mn-lt"/>
                <a:ea typeface="+mn-ea"/>
                <a:cs typeface="+mn-cs"/>
              </a:rPr>
              <a:t>goto</a:t>
            </a:r>
            <a:r>
              <a:rPr kumimoji="0" lang="en-US" sz="2200" b="0" i="0" u="none" strike="noStrike" kern="1200" cap="none" spc="0" normalizeH="0" noProof="0" dirty="0" smtClean="0">
                <a:ln>
                  <a:noFill/>
                </a:ln>
                <a:solidFill>
                  <a:schemeClr val="tx1"/>
                </a:solidFill>
                <a:effectLst/>
                <a:uLnTx/>
                <a:uFillTx/>
                <a:latin typeface="+mn-lt"/>
                <a:ea typeface="+mn-ea"/>
                <a:cs typeface="+mn-cs"/>
              </a:rPr>
              <a:t> the loop again and add </a:t>
            </a:r>
            <a:r>
              <a:rPr kumimoji="0" lang="en-US" sz="2200" b="1" i="0" u="none" strike="noStrike" kern="1200" cap="none" spc="0" normalizeH="0" noProof="0" dirty="0" smtClean="0">
                <a:ln>
                  <a:noFill/>
                </a:ln>
                <a:solidFill>
                  <a:schemeClr val="tx1"/>
                </a:solidFill>
                <a:effectLst/>
                <a:uLnTx/>
                <a:uFillTx/>
                <a:latin typeface="+mn-lt"/>
                <a:ea typeface="+mn-ea"/>
                <a:cs typeface="+mn-cs"/>
              </a:rPr>
              <a:t>n</a:t>
            </a:r>
            <a:r>
              <a:rPr kumimoji="0" lang="en-US" sz="2200" b="0" i="0" u="none" strike="noStrike" kern="1200" cap="none" spc="0" normalizeH="0" noProof="0" dirty="0" smtClean="0">
                <a:ln>
                  <a:noFill/>
                </a:ln>
                <a:solidFill>
                  <a:schemeClr val="tx1"/>
                </a:solidFill>
                <a:effectLst/>
                <a:uLnTx/>
                <a:uFillTx/>
                <a:latin typeface="+mn-lt"/>
                <a:ea typeface="+mn-ea"/>
                <a:cs typeface="+mn-cs"/>
              </a:rPr>
              <a:t> with </a:t>
            </a:r>
            <a:r>
              <a:rPr kumimoji="0" lang="en-US" sz="2200" b="1" i="0" u="none" strike="noStrike" kern="1200" cap="none" spc="0" normalizeH="0" noProof="0" dirty="0" smtClean="0">
                <a:ln>
                  <a:noFill/>
                </a:ln>
                <a:solidFill>
                  <a:schemeClr val="tx1"/>
                </a:solidFill>
                <a:effectLst/>
                <a:uLnTx/>
                <a:uFillTx/>
                <a:latin typeface="+mn-lt"/>
                <a:ea typeface="+mn-ea"/>
                <a:cs typeface="+mn-cs"/>
              </a:rPr>
              <a:t>sum</a:t>
            </a:r>
            <a:r>
              <a:rPr kumimoji="0" lang="en-US" sz="2200" b="0" i="0" u="none" strike="noStrike" kern="1200" cap="none" spc="0" normalizeH="0" noProof="0" dirty="0" smtClean="0">
                <a:ln>
                  <a:noFill/>
                </a:ln>
                <a:solidFill>
                  <a:schemeClr val="tx1"/>
                </a:solidFill>
                <a:effectLst/>
                <a:uLnTx/>
                <a:uFillTx/>
                <a:latin typeface="+mn-lt"/>
                <a:ea typeface="+mn-ea"/>
                <a:cs typeface="+mn-cs"/>
              </a:rPr>
              <a:t>.</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smtClean="0"/>
              <a:t>Repeat this until the value of </a:t>
            </a:r>
            <a:r>
              <a:rPr lang="en-US" sz="2200" b="1" dirty="0" smtClean="0"/>
              <a:t>n equal to 10</a:t>
            </a:r>
            <a:r>
              <a:rPr lang="en-US" sz="2200" dirty="0" smtClean="0"/>
              <a:t>.</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Controlled loops</a:t>
            </a:r>
            <a:endParaRPr lang="en-US" dirty="0"/>
          </a:p>
        </p:txBody>
      </p:sp>
      <p:sp>
        <p:nvSpPr>
          <p:cNvPr id="3" name="Content Placeholder 2"/>
          <p:cNvSpPr>
            <a:spLocks noGrp="1"/>
          </p:cNvSpPr>
          <p:nvPr>
            <p:ph idx="1"/>
          </p:nvPr>
        </p:nvSpPr>
        <p:spPr/>
        <p:txBody>
          <a:bodyPr>
            <a:normAutofit lnSpcReduction="10000"/>
          </a:bodyPr>
          <a:lstStyle/>
          <a:p>
            <a:pPr>
              <a:buNone/>
            </a:pPr>
            <a:r>
              <a:rPr lang="en-US" b="1" u="sng" dirty="0" smtClean="0">
                <a:latin typeface="+mj-lt"/>
                <a:ea typeface="+mj-ea"/>
                <a:cs typeface="+mj-cs"/>
              </a:rPr>
              <a:t>Example</a:t>
            </a:r>
            <a:r>
              <a:rPr lang="en-US" b="1" dirty="0" smtClean="0">
                <a:latin typeface="+mj-lt"/>
                <a:ea typeface="+mj-ea"/>
                <a:cs typeface="+mj-cs"/>
              </a:rPr>
              <a:t> :</a:t>
            </a:r>
            <a:r>
              <a:rPr lang="en-US" dirty="0" smtClean="0">
                <a:latin typeface="+mj-lt"/>
                <a:ea typeface="+mj-ea"/>
                <a:cs typeface="+mj-cs"/>
              </a:rPr>
              <a:t> A while loop is an example of counter controlled loop.</a:t>
            </a:r>
            <a:endParaRPr lang="pt-BR" dirty="0" smtClean="0">
              <a:latin typeface="+mj-lt"/>
              <a:ea typeface="+mj-ea"/>
              <a:cs typeface="+mj-cs"/>
            </a:endParaRPr>
          </a:p>
          <a:p>
            <a:pPr>
              <a:buNone/>
            </a:pPr>
            <a:endParaRPr lang="pt-BR" dirty="0" smtClean="0"/>
          </a:p>
          <a:p>
            <a:pPr>
              <a:buNone/>
            </a:pPr>
            <a:r>
              <a:rPr lang="pt-BR" dirty="0" smtClean="0"/>
              <a:t>	sum = 0;</a:t>
            </a:r>
          </a:p>
          <a:p>
            <a:pPr>
              <a:buNone/>
            </a:pPr>
            <a:r>
              <a:rPr lang="pt-BR" dirty="0" smtClean="0"/>
              <a:t>	n = 1;</a:t>
            </a:r>
          </a:p>
          <a:p>
            <a:pPr>
              <a:buNone/>
            </a:pPr>
            <a:r>
              <a:rPr lang="pt-BR" dirty="0" smtClean="0"/>
              <a:t>	while (n &lt;= 10)</a:t>
            </a:r>
          </a:p>
          <a:p>
            <a:pPr>
              <a:buNone/>
            </a:pPr>
            <a:r>
              <a:rPr lang="pt-BR" dirty="0" smtClean="0"/>
              <a:t>	{</a:t>
            </a:r>
          </a:p>
          <a:p>
            <a:pPr>
              <a:buNone/>
            </a:pPr>
            <a:r>
              <a:rPr lang="pt-BR" dirty="0" smtClean="0"/>
              <a:t>		sum = sum + n*n;</a:t>
            </a:r>
          </a:p>
          <a:p>
            <a:pPr>
              <a:buNone/>
            </a:pPr>
            <a:r>
              <a:rPr lang="pt-BR" dirty="0" smtClean="0"/>
              <a:t>		n = n+ 1;</a:t>
            </a:r>
          </a:p>
          <a:p>
            <a:pPr>
              <a:buNone/>
            </a:pPr>
            <a:r>
              <a:rPr lang="pt-BR" dirty="0" smtClean="0"/>
              <a:t>	}</a:t>
            </a:r>
          </a:p>
          <a:p>
            <a:pPr>
              <a:buNone/>
            </a:pPr>
            <a:endParaRPr lang="pt-BR" dirty="0" smtClean="0"/>
          </a:p>
          <a:p>
            <a:pPr>
              <a:defRPr/>
            </a:pPr>
            <a:r>
              <a:rPr lang="en-US" dirty="0" smtClean="0">
                <a:latin typeface="+mj-lt"/>
                <a:ea typeface="+mj-ea"/>
                <a:cs typeface="+mj-cs"/>
              </a:rPr>
              <a:t>This is a typical example of counter controlled loop. Here, the loop will be executed exactly 10 times for  n = 1,2,3,......,10</a:t>
            </a:r>
            <a:endParaRPr lang="pt-BR" dirty="0" smtClean="0">
              <a:latin typeface="+mj-lt"/>
              <a:ea typeface="+mj-ea"/>
              <a:cs typeface="+mj-cs"/>
            </a:endParaRPr>
          </a:p>
          <a:p>
            <a:pPr>
              <a:buNone/>
            </a:pPr>
            <a:endParaRPr lang="pt-BR" dirty="0" smtClean="0"/>
          </a:p>
          <a:p>
            <a:pPr>
              <a:buNone/>
            </a:pP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Controlled loops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mj-lt"/>
                <a:ea typeface="+mj-ea"/>
                <a:cs typeface="+mj-cs"/>
              </a:rPr>
              <a:t>The type of loop where the number of execution of the loop is unknown, is termed by </a:t>
            </a:r>
            <a:r>
              <a:rPr lang="en-US" b="1" i="1" dirty="0" smtClean="0">
                <a:latin typeface="+mj-lt"/>
                <a:ea typeface="+mj-ea"/>
                <a:cs typeface="+mj-cs"/>
              </a:rPr>
              <a:t>sentinel controlled loop</a:t>
            </a:r>
            <a:r>
              <a:rPr lang="en-US" dirty="0" smtClean="0">
                <a:latin typeface="+mj-lt"/>
                <a:ea typeface="+mj-ea"/>
                <a:cs typeface="+mj-cs"/>
              </a:rPr>
              <a:t>. In this case, the value of the control variable differs within a limitation and the execution can be terminated at any moment as the value of the variable is not controlled by the loop. The control variable in this case is termed by sentinel variable. </a:t>
            </a:r>
          </a:p>
          <a:p>
            <a:pPr>
              <a:buNone/>
            </a:pPr>
            <a:endParaRPr lang="en-US" dirty="0" smtClean="0">
              <a:latin typeface="+mj-lt"/>
              <a:ea typeface="+mj-ea"/>
              <a:cs typeface="+mj-cs"/>
            </a:endParaRPr>
          </a:p>
          <a:p>
            <a:r>
              <a:rPr lang="en-US" dirty="0" smtClean="0">
                <a:latin typeface="+mj-lt"/>
                <a:ea typeface="+mj-ea"/>
                <a:cs typeface="+mj-cs"/>
              </a:rPr>
              <a:t>A sentinel controlled loop is sometimes called indefinite repetition loop because the number of repetitions is not known before the loop begins executing.</a:t>
            </a:r>
          </a:p>
          <a:p>
            <a:endParaRPr lang="en-US" dirty="0" smtClean="0">
              <a:latin typeface="+mj-lt"/>
              <a:ea typeface="+mj-ea"/>
              <a:cs typeface="+mj-cs"/>
            </a:endParaRPr>
          </a:p>
          <a:p>
            <a:r>
              <a:rPr lang="en-US" b="1" u="sng" dirty="0" smtClean="0">
                <a:latin typeface="+mj-lt"/>
                <a:ea typeface="+mj-ea"/>
                <a:cs typeface="+mj-cs"/>
              </a:rPr>
              <a:t>Example</a:t>
            </a:r>
            <a:r>
              <a:rPr lang="en-US" b="1" dirty="0" smtClean="0">
                <a:latin typeface="+mj-lt"/>
                <a:ea typeface="+mj-ea"/>
                <a:cs typeface="+mj-cs"/>
              </a:rPr>
              <a:t> :</a:t>
            </a:r>
            <a:r>
              <a:rPr lang="en-US" dirty="0" smtClean="0">
                <a:latin typeface="+mj-lt"/>
                <a:ea typeface="+mj-ea"/>
                <a:cs typeface="+mj-cs"/>
              </a:rPr>
              <a:t> </a:t>
            </a:r>
            <a:r>
              <a:rPr lang="en-US" b="1" i="1" dirty="0" smtClean="0">
                <a:latin typeface="+mj-lt"/>
                <a:ea typeface="+mj-ea"/>
                <a:cs typeface="+mj-cs"/>
              </a:rPr>
              <a:t>do-while</a:t>
            </a:r>
            <a:r>
              <a:rPr lang="en-US" dirty="0" smtClean="0">
                <a:latin typeface="+mj-lt"/>
                <a:ea typeface="+mj-ea"/>
                <a:cs typeface="+mj-cs"/>
              </a:rPr>
              <a:t> loop is an example of sentinel controlled loop.</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Controlled loops</a:t>
            </a:r>
            <a:endParaRPr lang="en-US" dirty="0"/>
          </a:p>
        </p:txBody>
      </p:sp>
      <p:sp>
        <p:nvSpPr>
          <p:cNvPr id="3" name="Content Placeholder 2"/>
          <p:cNvSpPr>
            <a:spLocks noGrp="1"/>
          </p:cNvSpPr>
          <p:nvPr>
            <p:ph idx="1"/>
          </p:nvPr>
        </p:nvSpPr>
        <p:spPr>
          <a:xfrm>
            <a:off x="0" y="914400"/>
            <a:ext cx="9144000" cy="5410200"/>
          </a:xfrm>
        </p:spPr>
        <p:txBody>
          <a:bodyPr>
            <a:normAutofit fontScale="92500" lnSpcReduction="10000"/>
          </a:bodyPr>
          <a:lstStyle/>
          <a:p>
            <a:pPr>
              <a:buNone/>
            </a:pPr>
            <a:r>
              <a:rPr lang="en-US" b="1" u="sng" dirty="0" smtClean="0"/>
              <a:t>Example</a:t>
            </a:r>
            <a:r>
              <a:rPr lang="en-US" b="1" dirty="0" smtClean="0"/>
              <a:t> :</a:t>
            </a:r>
            <a:r>
              <a:rPr lang="en-US" dirty="0" smtClean="0"/>
              <a:t> The following </a:t>
            </a:r>
            <a:r>
              <a:rPr lang="en-US" b="1" i="1" dirty="0" smtClean="0"/>
              <a:t>do....while</a:t>
            </a:r>
            <a:r>
              <a:rPr lang="en-US" dirty="0" smtClean="0"/>
              <a:t> loop is an example of sentinel </a:t>
            </a:r>
          </a:p>
          <a:p>
            <a:pPr>
              <a:buNone/>
            </a:pPr>
            <a:r>
              <a:rPr lang="en-US" dirty="0" smtClean="0"/>
              <a:t>		      controlled loop.</a:t>
            </a:r>
          </a:p>
          <a:p>
            <a:pPr>
              <a:buNone/>
            </a:pPr>
            <a:endParaRPr lang="en-US" dirty="0" smtClean="0"/>
          </a:p>
          <a:p>
            <a:pPr>
              <a:buNone/>
              <a:defRPr/>
            </a:pPr>
            <a:r>
              <a:rPr lang="pt-BR" dirty="0" smtClean="0"/>
              <a:t>		do</a:t>
            </a:r>
          </a:p>
          <a:p>
            <a:pPr>
              <a:buNone/>
              <a:defRPr/>
            </a:pPr>
            <a:r>
              <a:rPr lang="pt-BR" dirty="0" smtClean="0"/>
              <a:t>		{</a:t>
            </a:r>
          </a:p>
          <a:p>
            <a:pPr>
              <a:buNone/>
              <a:defRPr/>
            </a:pPr>
            <a:r>
              <a:rPr lang="pt-BR" dirty="0" smtClean="0"/>
              <a:t>			printf(“Input a number.\n”);</a:t>
            </a:r>
          </a:p>
          <a:p>
            <a:pPr>
              <a:buNone/>
              <a:defRPr/>
            </a:pPr>
            <a:r>
              <a:rPr lang="pt-BR" dirty="0" smtClean="0"/>
              <a:t>			scanf("%d", &amp;num);</a:t>
            </a:r>
          </a:p>
          <a:p>
            <a:pPr>
              <a:buNone/>
              <a:defRPr/>
            </a:pPr>
            <a:r>
              <a:rPr lang="pt-BR" dirty="0" smtClean="0"/>
              <a:t>		}</a:t>
            </a:r>
          </a:p>
          <a:p>
            <a:pPr>
              <a:buNone/>
              <a:defRPr/>
            </a:pPr>
            <a:r>
              <a:rPr lang="pt-BR" dirty="0" smtClean="0"/>
              <a:t>		while(num&gt;0);</a:t>
            </a:r>
          </a:p>
          <a:p>
            <a:pPr>
              <a:buNone/>
              <a:defRPr/>
            </a:pPr>
            <a:endParaRPr lang="pt-BR" dirty="0" smtClean="0"/>
          </a:p>
          <a:p>
            <a:pPr>
              <a:buNone/>
              <a:defRPr/>
            </a:pPr>
            <a:r>
              <a:rPr lang="en-US" dirty="0" smtClean="0"/>
              <a:t>In the above example, the loop will be executed till the entered value </a:t>
            </a:r>
          </a:p>
          <a:p>
            <a:pPr>
              <a:buNone/>
              <a:defRPr/>
            </a:pPr>
            <a:r>
              <a:rPr lang="en-US" dirty="0" smtClean="0"/>
              <a:t>of the variable num is not 0 or less then 0. This is a </a:t>
            </a:r>
            <a:r>
              <a:rPr lang="en-US" b="1" i="1" dirty="0" smtClean="0"/>
              <a:t>sentinel controlled </a:t>
            </a:r>
          </a:p>
          <a:p>
            <a:pPr>
              <a:buNone/>
              <a:defRPr/>
            </a:pPr>
            <a:r>
              <a:rPr lang="en-US" b="1" i="1" dirty="0" smtClean="0"/>
              <a:t>loop</a:t>
            </a:r>
            <a:r>
              <a:rPr lang="en-US" dirty="0" smtClean="0"/>
              <a:t> and here the </a:t>
            </a:r>
            <a:r>
              <a:rPr lang="en-US" b="1" dirty="0" smtClean="0"/>
              <a:t>variable num</a:t>
            </a:r>
            <a:r>
              <a:rPr lang="en-US" dirty="0" smtClean="0"/>
              <a:t> is a </a:t>
            </a:r>
            <a:r>
              <a:rPr lang="en-US" b="1" i="1" dirty="0" smtClean="0"/>
              <a:t>sentinel variable</a:t>
            </a:r>
            <a:r>
              <a:rPr lang="en-US" dirty="0" smtClean="0"/>
              <a:t>.</a:t>
            </a:r>
            <a:endParaRPr lang="pt-BR" dirty="0" smtClean="0"/>
          </a:p>
          <a:p>
            <a:pPr>
              <a:buNone/>
            </a:pP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 glance</a:t>
            </a:r>
            <a:endParaRPr lang="en-US" dirty="0"/>
          </a:p>
        </p:txBody>
      </p:sp>
      <p:sp>
        <p:nvSpPr>
          <p:cNvPr id="3" name="Content Placeholder 2"/>
          <p:cNvSpPr>
            <a:spLocks noGrp="1"/>
          </p:cNvSpPr>
          <p:nvPr>
            <p:ph idx="1"/>
          </p:nvPr>
        </p:nvSpPr>
        <p:spPr/>
        <p:txBody>
          <a:bodyPr>
            <a:normAutofit/>
          </a:bodyPr>
          <a:lstStyle/>
          <a:p>
            <a:r>
              <a:rPr lang="en-US" b="1" dirty="0" smtClean="0"/>
              <a:t>Loop </a:t>
            </a:r>
          </a:p>
          <a:p>
            <a:pPr>
              <a:buNone/>
            </a:pPr>
            <a:r>
              <a:rPr lang="en-US" dirty="0" smtClean="0"/>
              <a:t>	–Group of instructions computer executes repeatedly while some condition remains true </a:t>
            </a:r>
          </a:p>
          <a:p>
            <a:r>
              <a:rPr lang="en-US" b="1" dirty="0" smtClean="0"/>
              <a:t>Counter-controlled repetition </a:t>
            </a:r>
          </a:p>
          <a:p>
            <a:pPr>
              <a:buNone/>
            </a:pPr>
            <a:r>
              <a:rPr lang="en-US" dirty="0" smtClean="0"/>
              <a:t>	–Definite repetition</a:t>
            </a:r>
          </a:p>
          <a:p>
            <a:pPr>
              <a:buNone/>
            </a:pPr>
            <a:r>
              <a:rPr lang="en-US" dirty="0" smtClean="0"/>
              <a:t>	–Known in advance how many times loop will execute </a:t>
            </a:r>
          </a:p>
          <a:p>
            <a:pPr>
              <a:buNone/>
            </a:pPr>
            <a:r>
              <a:rPr lang="en-US" dirty="0" smtClean="0"/>
              <a:t>	–Control variable used to count repetitions </a:t>
            </a:r>
          </a:p>
          <a:p>
            <a:r>
              <a:rPr lang="en-US" b="1" dirty="0" smtClean="0"/>
              <a:t>Sentinel-controlled repetition </a:t>
            </a:r>
          </a:p>
          <a:p>
            <a:pPr>
              <a:buNone/>
            </a:pPr>
            <a:r>
              <a:rPr lang="en-US" dirty="0" smtClean="0"/>
              <a:t>	–Indefinite repetition </a:t>
            </a:r>
          </a:p>
          <a:p>
            <a:pPr>
              <a:buNone/>
            </a:pPr>
            <a:r>
              <a:rPr lang="en-US" dirty="0" smtClean="0"/>
              <a:t>	–Used when number of repetitions not known in advance </a:t>
            </a:r>
          </a:p>
          <a:p>
            <a:pPr>
              <a:buNone/>
            </a:pPr>
            <a:r>
              <a:rPr lang="en-US" dirty="0" smtClean="0"/>
              <a:t>	–Sentinel value indicates "end of data" </a:t>
            </a:r>
          </a:p>
          <a:p>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Exercise</a:t>
            </a:r>
            <a:endParaRPr lang="en-US" dirty="0"/>
          </a:p>
        </p:txBody>
      </p:sp>
      <p:sp>
        <p:nvSpPr>
          <p:cNvPr id="3" name="Content Placeholder 2"/>
          <p:cNvSpPr>
            <a:spLocks noGrp="1"/>
          </p:cNvSpPr>
          <p:nvPr>
            <p:ph idx="1"/>
          </p:nvPr>
        </p:nvSpPr>
        <p:spPr/>
        <p:txBody>
          <a:bodyPr/>
          <a:lstStyle/>
          <a:p>
            <a:r>
              <a:rPr lang="en-US" dirty="0" smtClean="0"/>
              <a:t>Table : 6.1 (Comparison of the Three loops)</a:t>
            </a:r>
          </a:p>
          <a:p>
            <a:r>
              <a:rPr lang="en-US" dirty="0" smtClean="0"/>
              <a:t>Programs: 6.1 </a:t>
            </a:r>
            <a:r>
              <a:rPr lang="en-US" smtClean="0"/>
              <a:t>(152), </a:t>
            </a:r>
            <a:r>
              <a:rPr lang="en-US" dirty="0" smtClean="0"/>
              <a:t>6.2, 6.3, 6.6,</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looping concept</a:t>
            </a:r>
            <a:endParaRPr lang="en-US" dirty="0"/>
          </a:p>
        </p:txBody>
      </p:sp>
      <p:sp>
        <p:nvSpPr>
          <p:cNvPr id="3" name="Content Placeholder 2"/>
          <p:cNvSpPr>
            <a:spLocks noGrp="1"/>
          </p:cNvSpPr>
          <p:nvPr>
            <p:ph idx="1"/>
          </p:nvPr>
        </p:nvSpPr>
        <p:spPr>
          <a:xfrm>
            <a:off x="152400" y="914400"/>
            <a:ext cx="8839200" cy="5562600"/>
          </a:xfrm>
        </p:spPr>
        <p:txBody>
          <a:bodyPr>
            <a:noAutofit/>
          </a:bodyPr>
          <a:lstStyle/>
          <a:p>
            <a:r>
              <a:rPr lang="en-US" sz="2400" dirty="0" smtClean="0"/>
              <a:t>The syntax for a </a:t>
            </a:r>
            <a:r>
              <a:rPr lang="en-US" sz="2400" b="1" dirty="0" smtClean="0"/>
              <a:t>nested for loop</a:t>
            </a:r>
            <a:r>
              <a:rPr lang="en-US" sz="2400" dirty="0" smtClean="0"/>
              <a:t> statement </a:t>
            </a:r>
            <a:r>
              <a:rPr lang="en-US" sz="1600" dirty="0" smtClean="0"/>
              <a:t>−</a:t>
            </a:r>
          </a:p>
          <a:p>
            <a:pPr>
              <a:buNone/>
            </a:pPr>
            <a:r>
              <a:rPr lang="en-US" sz="1600" dirty="0" smtClean="0"/>
              <a:t>		for ( init; condition; increment ) </a:t>
            </a:r>
          </a:p>
          <a:p>
            <a:pPr>
              <a:buNone/>
            </a:pPr>
            <a:r>
              <a:rPr lang="en-US" sz="1600" dirty="0" smtClean="0"/>
              <a:t>		{ </a:t>
            </a:r>
          </a:p>
          <a:p>
            <a:pPr>
              <a:buNone/>
            </a:pPr>
            <a:r>
              <a:rPr lang="en-US" sz="1600" dirty="0" smtClean="0"/>
              <a:t>		        for ( init; condition; increment ) </a:t>
            </a:r>
          </a:p>
          <a:p>
            <a:pPr>
              <a:buNone/>
            </a:pPr>
            <a:r>
              <a:rPr lang="en-US" sz="1600" dirty="0" smtClean="0"/>
              <a:t>		        { </a:t>
            </a:r>
          </a:p>
          <a:p>
            <a:pPr>
              <a:buNone/>
            </a:pPr>
            <a:r>
              <a:rPr lang="en-US" sz="1600" dirty="0" smtClean="0"/>
              <a:t>		              statement(s); </a:t>
            </a:r>
          </a:p>
          <a:p>
            <a:pPr>
              <a:buNone/>
            </a:pPr>
            <a:r>
              <a:rPr lang="en-US" sz="1600" dirty="0" smtClean="0"/>
              <a:t>		        } </a:t>
            </a:r>
          </a:p>
          <a:p>
            <a:pPr>
              <a:buNone/>
            </a:pPr>
            <a:r>
              <a:rPr lang="en-US" sz="1600" dirty="0" smtClean="0"/>
              <a:t>		        statement(s); </a:t>
            </a:r>
          </a:p>
          <a:p>
            <a:pPr>
              <a:buNone/>
            </a:pPr>
            <a:r>
              <a:rPr lang="en-US" sz="1600" dirty="0" smtClean="0"/>
              <a:t>		}</a:t>
            </a:r>
          </a:p>
          <a:p>
            <a:r>
              <a:rPr lang="en-US" sz="2400" dirty="0" smtClean="0"/>
              <a:t>The syntax for a </a:t>
            </a:r>
            <a:r>
              <a:rPr lang="en-US" sz="2400" b="1" dirty="0" smtClean="0"/>
              <a:t>nested while loop</a:t>
            </a:r>
            <a:r>
              <a:rPr lang="en-US" sz="2400" dirty="0" smtClean="0"/>
              <a:t> statement −</a:t>
            </a:r>
          </a:p>
          <a:p>
            <a:pPr>
              <a:buNone/>
            </a:pPr>
            <a:r>
              <a:rPr lang="en-US" sz="1600" dirty="0" smtClean="0"/>
              <a:t>		while(condition) </a:t>
            </a:r>
          </a:p>
          <a:p>
            <a:pPr>
              <a:buNone/>
            </a:pPr>
            <a:r>
              <a:rPr lang="en-US" sz="1600" dirty="0" smtClean="0"/>
              <a:t>		{ </a:t>
            </a:r>
          </a:p>
          <a:p>
            <a:pPr>
              <a:buNone/>
            </a:pPr>
            <a:r>
              <a:rPr lang="en-US" sz="1600" dirty="0" smtClean="0"/>
              <a:t>		        while(condition) </a:t>
            </a:r>
          </a:p>
          <a:p>
            <a:pPr>
              <a:buNone/>
            </a:pPr>
            <a:r>
              <a:rPr lang="en-US" sz="1600" dirty="0" smtClean="0"/>
              <a:t>		        { </a:t>
            </a:r>
          </a:p>
          <a:p>
            <a:pPr>
              <a:buNone/>
            </a:pPr>
            <a:r>
              <a:rPr lang="en-US" sz="1600" dirty="0" smtClean="0"/>
              <a:t>		              statement(s); </a:t>
            </a:r>
          </a:p>
          <a:p>
            <a:pPr>
              <a:buNone/>
            </a:pPr>
            <a:r>
              <a:rPr lang="en-US" sz="1600" dirty="0" smtClean="0"/>
              <a:t>		        } </a:t>
            </a:r>
          </a:p>
          <a:p>
            <a:pPr>
              <a:buNone/>
            </a:pPr>
            <a:r>
              <a:rPr lang="en-US" sz="1600" dirty="0" smtClean="0"/>
              <a:t>		        statement(s); </a:t>
            </a:r>
          </a:p>
          <a:p>
            <a:pPr>
              <a:buNone/>
            </a:pPr>
            <a:r>
              <a:rPr lang="en-US" sz="1600" dirty="0" smtClean="0"/>
              <a:t>		}</a:t>
            </a:r>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looping concept (Example)</a:t>
            </a:r>
            <a:endParaRPr lang="en-US" dirty="0"/>
          </a:p>
        </p:txBody>
      </p:sp>
      <p:sp>
        <p:nvSpPr>
          <p:cNvPr id="3" name="Content Placeholder 2"/>
          <p:cNvSpPr>
            <a:spLocks noGrp="1"/>
          </p:cNvSpPr>
          <p:nvPr>
            <p:ph idx="1"/>
          </p:nvPr>
        </p:nvSpPr>
        <p:spPr>
          <a:xfrm>
            <a:off x="152400" y="914400"/>
            <a:ext cx="8839200" cy="5562600"/>
          </a:xfrm>
        </p:spPr>
        <p:txBody>
          <a:bodyPr>
            <a:noAutofit/>
          </a:bodyPr>
          <a:lstStyle/>
          <a:p>
            <a:pPr>
              <a:buNone/>
            </a:pPr>
            <a:r>
              <a:rPr lang="en-US" sz="2000" b="1" u="sng" dirty="0" smtClean="0"/>
              <a:t>Program to print Multiplication Table (Using </a:t>
            </a:r>
            <a:r>
              <a:rPr lang="en-US" sz="2000" b="1" i="1" u="sng" dirty="0" smtClean="0"/>
              <a:t>for</a:t>
            </a:r>
            <a:r>
              <a:rPr lang="en-US" sz="2000" b="1" u="sng" dirty="0" smtClean="0"/>
              <a:t> loop)</a:t>
            </a:r>
            <a:r>
              <a:rPr lang="en-US" sz="2000" b="1" dirty="0" smtClean="0"/>
              <a:t>:</a:t>
            </a:r>
          </a:p>
          <a:p>
            <a:pPr>
              <a:buNone/>
            </a:pPr>
            <a:r>
              <a:rPr lang="en-US" sz="2000" dirty="0" smtClean="0"/>
              <a:t>#include&lt;</a:t>
            </a:r>
            <a:r>
              <a:rPr lang="en-US" sz="2000" dirty="0" err="1" smtClean="0"/>
              <a:t>stdio.h</a:t>
            </a:r>
            <a:r>
              <a:rPr lang="en-US" sz="2000" dirty="0" smtClean="0"/>
              <a:t>&gt;</a:t>
            </a:r>
          </a:p>
          <a:p>
            <a:pPr>
              <a:buNone/>
            </a:pPr>
            <a:r>
              <a:rPr lang="en-US" sz="2000" dirty="0" err="1" smtClean="0"/>
              <a:t>int</a:t>
            </a:r>
            <a:r>
              <a:rPr lang="en-US" sz="2000" dirty="0" smtClean="0"/>
              <a:t> main()</a:t>
            </a:r>
          </a:p>
          <a:p>
            <a:pPr>
              <a:buNone/>
            </a:pPr>
            <a:r>
              <a:rPr lang="en-US" sz="2000" dirty="0" smtClean="0"/>
              <a:t>{</a:t>
            </a:r>
          </a:p>
          <a:p>
            <a:pPr>
              <a:buNone/>
            </a:pPr>
            <a:r>
              <a:rPr lang="en-US" sz="2000" dirty="0" smtClean="0"/>
              <a:t>      </a:t>
            </a:r>
            <a:r>
              <a:rPr lang="en-US" sz="2000" dirty="0" err="1" smtClean="0"/>
              <a:t>int</a:t>
            </a:r>
            <a:r>
              <a:rPr lang="en-US" sz="2000" dirty="0" smtClean="0"/>
              <a:t>  n, </a:t>
            </a:r>
            <a:r>
              <a:rPr lang="en-US" sz="2000" dirty="0" err="1" smtClean="0"/>
              <a:t>i</a:t>
            </a:r>
            <a:r>
              <a:rPr lang="en-US" sz="2000" dirty="0" smtClean="0"/>
              <a:t>, j;</a:t>
            </a:r>
          </a:p>
          <a:p>
            <a:pPr>
              <a:buNone/>
            </a:pPr>
            <a:r>
              <a:rPr lang="en-US" sz="2000" dirty="0" smtClean="0"/>
              <a:t>      </a:t>
            </a:r>
            <a:r>
              <a:rPr lang="en-US" sz="2000" dirty="0" err="1" smtClean="0"/>
              <a:t>printf</a:t>
            </a:r>
            <a:r>
              <a:rPr lang="en-US" sz="2000" dirty="0" smtClean="0"/>
              <a:t>(“ Enter How Many: ");</a:t>
            </a:r>
          </a:p>
          <a:p>
            <a:pPr>
              <a:buNone/>
            </a:pPr>
            <a:r>
              <a:rPr lang="en-US" sz="2000" dirty="0" smtClean="0"/>
              <a:t>      </a:t>
            </a:r>
            <a:r>
              <a:rPr lang="en-US" sz="2000" dirty="0" err="1" smtClean="0"/>
              <a:t>scanf</a:t>
            </a:r>
            <a:r>
              <a:rPr lang="en-US" sz="2000" dirty="0" smtClean="0"/>
              <a:t>("  %d ",&amp;n);</a:t>
            </a:r>
          </a:p>
          <a:p>
            <a:pPr>
              <a:buNone/>
            </a:pPr>
            <a:r>
              <a:rPr lang="en-US" sz="2000" dirty="0" smtClean="0"/>
              <a:t>      </a:t>
            </a:r>
            <a:r>
              <a:rPr lang="en-US" sz="2000" dirty="0" err="1" smtClean="0"/>
              <a:t>printf</a:t>
            </a:r>
            <a:r>
              <a:rPr lang="en-US" sz="2000" dirty="0" smtClean="0"/>
              <a:t>("  \n  ");</a:t>
            </a:r>
          </a:p>
          <a:p>
            <a:pPr>
              <a:buNone/>
            </a:pPr>
            <a:r>
              <a:rPr lang="en-US" sz="2000" dirty="0" smtClean="0"/>
              <a:t>      for ( </a:t>
            </a:r>
            <a:r>
              <a:rPr lang="en-US" sz="2000" dirty="0" err="1" smtClean="0"/>
              <a:t>i</a:t>
            </a:r>
            <a:r>
              <a:rPr lang="en-US" sz="2000" dirty="0" smtClean="0"/>
              <a:t> = 1 ; </a:t>
            </a:r>
            <a:r>
              <a:rPr lang="en-US" sz="2000" dirty="0" err="1" smtClean="0"/>
              <a:t>i</a:t>
            </a:r>
            <a:r>
              <a:rPr lang="en-US" sz="2000" dirty="0" smtClean="0"/>
              <a:t> &lt;= n ; </a:t>
            </a:r>
            <a:r>
              <a:rPr lang="en-US" sz="2000" dirty="0" err="1" smtClean="0"/>
              <a:t>i</a:t>
            </a:r>
            <a:r>
              <a:rPr lang="en-US" sz="2000" dirty="0" smtClean="0"/>
              <a:t>++ )</a:t>
            </a:r>
          </a:p>
          <a:p>
            <a:pPr>
              <a:buNone/>
            </a:pPr>
            <a:r>
              <a:rPr lang="en-US" sz="2000" dirty="0" smtClean="0"/>
              <a:t>      {</a:t>
            </a:r>
          </a:p>
          <a:p>
            <a:pPr>
              <a:buNone/>
            </a:pPr>
            <a:r>
              <a:rPr lang="en-US" sz="2000" dirty="0" smtClean="0"/>
              <a:t>            for ( j = 1 ; j &lt;= 10 ; j++ )</a:t>
            </a:r>
          </a:p>
          <a:p>
            <a:pPr>
              <a:buNone/>
            </a:pPr>
            <a:r>
              <a:rPr lang="en-US" sz="2000" dirty="0" smtClean="0"/>
              <a:t>                  </a:t>
            </a:r>
            <a:r>
              <a:rPr lang="en-US" sz="2000" dirty="0" err="1" smtClean="0"/>
              <a:t>printf</a:t>
            </a:r>
            <a:r>
              <a:rPr lang="en-US" sz="2000" dirty="0" smtClean="0"/>
              <a:t>("  %4d  ", </a:t>
            </a:r>
            <a:r>
              <a:rPr lang="en-US" sz="2000" dirty="0" err="1" smtClean="0"/>
              <a:t>i</a:t>
            </a:r>
            <a:r>
              <a:rPr lang="en-US" sz="2000" dirty="0" smtClean="0"/>
              <a:t> * j );</a:t>
            </a:r>
          </a:p>
          <a:p>
            <a:pPr>
              <a:buNone/>
            </a:pPr>
            <a:r>
              <a:rPr lang="en-US" sz="2000" dirty="0" smtClean="0"/>
              <a:t>            </a:t>
            </a:r>
            <a:r>
              <a:rPr lang="en-US" sz="2000" dirty="0" err="1" smtClean="0"/>
              <a:t>printf</a:t>
            </a:r>
            <a:r>
              <a:rPr lang="en-US" sz="2000" dirty="0" smtClean="0"/>
              <a:t>("  \n  ");</a:t>
            </a:r>
          </a:p>
          <a:p>
            <a:pPr>
              <a:buNone/>
            </a:pPr>
            <a:r>
              <a:rPr lang="en-US" sz="2000" dirty="0" smtClean="0"/>
              <a:t>      }</a:t>
            </a:r>
          </a:p>
          <a:p>
            <a:pPr>
              <a:buNone/>
            </a:pPr>
            <a:r>
              <a:rPr lang="en-US" sz="2000" dirty="0" smtClean="0"/>
              <a:t>}</a:t>
            </a:r>
          </a:p>
          <a:p>
            <a:pPr>
              <a:buNone/>
            </a:pPr>
            <a:endParaRPr lang="en-US" sz="2000" dirty="0" smtClean="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 in C </a:t>
            </a:r>
            <a:endParaRPr lang="en-US" dirty="0"/>
          </a:p>
        </p:txBody>
      </p:sp>
      <p:sp>
        <p:nvSpPr>
          <p:cNvPr id="3" name="Content Placeholder 2"/>
          <p:cNvSpPr>
            <a:spLocks noGrp="1"/>
          </p:cNvSpPr>
          <p:nvPr>
            <p:ph idx="1"/>
          </p:nvPr>
        </p:nvSpPr>
        <p:spPr/>
        <p:txBody>
          <a:bodyPr/>
          <a:lstStyle/>
          <a:p>
            <a:endParaRPr lang="en-US" sz="2800" b="1" dirty="0" smtClean="0"/>
          </a:p>
          <a:p>
            <a:r>
              <a:rPr lang="en-US" sz="2800" b="1" dirty="0" smtClean="0"/>
              <a:t>Jump Statements in C</a:t>
            </a:r>
            <a:r>
              <a:rPr lang="en-US" sz="2800" dirty="0" smtClean="0"/>
              <a:t> </a:t>
            </a:r>
          </a:p>
          <a:p>
            <a:pPr lvl="1"/>
            <a:r>
              <a:rPr lang="en-US" sz="2800" dirty="0" smtClean="0"/>
              <a:t>continue </a:t>
            </a:r>
          </a:p>
          <a:p>
            <a:pPr lvl="1"/>
            <a:r>
              <a:rPr lang="en-US" sz="2800" dirty="0" smtClean="0"/>
              <a:t>break </a:t>
            </a:r>
          </a:p>
          <a:p>
            <a:pPr lvl="1"/>
            <a:r>
              <a:rPr lang="en-US" sz="2800" dirty="0" err="1" smtClean="0"/>
              <a:t>goto</a:t>
            </a:r>
            <a:r>
              <a:rPr lang="en-US" sz="2800" dirty="0" smtClean="0"/>
              <a:t> </a:t>
            </a:r>
          </a:p>
          <a:p>
            <a:pPr>
              <a:buNone/>
            </a:pP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1026" name="Picture 2" descr="C programming break and continue statements - Tryto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325534" cy="408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76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2050" name="Picture 2" descr="C break and contin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9067800" cy="614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1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Door computer graphics animation GIF - Find on GIFE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4" y="-9525"/>
            <a:ext cx="9134475" cy="685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228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lstStyle/>
          <a:p>
            <a:r>
              <a:rPr lang="en-US" b="1" dirty="0" smtClean="0"/>
              <a:t>Skips the remaining statements in the body of a while, for or do…while statement and proceeds with the next iteration of the loop</a:t>
            </a:r>
          </a:p>
          <a:p>
            <a:pPr>
              <a:buNone/>
            </a:pPr>
            <a:endParaRPr lang="en-US" dirty="0" smtClean="0"/>
          </a:p>
          <a:p>
            <a:pPr>
              <a:buNone/>
            </a:pPr>
            <a:r>
              <a:rPr lang="en-US" b="1" i="1" dirty="0" smtClean="0"/>
              <a:t>while</a:t>
            </a:r>
            <a:r>
              <a:rPr lang="en-US" dirty="0" smtClean="0"/>
              <a:t> and </a:t>
            </a:r>
            <a:r>
              <a:rPr lang="en-US" b="1" i="1" dirty="0" smtClean="0"/>
              <a:t>do…while</a:t>
            </a:r>
            <a:r>
              <a:rPr lang="en-US" dirty="0" smtClean="0"/>
              <a:t> </a:t>
            </a:r>
          </a:p>
          <a:p>
            <a:r>
              <a:rPr lang="en-US" b="1" i="1" dirty="0" smtClean="0"/>
              <a:t>Loop-continuation test</a:t>
            </a:r>
            <a:r>
              <a:rPr lang="en-US" dirty="0" smtClean="0"/>
              <a:t> is evaluated immediately after the </a:t>
            </a:r>
            <a:r>
              <a:rPr lang="en-US" b="1" i="1" dirty="0" smtClean="0"/>
              <a:t>continue</a:t>
            </a:r>
            <a:r>
              <a:rPr lang="en-US" dirty="0" smtClean="0"/>
              <a:t> statement is executed. </a:t>
            </a:r>
          </a:p>
          <a:p>
            <a:pPr>
              <a:buNone/>
            </a:pPr>
            <a:r>
              <a:rPr lang="en-US" b="1" i="1" dirty="0" smtClean="0"/>
              <a:t>for</a:t>
            </a:r>
            <a:r>
              <a:rPr lang="en-US" dirty="0" smtClean="0"/>
              <a:t> </a:t>
            </a:r>
          </a:p>
          <a:p>
            <a:r>
              <a:rPr lang="en-US" dirty="0" smtClean="0"/>
              <a:t>Increment/ decrement expression is executed first, then the loop-continuation test is evaluated. </a:t>
            </a:r>
          </a:p>
          <a:p>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(example)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a:t>
            </a:r>
            <a:r>
              <a:rPr lang="en-US" dirty="0" err="1" smtClean="0"/>
              <a:t>i,n,sum</a:t>
            </a:r>
            <a:r>
              <a:rPr lang="en-US" dirty="0" smtClean="0"/>
              <a:t>=0;</a:t>
            </a:r>
          </a:p>
          <a:p>
            <a:pPr>
              <a:buNone/>
            </a:pPr>
            <a:r>
              <a:rPr lang="en-US" dirty="0" smtClean="0"/>
              <a:t>    	for(</a:t>
            </a:r>
            <a:r>
              <a:rPr lang="en-US" dirty="0" err="1" smtClean="0"/>
              <a:t>i</a:t>
            </a:r>
            <a:r>
              <a:rPr lang="en-US" dirty="0" smtClean="0"/>
              <a:t>=1;i&lt;=10;i++)</a:t>
            </a:r>
          </a:p>
          <a:p>
            <a:pPr>
              <a:buNone/>
            </a:pPr>
            <a:r>
              <a:rPr lang="en-US" dirty="0" smtClean="0"/>
              <a:t>    	{</a:t>
            </a:r>
          </a:p>
          <a:p>
            <a:pPr>
              <a:buNone/>
            </a:pPr>
            <a:r>
              <a:rPr lang="en-US" dirty="0" smtClean="0"/>
              <a:t>     		if(i%2 == 0)</a:t>
            </a:r>
          </a:p>
          <a:p>
            <a:pPr>
              <a:buNone/>
            </a:pPr>
            <a:r>
              <a:rPr lang="en-US" dirty="0" smtClean="0"/>
              <a:t>            		continue;</a:t>
            </a:r>
          </a:p>
          <a:p>
            <a:pPr>
              <a:buNone/>
            </a:pPr>
            <a:r>
              <a:rPr lang="en-US" dirty="0" smtClean="0"/>
              <a:t>        	</a:t>
            </a:r>
            <a:r>
              <a:rPr lang="en-US" dirty="0" err="1" smtClean="0"/>
              <a:t>printf</a:t>
            </a:r>
            <a:r>
              <a:rPr lang="en-US" dirty="0" smtClean="0"/>
              <a:t>("\n %d is </a:t>
            </a:r>
            <a:r>
              <a:rPr lang="en-US" dirty="0" err="1" smtClean="0"/>
              <a:t>summing",i</a:t>
            </a:r>
            <a:r>
              <a:rPr lang="en-US" dirty="0" smtClean="0"/>
              <a:t>);</a:t>
            </a:r>
          </a:p>
          <a:p>
            <a:pPr>
              <a:buNone/>
            </a:pPr>
            <a:r>
              <a:rPr lang="en-US" dirty="0" smtClean="0"/>
              <a:t>        	sum = sum + </a:t>
            </a:r>
            <a:r>
              <a:rPr lang="en-US" dirty="0" err="1" smtClean="0"/>
              <a:t>i</a:t>
            </a:r>
            <a:r>
              <a:rPr lang="en-US" dirty="0" smtClean="0"/>
              <a:t>;</a:t>
            </a:r>
          </a:p>
          <a:p>
            <a:pPr>
              <a:buNone/>
            </a:pPr>
            <a:r>
              <a:rPr lang="en-US" dirty="0" smtClean="0"/>
              <a:t>    	}</a:t>
            </a:r>
          </a:p>
          <a:p>
            <a:pPr>
              <a:buNone/>
            </a:pPr>
            <a:r>
              <a:rPr lang="en-US" dirty="0" smtClean="0"/>
              <a:t>    	</a:t>
            </a:r>
            <a:r>
              <a:rPr lang="en-US" dirty="0" err="1" smtClean="0"/>
              <a:t>printf</a:t>
            </a:r>
            <a:r>
              <a:rPr lang="en-US" dirty="0" smtClean="0"/>
              <a:t>("\</a:t>
            </a:r>
            <a:r>
              <a:rPr lang="en-US" dirty="0" err="1" smtClean="0"/>
              <a:t>nSummation</a:t>
            </a:r>
            <a:r>
              <a:rPr lang="en-US" dirty="0" smtClean="0"/>
              <a:t> is: %</a:t>
            </a:r>
            <a:r>
              <a:rPr lang="en-US" dirty="0" err="1" smtClean="0"/>
              <a:t>d",sum</a:t>
            </a:r>
            <a:r>
              <a:rPr lang="en-US" dirty="0" smtClean="0"/>
              <a:t>);</a:t>
            </a:r>
          </a:p>
          <a:p>
            <a:pPr>
              <a:buNone/>
            </a:pPr>
            <a:r>
              <a:rPr lang="en-US" dirty="0" smtClean="0"/>
              <a:t>    	return 0;</a:t>
            </a:r>
          </a:p>
          <a:p>
            <a:pPr>
              <a:buNone/>
            </a:pPr>
            <a:r>
              <a:rPr lang="en-US" dirty="0" smtClean="0"/>
              <a:t>}</a:t>
            </a:r>
          </a:p>
          <a:p>
            <a:pPr>
              <a:buNone/>
            </a:pPr>
            <a:endParaRPr lang="en-US" dirty="0" smtClean="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(example)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a:t>
            </a:r>
            <a:r>
              <a:rPr lang="en-US" dirty="0" err="1" smtClean="0"/>
              <a:t>i,j</a:t>
            </a:r>
            <a:r>
              <a:rPr lang="en-US" dirty="0" smtClean="0"/>
              <a:t>=0,count=0,sum=0;</a:t>
            </a:r>
          </a:p>
          <a:p>
            <a:pPr>
              <a:buNone/>
            </a:pPr>
            <a:r>
              <a:rPr lang="en-US" dirty="0" smtClean="0"/>
              <a:t>    for(</a:t>
            </a:r>
            <a:r>
              <a:rPr lang="en-US" dirty="0" err="1" smtClean="0"/>
              <a:t>i</a:t>
            </a:r>
            <a:r>
              <a:rPr lang="en-US" dirty="0" smtClean="0"/>
              <a:t>=1;i&lt;=15;i++)</a:t>
            </a:r>
          </a:p>
          <a:p>
            <a:pPr>
              <a:buNone/>
            </a:pPr>
            <a:r>
              <a:rPr lang="en-US" dirty="0" smtClean="0"/>
              <a:t>    {</a:t>
            </a:r>
          </a:p>
          <a:p>
            <a:pPr>
              <a:buNone/>
            </a:pPr>
            <a:r>
              <a:rPr lang="en-US" dirty="0" smtClean="0"/>
              <a:t>        count = </a:t>
            </a:r>
            <a:r>
              <a:rPr lang="en-US" dirty="0" err="1" smtClean="0"/>
              <a:t>i</a:t>
            </a:r>
            <a:r>
              <a:rPr lang="en-US" dirty="0" smtClean="0"/>
              <a:t>;</a:t>
            </a:r>
          </a:p>
          <a:p>
            <a:pPr>
              <a:buNone/>
            </a:pPr>
            <a:r>
              <a:rPr lang="en-US" dirty="0" smtClean="0"/>
              <a:t>        if(count &lt;= 10)</a:t>
            </a:r>
          </a:p>
          <a:p>
            <a:pPr>
              <a:buNone/>
            </a:pPr>
            <a:r>
              <a:rPr lang="en-US" dirty="0" smtClean="0"/>
              <a:t>        {</a:t>
            </a:r>
          </a:p>
          <a:p>
            <a:pPr>
              <a:buNone/>
            </a:pPr>
            <a:r>
              <a:rPr lang="en-US" dirty="0" smtClean="0"/>
              <a:t>            j++;</a:t>
            </a:r>
          </a:p>
          <a:p>
            <a:pPr>
              <a:buNone/>
            </a:pPr>
            <a:r>
              <a:rPr lang="en-US" dirty="0" smtClean="0"/>
              <a:t>            continue;</a:t>
            </a:r>
          </a:p>
          <a:p>
            <a:pPr>
              <a:buNone/>
            </a:pPr>
            <a:r>
              <a:rPr lang="en-US" dirty="0" smtClean="0"/>
              <a:t>        }</a:t>
            </a:r>
          </a:p>
          <a:p>
            <a:pPr>
              <a:buNone/>
            </a:pPr>
            <a:r>
              <a:rPr lang="en-US" dirty="0" smtClean="0"/>
              <a:t>        sum = sum + count;</a:t>
            </a:r>
          </a:p>
          <a:p>
            <a:pPr>
              <a:buNone/>
            </a:pPr>
            <a:r>
              <a:rPr lang="en-US" dirty="0" smtClean="0"/>
              <a:t>    }</a:t>
            </a:r>
          </a:p>
          <a:p>
            <a:pPr>
              <a:buNone/>
            </a:pPr>
            <a:r>
              <a:rPr lang="en-US" dirty="0" smtClean="0"/>
              <a:t>    </a:t>
            </a:r>
            <a:r>
              <a:rPr lang="en-US" dirty="0" err="1" smtClean="0"/>
              <a:t>printf</a:t>
            </a:r>
            <a:r>
              <a:rPr lang="en-US" dirty="0" smtClean="0"/>
              <a:t>("\n Summation = %</a:t>
            </a:r>
            <a:r>
              <a:rPr lang="en-US" dirty="0" err="1" smtClean="0"/>
              <a:t>d",sum</a:t>
            </a:r>
            <a:r>
              <a:rPr lang="en-US" dirty="0" smtClean="0"/>
              <a:t>);</a:t>
            </a:r>
          </a:p>
          <a:p>
            <a:pPr>
              <a:buNone/>
            </a:pPr>
            <a:r>
              <a:rPr lang="en-US" dirty="0" smtClean="0"/>
              <a:t>    </a:t>
            </a:r>
            <a:r>
              <a:rPr lang="en-US" dirty="0" err="1" smtClean="0"/>
              <a:t>printf</a:t>
            </a:r>
            <a:r>
              <a:rPr lang="en-US" dirty="0" smtClean="0"/>
              <a:t>("\n j = %</a:t>
            </a:r>
            <a:r>
              <a:rPr lang="en-US" dirty="0" err="1" smtClean="0"/>
              <a:t>d",j</a:t>
            </a:r>
            <a:r>
              <a:rPr lang="en-US" dirty="0" smtClean="0"/>
              <a:t>);</a:t>
            </a:r>
          </a:p>
          <a:p>
            <a:pPr>
              <a:buNone/>
            </a:pPr>
            <a:r>
              <a:rPr lang="en-US" dirty="0" smtClean="0"/>
              <a:t>    return 0;</a:t>
            </a:r>
          </a:p>
          <a:p>
            <a:pPr>
              <a:buNone/>
            </a:pPr>
            <a:r>
              <a:rPr lang="en-US" dirty="0" smtClean="0"/>
              <a:t>}</a:t>
            </a:r>
          </a:p>
          <a:p>
            <a:pPr>
              <a:buNone/>
            </a:pP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b="1" dirty="0" smtClean="0"/>
              <a:t>Causes immediate exit from a while, for, do…while or switch statement. </a:t>
            </a:r>
          </a:p>
          <a:p>
            <a:endParaRPr lang="en-US" b="1" dirty="0" smtClean="0"/>
          </a:p>
          <a:p>
            <a:r>
              <a:rPr lang="en-US" b="1" dirty="0" smtClean="0"/>
              <a:t>Program execution continues with the first statement after the control structure. </a:t>
            </a:r>
          </a:p>
          <a:p>
            <a:endParaRPr lang="en-US" b="1" dirty="0" smtClean="0"/>
          </a:p>
          <a:p>
            <a:r>
              <a:rPr lang="en-US" dirty="0" smtClean="0"/>
              <a:t>Common uses of the break statement </a:t>
            </a:r>
          </a:p>
          <a:p>
            <a:pPr>
              <a:buNone/>
            </a:pPr>
            <a:r>
              <a:rPr lang="en-US" sz="2800" dirty="0" smtClean="0"/>
              <a:t>		- </a:t>
            </a:r>
            <a:r>
              <a:rPr lang="en-US" sz="2400" dirty="0" smtClean="0"/>
              <a:t>Escape early from a loop </a:t>
            </a:r>
          </a:p>
          <a:p>
            <a:pPr>
              <a:buNone/>
            </a:pPr>
            <a:r>
              <a:rPr lang="en-US" sz="2400" dirty="0" smtClean="0"/>
              <a:t>		- Skip the remainder of a switch statement </a:t>
            </a:r>
            <a:endParaRPr lang="en-US" sz="2400"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(cont…)</a:t>
            </a: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Picture 6" descr="break into while.jpg"/>
          <p:cNvPicPr>
            <a:picLocks noChangeAspect="1"/>
          </p:cNvPicPr>
          <p:nvPr/>
        </p:nvPicPr>
        <p:blipFill>
          <a:blip r:embed="rId2"/>
          <a:stretch>
            <a:fillRect/>
          </a:stretch>
        </p:blipFill>
        <p:spPr>
          <a:xfrm>
            <a:off x="1676400" y="914400"/>
            <a:ext cx="3886200" cy="520960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(Example)</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r>
              <a:rPr lang="en-US" dirty="0" smtClean="0"/>
              <a:t>	#include&lt;</a:t>
            </a:r>
            <a:r>
              <a:rPr lang="en-US" dirty="0" err="1" smtClean="0"/>
              <a:t>stdio.h</a:t>
            </a:r>
            <a:r>
              <a:rPr lang="en-US" dirty="0" smtClean="0"/>
              <a:t>&gt;</a:t>
            </a:r>
          </a:p>
          <a:p>
            <a:pPr>
              <a:buNone/>
            </a:pPr>
            <a:r>
              <a:rPr lang="nn-NO" dirty="0" smtClean="0"/>
              <a:t>	int i, sum=0;</a:t>
            </a:r>
            <a:br>
              <a:rPr lang="nn-NO" dirty="0" smtClean="0"/>
            </a:br>
            <a:r>
              <a:rPr lang="nn-NO" dirty="0" smtClean="0"/>
              <a:t>for( i=1 ;  ;  i++ )</a:t>
            </a:r>
            <a:br>
              <a:rPr lang="nn-NO" dirty="0" smtClean="0"/>
            </a:br>
            <a:r>
              <a:rPr lang="nn-NO" dirty="0" smtClean="0"/>
              <a:t>{</a:t>
            </a:r>
            <a:br>
              <a:rPr lang="nn-NO" dirty="0" smtClean="0"/>
            </a:br>
            <a:r>
              <a:rPr lang="nn-NO" dirty="0" smtClean="0"/>
              <a:t>	sum += i;</a:t>
            </a:r>
            <a:br>
              <a:rPr lang="nn-NO" dirty="0" smtClean="0"/>
            </a:br>
            <a:r>
              <a:rPr lang="nn-NO" dirty="0" smtClean="0"/>
              <a:t>	if( sum &gt;= 10 )</a:t>
            </a:r>
          </a:p>
          <a:p>
            <a:pPr>
              <a:buNone/>
            </a:pPr>
            <a:r>
              <a:rPr lang="nn-NO" dirty="0" smtClean="0"/>
              <a:t>		{</a:t>
            </a:r>
            <a:br>
              <a:rPr lang="nn-NO" dirty="0" smtClean="0"/>
            </a:br>
            <a:r>
              <a:rPr lang="nn-NO" dirty="0" smtClean="0"/>
              <a:t>	        break;</a:t>
            </a:r>
          </a:p>
          <a:p>
            <a:pPr>
              <a:buNone/>
            </a:pPr>
            <a:r>
              <a:rPr lang="nn-NO" dirty="0" smtClean="0"/>
              <a:t>		}</a:t>
            </a:r>
            <a:br>
              <a:rPr lang="nn-NO" dirty="0" smtClean="0"/>
            </a:br>
            <a:r>
              <a:rPr lang="nn-NO" dirty="0" smtClean="0"/>
              <a:t>}</a:t>
            </a:r>
            <a:br>
              <a:rPr lang="nn-NO" dirty="0" smtClean="0"/>
            </a:br>
            <a:r>
              <a:rPr lang="nn-NO" dirty="0" smtClean="0"/>
              <a:t/>
            </a:r>
            <a:br>
              <a:rPr lang="nn-NO" dirty="0" smtClean="0"/>
            </a:br>
            <a:endParaRPr lang="en-US"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 Between a Range:</a:t>
            </a:r>
            <a:endParaRPr lang="en-US" dirty="0"/>
          </a:p>
        </p:txBody>
      </p:sp>
      <p:sp>
        <p:nvSpPr>
          <p:cNvPr id="3" name="Content Placeholder 2"/>
          <p:cNvSpPr>
            <a:spLocks noGrp="1"/>
          </p:cNvSpPr>
          <p:nvPr>
            <p:ph idx="1"/>
          </p:nvPr>
        </p:nvSpPr>
        <p:spPr>
          <a:xfrm>
            <a:off x="152400" y="762000"/>
            <a:ext cx="8839200" cy="5562600"/>
          </a:xfrm>
        </p:spPr>
        <p:txBody>
          <a:bodyPr>
            <a:noAutofit/>
          </a:bodyPr>
          <a:lstStyle/>
          <a:p>
            <a:pPr>
              <a:buNone/>
            </a:pPr>
            <a:r>
              <a:rPr lang="en-US" sz="1000" b="1" dirty="0" smtClean="0"/>
              <a:t>#include &lt;</a:t>
            </a:r>
            <a:r>
              <a:rPr lang="en-US" sz="1000" b="1" dirty="0" err="1" smtClean="0"/>
              <a:t>stdio.h</a:t>
            </a:r>
            <a:r>
              <a:rPr lang="en-US" sz="1000" b="1" dirty="0" smtClean="0"/>
              <a:t>&gt;</a:t>
            </a:r>
          </a:p>
          <a:p>
            <a:pPr>
              <a:buNone/>
            </a:pPr>
            <a:r>
              <a:rPr lang="en-US" sz="1000" b="1" dirty="0" err="1" smtClean="0"/>
              <a:t>int</a:t>
            </a:r>
            <a:r>
              <a:rPr lang="en-US" sz="1000" b="1" dirty="0" smtClean="0"/>
              <a:t> main()</a:t>
            </a:r>
          </a:p>
          <a:p>
            <a:pPr>
              <a:buNone/>
            </a:pPr>
            <a:r>
              <a:rPr lang="en-US" sz="1000" b="1" dirty="0" smtClean="0"/>
              <a:t>{</a:t>
            </a:r>
          </a:p>
          <a:p>
            <a:pPr>
              <a:buNone/>
            </a:pPr>
            <a:r>
              <a:rPr lang="en-US" sz="1000" b="1" dirty="0" smtClean="0"/>
              <a:t>    </a:t>
            </a:r>
            <a:r>
              <a:rPr lang="en-US" sz="1000" b="1" dirty="0" err="1" smtClean="0"/>
              <a:t>int</a:t>
            </a:r>
            <a:r>
              <a:rPr lang="en-US" sz="1000" b="1" dirty="0" smtClean="0"/>
              <a:t> low, high, </a:t>
            </a:r>
            <a:r>
              <a:rPr lang="en-US" sz="1000" b="1" dirty="0" err="1" smtClean="0"/>
              <a:t>i</a:t>
            </a:r>
            <a:r>
              <a:rPr lang="en-US" sz="1000" b="1" dirty="0" smtClean="0"/>
              <a:t>, flag;</a:t>
            </a:r>
          </a:p>
          <a:p>
            <a:pPr>
              <a:buNone/>
            </a:pPr>
            <a:r>
              <a:rPr lang="en-US" sz="1000" b="1" dirty="0" smtClean="0"/>
              <a:t>    </a:t>
            </a:r>
            <a:r>
              <a:rPr lang="en-US" sz="1000" b="1" dirty="0" err="1" smtClean="0"/>
              <a:t>printf</a:t>
            </a:r>
            <a:r>
              <a:rPr lang="en-US" sz="1000" b="1" dirty="0" smtClean="0"/>
              <a:t>("Enter two numbers(intervals): ");</a:t>
            </a:r>
          </a:p>
          <a:p>
            <a:pPr>
              <a:buNone/>
            </a:pPr>
            <a:r>
              <a:rPr lang="en-US" sz="1000" b="1" dirty="0" smtClean="0"/>
              <a:t>    </a:t>
            </a:r>
            <a:r>
              <a:rPr lang="en-US" sz="1000" b="1" dirty="0" err="1" smtClean="0"/>
              <a:t>scanf</a:t>
            </a:r>
            <a:r>
              <a:rPr lang="en-US" sz="1000" b="1" dirty="0" smtClean="0"/>
              <a:t>("%d %d", &amp;low, &amp;high);</a:t>
            </a:r>
          </a:p>
          <a:p>
            <a:pPr>
              <a:buNone/>
            </a:pPr>
            <a:endParaRPr lang="en-US" sz="1000" b="1" dirty="0" smtClean="0"/>
          </a:p>
          <a:p>
            <a:pPr>
              <a:buNone/>
            </a:pPr>
            <a:r>
              <a:rPr lang="en-US" sz="1000" b="1" dirty="0" smtClean="0"/>
              <a:t>    </a:t>
            </a:r>
            <a:r>
              <a:rPr lang="en-US" sz="1000" b="1" dirty="0" err="1" smtClean="0"/>
              <a:t>printf</a:t>
            </a:r>
            <a:r>
              <a:rPr lang="en-US" sz="1000" b="1" dirty="0" smtClean="0"/>
              <a:t>("Prime numbers between %d and %d are: \n", low, high);</a:t>
            </a:r>
          </a:p>
          <a:p>
            <a:pPr>
              <a:buNone/>
            </a:pPr>
            <a:endParaRPr lang="en-US" sz="1000" b="1" dirty="0" smtClean="0"/>
          </a:p>
          <a:p>
            <a:pPr>
              <a:buNone/>
            </a:pPr>
            <a:r>
              <a:rPr lang="en-US" sz="1000" b="1" dirty="0" smtClean="0"/>
              <a:t>    while (low &lt; high)</a:t>
            </a:r>
          </a:p>
          <a:p>
            <a:pPr>
              <a:buNone/>
            </a:pPr>
            <a:r>
              <a:rPr lang="en-US" sz="1000" b="1" dirty="0" smtClean="0"/>
              <a:t>    {</a:t>
            </a:r>
          </a:p>
          <a:p>
            <a:pPr>
              <a:buNone/>
            </a:pPr>
            <a:r>
              <a:rPr lang="en-US" sz="1000" b="1" dirty="0" smtClean="0"/>
              <a:t>        flag = 0;</a:t>
            </a:r>
          </a:p>
          <a:p>
            <a:pPr>
              <a:buNone/>
            </a:pPr>
            <a:endParaRPr lang="en-US" sz="1000" b="1" dirty="0" smtClean="0"/>
          </a:p>
          <a:p>
            <a:pPr>
              <a:buNone/>
            </a:pPr>
            <a:r>
              <a:rPr lang="en-US" sz="1000" b="1" dirty="0" smtClean="0"/>
              <a:t>        for(</a:t>
            </a:r>
            <a:r>
              <a:rPr lang="en-US" sz="1000" b="1" dirty="0" err="1" smtClean="0"/>
              <a:t>i</a:t>
            </a:r>
            <a:r>
              <a:rPr lang="en-US" sz="1000" b="1" dirty="0" smtClean="0"/>
              <a:t> = 2; </a:t>
            </a:r>
            <a:r>
              <a:rPr lang="en-US" sz="1000" b="1" dirty="0" err="1" smtClean="0"/>
              <a:t>i</a:t>
            </a:r>
            <a:r>
              <a:rPr lang="en-US" sz="1000" b="1" dirty="0" smtClean="0"/>
              <a:t> &lt;= low/2; ++</a:t>
            </a:r>
            <a:r>
              <a:rPr lang="en-US" sz="1000" b="1" dirty="0" err="1" smtClean="0"/>
              <a:t>i</a:t>
            </a:r>
            <a:r>
              <a:rPr lang="en-US" sz="1000" b="1" dirty="0" smtClean="0"/>
              <a:t>)</a:t>
            </a:r>
          </a:p>
          <a:p>
            <a:pPr>
              <a:buNone/>
            </a:pPr>
            <a:r>
              <a:rPr lang="en-US" sz="1000" b="1" dirty="0" smtClean="0"/>
              <a:t>        {</a:t>
            </a:r>
          </a:p>
          <a:p>
            <a:pPr>
              <a:buNone/>
            </a:pPr>
            <a:r>
              <a:rPr lang="en-US" sz="1000" b="1" dirty="0" smtClean="0"/>
              <a:t>            if(low % </a:t>
            </a:r>
            <a:r>
              <a:rPr lang="en-US" sz="1000" b="1" dirty="0" err="1" smtClean="0"/>
              <a:t>i</a:t>
            </a:r>
            <a:r>
              <a:rPr lang="en-US" sz="1000" b="1" dirty="0" smtClean="0"/>
              <a:t> == 0)</a:t>
            </a:r>
          </a:p>
          <a:p>
            <a:pPr>
              <a:buNone/>
            </a:pPr>
            <a:r>
              <a:rPr lang="en-US" sz="1000" b="1" dirty="0" smtClean="0"/>
              <a:t>            {</a:t>
            </a:r>
          </a:p>
          <a:p>
            <a:pPr>
              <a:buNone/>
            </a:pPr>
            <a:r>
              <a:rPr lang="en-US" sz="1000" b="1" dirty="0" smtClean="0"/>
              <a:t>                flag = 1;</a:t>
            </a:r>
          </a:p>
          <a:p>
            <a:pPr>
              <a:buNone/>
            </a:pPr>
            <a:r>
              <a:rPr lang="en-US" sz="1000" b="1" dirty="0" smtClean="0"/>
              <a:t>                break;</a:t>
            </a:r>
          </a:p>
          <a:p>
            <a:pPr>
              <a:buNone/>
            </a:pPr>
            <a:r>
              <a:rPr lang="en-US" sz="1000" b="1" dirty="0" smtClean="0"/>
              <a:t>            }</a:t>
            </a:r>
          </a:p>
          <a:p>
            <a:pPr>
              <a:buNone/>
            </a:pPr>
            <a:r>
              <a:rPr lang="en-US" sz="1000" b="1" dirty="0" smtClean="0"/>
              <a:t>        }</a:t>
            </a:r>
          </a:p>
          <a:p>
            <a:pPr>
              <a:buNone/>
            </a:pPr>
            <a:endParaRPr lang="en-US" sz="1000" b="1" dirty="0" smtClean="0"/>
          </a:p>
          <a:p>
            <a:pPr>
              <a:buNone/>
            </a:pPr>
            <a:r>
              <a:rPr lang="en-US" sz="1000" b="1" dirty="0" smtClean="0"/>
              <a:t>        if (flag == 0)</a:t>
            </a:r>
          </a:p>
          <a:p>
            <a:pPr>
              <a:buNone/>
            </a:pPr>
            <a:r>
              <a:rPr lang="en-US" sz="1000" b="1" dirty="0" smtClean="0"/>
              <a:t>            </a:t>
            </a:r>
            <a:r>
              <a:rPr lang="en-US" sz="1000" b="1" dirty="0" err="1" smtClean="0"/>
              <a:t>printf</a:t>
            </a:r>
            <a:r>
              <a:rPr lang="en-US" sz="1000" b="1" dirty="0" smtClean="0"/>
              <a:t>("%d \n", low);</a:t>
            </a:r>
          </a:p>
          <a:p>
            <a:pPr>
              <a:buNone/>
            </a:pPr>
            <a:endParaRPr lang="en-US" sz="1000" b="1" dirty="0" smtClean="0"/>
          </a:p>
          <a:p>
            <a:pPr>
              <a:buNone/>
            </a:pPr>
            <a:r>
              <a:rPr lang="en-US" sz="1000" b="1" dirty="0" smtClean="0"/>
              <a:t>        ++low;</a:t>
            </a:r>
          </a:p>
          <a:p>
            <a:pPr>
              <a:buNone/>
            </a:pPr>
            <a:r>
              <a:rPr lang="en-US" sz="1000" b="1" dirty="0" smtClean="0"/>
              <a:t>    }</a:t>
            </a:r>
          </a:p>
          <a:p>
            <a:pPr>
              <a:buNone/>
            </a:pPr>
            <a:endParaRPr lang="en-US" sz="1000" b="1" dirty="0" smtClean="0"/>
          </a:p>
          <a:p>
            <a:pPr>
              <a:buNone/>
            </a:pPr>
            <a:r>
              <a:rPr lang="en-US" sz="1000" b="1" dirty="0" smtClean="0"/>
              <a:t>    return 0;</a:t>
            </a:r>
          </a:p>
          <a:p>
            <a:pPr>
              <a:buNone/>
            </a:pPr>
            <a:r>
              <a:rPr lang="en-US" sz="1000" b="1" dirty="0" smtClean="0"/>
              <a:t>}</a:t>
            </a:r>
            <a:endParaRPr lang="en-US" sz="1000" b="1" dirty="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descr="Earth Equator Sun GIFs | Teno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8991600" cy="622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975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3074" name="Picture 2" descr="Fashion Festival Sticker by Primark for iOS &amp; Android | GIPHY"/>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52400"/>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348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5122" name="Picture 2" descr="For Loop in 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7686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230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descr="While-loop-animation-python GIF | Gfyca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7675" y="381000"/>
            <a:ext cx="81153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8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for(initial value ; condition; increment/decrement )//control statement</a:t>
            </a:r>
          </a:p>
          <a:p>
            <a:pPr marL="0" indent="0">
              <a:buNone/>
            </a:pPr>
            <a:r>
              <a:rPr lang="en-US" dirty="0" smtClean="0"/>
              <a:t>{</a:t>
            </a:r>
          </a:p>
          <a:p>
            <a:pPr marL="0" indent="0">
              <a:buNone/>
            </a:pPr>
            <a:r>
              <a:rPr lang="en-US" dirty="0" err="1" smtClean="0"/>
              <a:t>printf</a:t>
            </a:r>
            <a:r>
              <a:rPr lang="en-US" dirty="0" smtClean="0"/>
              <a:t>();//body</a:t>
            </a:r>
          </a:p>
          <a:p>
            <a:pPr marL="0" indent="0">
              <a:buNone/>
            </a:pPr>
            <a:r>
              <a:rPr lang="en-US" dirty="0" smtClean="0"/>
              <a:t>}</a:t>
            </a:r>
          </a:p>
          <a:p>
            <a:pPr marL="0" indent="0">
              <a:buNone/>
            </a:pPr>
            <a:r>
              <a:rPr lang="en-US" dirty="0" smtClean="0"/>
              <a:t>3 parts of a for loop</a:t>
            </a:r>
          </a:p>
          <a:p>
            <a:pPr marL="0" indent="0">
              <a:buNone/>
            </a:pPr>
            <a:r>
              <a:rPr lang="en-US" dirty="0" smtClean="0"/>
              <a:t>Initialization</a:t>
            </a:r>
          </a:p>
          <a:p>
            <a:pPr marL="0" indent="0">
              <a:buNone/>
            </a:pPr>
            <a:r>
              <a:rPr lang="en-US" dirty="0" smtClean="0"/>
              <a:t>Condition</a:t>
            </a:r>
          </a:p>
          <a:p>
            <a:pPr marL="0" indent="0">
              <a:buNone/>
            </a:pPr>
            <a:r>
              <a:rPr lang="en-US" dirty="0" err="1" smtClean="0"/>
              <a:t>Inc</a:t>
            </a:r>
            <a:r>
              <a:rPr lang="en-US" dirty="0" smtClean="0"/>
              <a:t>/</a:t>
            </a:r>
            <a:r>
              <a:rPr lang="en-US" dirty="0" err="1" smtClean="0"/>
              <a:t>dec</a:t>
            </a:r>
            <a:endParaRPr lang="en-US" dirty="0" smtClean="0"/>
          </a:p>
        </p:txBody>
      </p:sp>
      <p:sp>
        <p:nvSpPr>
          <p:cNvPr id="4" name="Date Placeholder 3"/>
          <p:cNvSpPr>
            <a:spLocks noGrp="1"/>
          </p:cNvSpPr>
          <p:nvPr>
            <p:ph type="dt" sz="half" idx="10"/>
          </p:nvPr>
        </p:nvSpPr>
        <p:spPr/>
        <p:txBody>
          <a:bodyPr/>
          <a:lstStyle/>
          <a:p>
            <a:fld id="{51403220-09CD-47FE-AE6B-185F26247F7A}" type="datetime3">
              <a:rPr lang="en-US" smtClean="0"/>
              <a:pPr/>
              <a:t>17 August 2020</a:t>
            </a:fld>
            <a:endParaRPr lang="en-US"/>
          </a:p>
        </p:txBody>
      </p:sp>
      <p:sp>
        <p:nvSpPr>
          <p:cNvPr id="5" name="Footer Placeholder 4"/>
          <p:cNvSpPr>
            <a:spLocks noGrp="1"/>
          </p:cNvSpPr>
          <p:nvPr>
            <p:ph type="ftr" sz="quarter" idx="11"/>
          </p:nvPr>
        </p:nvSpPr>
        <p:spPr/>
        <p:txBody>
          <a:bodyPr/>
          <a:lstStyle/>
          <a:p>
            <a:r>
              <a:rPr lang="en-US" smtClean="0"/>
              <a:t>CSC-183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8531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TotalTime>
  <Words>2187</Words>
  <Application>Microsoft Office PowerPoint</Application>
  <PresentationFormat>On-screen Show (4:3)</PresentationFormat>
  <Paragraphs>566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vt:lpstr>
      <vt:lpstr>Wingdings</vt:lpstr>
      <vt:lpstr>Office Theme</vt:lpstr>
      <vt:lpstr>CSC – 183  Programming C</vt:lpstr>
      <vt:lpstr>Chapter Outline:</vt:lpstr>
      <vt:lpstr>Introduction</vt:lpstr>
      <vt:lpstr>PowerPoint Presentation</vt:lpstr>
      <vt:lpstr>PowerPoint Presentation</vt:lpstr>
      <vt:lpstr>PowerPoint Presentation</vt:lpstr>
      <vt:lpstr>PowerPoint Presentation</vt:lpstr>
      <vt:lpstr>PowerPoint Presentation</vt:lpstr>
      <vt:lpstr>PowerPoint Presentation</vt:lpstr>
      <vt:lpstr>Introduction</vt:lpstr>
      <vt:lpstr>Loop Segments</vt:lpstr>
      <vt:lpstr>Looping statements in C</vt:lpstr>
      <vt:lpstr>The for statement (for loop)</vt:lpstr>
      <vt:lpstr>The for statement (for loop)</vt:lpstr>
      <vt:lpstr>Analyze the for Statement</vt:lpstr>
      <vt:lpstr>The for statement (for loop)</vt:lpstr>
      <vt:lpstr>The while statement (while statement)</vt:lpstr>
      <vt:lpstr>The while statement (while statement)</vt:lpstr>
      <vt:lpstr>The while statement (while statement)</vt:lpstr>
      <vt:lpstr>The while statement (while statement)</vt:lpstr>
      <vt:lpstr>The do statement (do while loop)</vt:lpstr>
      <vt:lpstr>The do statement (do while loop)</vt:lpstr>
      <vt:lpstr>The do statement (do while loop)</vt:lpstr>
      <vt:lpstr>The do statement (do while loop)</vt:lpstr>
      <vt:lpstr>Looping Types</vt:lpstr>
      <vt:lpstr>The entry controlled loop</vt:lpstr>
      <vt:lpstr>The exit controlled loop</vt:lpstr>
      <vt:lpstr>Entry VS Exit Controlled Loop</vt:lpstr>
      <vt:lpstr>Counter Controlled loops</vt:lpstr>
      <vt:lpstr>Counter Controlled loops</vt:lpstr>
      <vt:lpstr>Sentinel Controlled loops</vt:lpstr>
      <vt:lpstr>Sentinel Controlled loops</vt:lpstr>
      <vt:lpstr>Loop at a glance</vt:lpstr>
      <vt:lpstr>Example and Exercise</vt:lpstr>
      <vt:lpstr>Nested looping concept</vt:lpstr>
      <vt:lpstr>Nested looping concept (Example)</vt:lpstr>
      <vt:lpstr>Jump Statements in C </vt:lpstr>
      <vt:lpstr>PowerPoint Presentation</vt:lpstr>
      <vt:lpstr>PowerPoint Presentation</vt:lpstr>
      <vt:lpstr>continue </vt:lpstr>
      <vt:lpstr>Continue (example)</vt:lpstr>
      <vt:lpstr>Continue (example)</vt:lpstr>
      <vt:lpstr>break</vt:lpstr>
      <vt:lpstr>Break (cont…)</vt:lpstr>
      <vt:lpstr>Break (Example)</vt:lpstr>
      <vt:lpstr>Prime Number Between a Range: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 183  Programming C</dc:title>
  <dc:creator>Morshed</dc:creator>
  <cp:lastModifiedBy>suhala2019@outlook.com</cp:lastModifiedBy>
  <cp:revision>467</cp:revision>
  <dcterms:created xsi:type="dcterms:W3CDTF">2006-08-16T00:00:00Z</dcterms:created>
  <dcterms:modified xsi:type="dcterms:W3CDTF">2020-08-17T06:21:54Z</dcterms:modified>
</cp:coreProperties>
</file>