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3"/>
  </p:notesMasterIdLst>
  <p:sldIdLst>
    <p:sldId id="277" r:id="rId2"/>
    <p:sldId id="288" r:id="rId3"/>
    <p:sldId id="289" r:id="rId4"/>
    <p:sldId id="290" r:id="rId5"/>
    <p:sldId id="291" r:id="rId6"/>
    <p:sldId id="292" r:id="rId7"/>
    <p:sldId id="293" r:id="rId8"/>
    <p:sldId id="315" r:id="rId9"/>
    <p:sldId id="278" r:id="rId10"/>
    <p:sldId id="298" r:id="rId11"/>
    <p:sldId id="299" r:id="rId12"/>
    <p:sldId id="300" r:id="rId13"/>
    <p:sldId id="301" r:id="rId14"/>
    <p:sldId id="302" r:id="rId15"/>
    <p:sldId id="303" r:id="rId16"/>
    <p:sldId id="304" r:id="rId17"/>
    <p:sldId id="306" r:id="rId18"/>
    <p:sldId id="294" r:id="rId19"/>
    <p:sldId id="296" r:id="rId20"/>
    <p:sldId id="297" r:id="rId21"/>
    <p:sldId id="31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00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0" autoAdjust="0"/>
    <p:restoredTop sz="94662" autoAdjust="0"/>
  </p:normalViewPr>
  <p:slideViewPr>
    <p:cSldViewPr>
      <p:cViewPr>
        <p:scale>
          <a:sx n="94" d="100"/>
          <a:sy n="94" d="100"/>
        </p:scale>
        <p:origin x="-720" y="9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14EEDC-4897-4E21-BFC8-5238BE61AE0B}" type="datetimeFigureOut">
              <a:rPr lang="en-US" smtClean="0"/>
              <a:pPr/>
              <a:t>8/11/20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CF0C8-A6B7-47B5-9782-6FEA76B393D5}" type="slidenum">
              <a:rPr lang="en-US" smtClean="0"/>
              <a:pPr/>
              <a:t>‹#›</a:t>
            </a:fld>
            <a:endParaRPr lang="en-US"/>
          </a:p>
        </p:txBody>
      </p:sp>
    </p:spTree>
    <p:extLst>
      <p:ext uri="{BB962C8B-B14F-4D97-AF65-F5344CB8AC3E}">
        <p14:creationId xmlns="" xmlns:p14="http://schemas.microsoft.com/office/powerpoint/2010/main" val="80771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F6F728-CF90-487F-A601-356D9122CB06}" type="datetimeFigureOut">
              <a:rPr lang="en-US" smtClean="0"/>
              <a:pPr/>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2A1A6-5346-4596-9E2F-1973AE565847}"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3855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F6F728-CF90-487F-A601-356D9122CB06}" type="datetimeFigureOut">
              <a:rPr lang="en-US" smtClean="0"/>
              <a:pPr/>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2A1A6-5346-4596-9E2F-1973AE565847}" type="slidenum">
              <a:rPr lang="en-US" smtClean="0"/>
              <a:pPr/>
              <a:t>‹#›</a:t>
            </a:fld>
            <a:endParaRPr lang="en-US"/>
          </a:p>
        </p:txBody>
      </p:sp>
    </p:spTree>
    <p:extLst>
      <p:ext uri="{BB962C8B-B14F-4D97-AF65-F5344CB8AC3E}">
        <p14:creationId xmlns="" xmlns:p14="http://schemas.microsoft.com/office/powerpoint/2010/main" val="1701164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F6F728-CF90-487F-A601-356D9122CB06}" type="datetimeFigureOut">
              <a:rPr lang="en-US" smtClean="0"/>
              <a:pPr/>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2A1A6-5346-4596-9E2F-1973AE565847}" type="slidenum">
              <a:rPr lang="en-US" smtClean="0"/>
              <a:pPr/>
              <a:t>‹#›</a:t>
            </a:fld>
            <a:endParaRPr lang="en-US"/>
          </a:p>
        </p:txBody>
      </p:sp>
    </p:spTree>
    <p:extLst>
      <p:ext uri="{BB962C8B-B14F-4D97-AF65-F5344CB8AC3E}">
        <p14:creationId xmlns="" xmlns:p14="http://schemas.microsoft.com/office/powerpoint/2010/main" val="5601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F6F728-CF90-487F-A601-356D9122CB06}" type="datetimeFigureOut">
              <a:rPr lang="en-US" smtClean="0"/>
              <a:pPr/>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2A1A6-5346-4596-9E2F-1973AE565847}" type="slidenum">
              <a:rPr lang="en-US" smtClean="0"/>
              <a:pPr/>
              <a:t>‹#›</a:t>
            </a:fld>
            <a:endParaRPr lang="en-US"/>
          </a:p>
        </p:txBody>
      </p:sp>
    </p:spTree>
    <p:extLst>
      <p:ext uri="{BB962C8B-B14F-4D97-AF65-F5344CB8AC3E}">
        <p14:creationId xmlns="" xmlns:p14="http://schemas.microsoft.com/office/powerpoint/2010/main" val="423117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6F728-CF90-487F-A601-356D9122CB06}" type="datetimeFigureOut">
              <a:rPr lang="en-US" smtClean="0"/>
              <a:pPr/>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2A1A6-5346-4596-9E2F-1973AE565847}"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66036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F6F728-CF90-487F-A601-356D9122CB06}" type="datetimeFigureOut">
              <a:rPr lang="en-US" smtClean="0"/>
              <a:pPr/>
              <a:t>8/11/20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2A1A6-5346-4596-9E2F-1973AE565847}" type="slidenum">
              <a:rPr lang="en-US" smtClean="0"/>
              <a:pPr/>
              <a:t>‹#›</a:t>
            </a:fld>
            <a:endParaRPr lang="en-US"/>
          </a:p>
        </p:txBody>
      </p:sp>
    </p:spTree>
    <p:extLst>
      <p:ext uri="{BB962C8B-B14F-4D97-AF65-F5344CB8AC3E}">
        <p14:creationId xmlns="" xmlns:p14="http://schemas.microsoft.com/office/powerpoint/2010/main" val="165740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F6F728-CF90-487F-A601-356D9122CB06}" type="datetimeFigureOut">
              <a:rPr lang="en-US" smtClean="0"/>
              <a:pPr/>
              <a:t>8/11/20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62A1A6-5346-4596-9E2F-1973AE565847}" type="slidenum">
              <a:rPr lang="en-US" smtClean="0"/>
              <a:pPr/>
              <a:t>‹#›</a:t>
            </a:fld>
            <a:endParaRPr lang="en-US"/>
          </a:p>
        </p:txBody>
      </p:sp>
    </p:spTree>
    <p:extLst>
      <p:ext uri="{BB962C8B-B14F-4D97-AF65-F5344CB8AC3E}">
        <p14:creationId xmlns="" xmlns:p14="http://schemas.microsoft.com/office/powerpoint/2010/main" val="32845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F6F728-CF90-487F-A601-356D9122CB06}" type="datetimeFigureOut">
              <a:rPr lang="en-US" smtClean="0"/>
              <a:pPr/>
              <a:t>8/11/20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62A1A6-5346-4596-9E2F-1973AE565847}" type="slidenum">
              <a:rPr lang="en-US" smtClean="0"/>
              <a:pPr/>
              <a:t>‹#›</a:t>
            </a:fld>
            <a:endParaRPr lang="en-US"/>
          </a:p>
        </p:txBody>
      </p:sp>
    </p:spTree>
    <p:extLst>
      <p:ext uri="{BB962C8B-B14F-4D97-AF65-F5344CB8AC3E}">
        <p14:creationId xmlns="" xmlns:p14="http://schemas.microsoft.com/office/powerpoint/2010/main" val="1554271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F6F728-CF90-487F-A601-356D9122CB06}" type="datetimeFigureOut">
              <a:rPr lang="en-US" smtClean="0"/>
              <a:pPr/>
              <a:t>8/11/20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B62A1A6-5346-4596-9E2F-1973AE565847}" type="slidenum">
              <a:rPr lang="en-US" smtClean="0"/>
              <a:pPr/>
              <a:t>‹#›</a:t>
            </a:fld>
            <a:endParaRPr lang="en-US"/>
          </a:p>
        </p:txBody>
      </p:sp>
    </p:spTree>
    <p:extLst>
      <p:ext uri="{BB962C8B-B14F-4D97-AF65-F5344CB8AC3E}">
        <p14:creationId xmlns="" xmlns:p14="http://schemas.microsoft.com/office/powerpoint/2010/main" val="326704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FF6F728-CF90-487F-A601-356D9122CB06}" type="datetimeFigureOut">
              <a:rPr lang="en-US" smtClean="0"/>
              <a:pPr/>
              <a:t>8/11/20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62A1A6-5346-4596-9E2F-1973AE565847}" type="slidenum">
              <a:rPr lang="en-US" smtClean="0"/>
              <a:pPr/>
              <a:t>‹#›</a:t>
            </a:fld>
            <a:endParaRPr lang="en-US"/>
          </a:p>
        </p:txBody>
      </p:sp>
    </p:spTree>
    <p:extLst>
      <p:ext uri="{BB962C8B-B14F-4D97-AF65-F5344CB8AC3E}">
        <p14:creationId xmlns="" xmlns:p14="http://schemas.microsoft.com/office/powerpoint/2010/main" val="1034487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6F728-CF90-487F-A601-356D9122CB06}" type="datetimeFigureOut">
              <a:rPr lang="en-US" smtClean="0"/>
              <a:pPr/>
              <a:t>8/11/20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2A1A6-5346-4596-9E2F-1973AE565847}" type="slidenum">
              <a:rPr lang="en-US" smtClean="0"/>
              <a:pPr/>
              <a:t>‹#›</a:t>
            </a:fld>
            <a:endParaRPr lang="en-US"/>
          </a:p>
        </p:txBody>
      </p:sp>
    </p:spTree>
    <p:extLst>
      <p:ext uri="{BB962C8B-B14F-4D97-AF65-F5344CB8AC3E}">
        <p14:creationId xmlns="" xmlns:p14="http://schemas.microsoft.com/office/powerpoint/2010/main" val="250552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FF6F728-CF90-487F-A601-356D9122CB06}" type="datetimeFigureOut">
              <a:rPr lang="en-US" smtClean="0"/>
              <a:pPr/>
              <a:t>8/11/20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B62A1A6-5346-4596-9E2F-1973AE565847}"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2915824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67600" cy="1676400"/>
          </a:xfrm>
        </p:spPr>
        <p:txBody>
          <a:bodyPr>
            <a:normAutofit fontScale="90000"/>
          </a:bodyPr>
          <a:lstStyle/>
          <a:p>
            <a:pPr algn="ctr"/>
            <a:r>
              <a:rPr lang="en-US" sz="3400" dirty="0" smtClean="0"/>
              <a:t/>
            </a:r>
            <a:br>
              <a:rPr lang="en-US" sz="3400" dirty="0" smtClean="0"/>
            </a:br>
            <a:r>
              <a:rPr lang="en-US" sz="3400" dirty="0" smtClean="0"/>
              <a:t>European University of Bangladesh</a:t>
            </a:r>
            <a:r>
              <a:rPr lang="en-US" sz="1800" dirty="0" smtClean="0"/>
              <a:t/>
            </a:r>
            <a:br>
              <a:rPr lang="en-US" sz="1800" dirty="0" smtClean="0"/>
            </a:br>
            <a:r>
              <a:rPr lang="en-US" sz="1800" dirty="0" smtClean="0"/>
              <a:t>Department of Computer science and Engineering</a:t>
            </a:r>
            <a:br>
              <a:rPr lang="en-US" sz="1800" dirty="0" smtClean="0"/>
            </a:br>
            <a:r>
              <a:rPr lang="en-US" sz="1800" dirty="0" smtClean="0"/>
              <a:t/>
            </a:r>
            <a:br>
              <a:rPr lang="en-US" sz="1800" dirty="0" smtClean="0"/>
            </a:br>
            <a:r>
              <a:rPr lang="en-US" sz="1800" dirty="0" smtClean="0"/>
              <a:t/>
            </a:r>
            <a:br>
              <a:rPr lang="en-US" sz="1800" dirty="0" smtClean="0"/>
            </a:br>
            <a:r>
              <a:rPr lang="en-US" sz="3000" b="1" dirty="0" smtClean="0">
                <a:solidFill>
                  <a:schemeClr val="accent1">
                    <a:lumMod val="50000"/>
                  </a:schemeClr>
                </a:solidFill>
              </a:rPr>
              <a:t>Project Report</a:t>
            </a:r>
            <a:endParaRPr lang="en-US" sz="3500" b="1" dirty="0">
              <a:solidFill>
                <a:schemeClr val="accent1">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52400" y="152400"/>
            <a:ext cx="1066797" cy="854287"/>
          </a:xfrm>
        </p:spPr>
      </p:pic>
      <p:sp>
        <p:nvSpPr>
          <p:cNvPr id="8" name="TextBox 7"/>
          <p:cNvSpPr txBox="1"/>
          <p:nvPr/>
        </p:nvSpPr>
        <p:spPr>
          <a:xfrm>
            <a:off x="381000" y="2819399"/>
            <a:ext cx="3962400" cy="2585323"/>
          </a:xfrm>
          <a:prstGeom prst="rect">
            <a:avLst/>
          </a:prstGeom>
          <a:noFill/>
        </p:spPr>
        <p:txBody>
          <a:bodyPr wrap="square" rtlCol="0">
            <a:spAutoFit/>
          </a:bodyPr>
          <a:lstStyle/>
          <a:p>
            <a:r>
              <a:rPr lang="en-US" u="sng" dirty="0" smtClean="0"/>
              <a:t>Group Member’s Name </a:t>
            </a:r>
            <a:r>
              <a:rPr lang="en-US" dirty="0" smtClean="0"/>
              <a:t>         </a:t>
            </a:r>
            <a:r>
              <a:rPr lang="en-US" u="sng" dirty="0" smtClean="0"/>
              <a:t>ID</a:t>
            </a:r>
          </a:p>
          <a:p>
            <a:endParaRPr lang="en-US" u="sng" dirty="0"/>
          </a:p>
          <a:p>
            <a:r>
              <a:rPr lang="en-US" dirty="0"/>
              <a:t>Md. </a:t>
            </a:r>
            <a:r>
              <a:rPr lang="en-US" dirty="0" err="1" smtClean="0"/>
              <a:t>Golam</a:t>
            </a:r>
            <a:r>
              <a:rPr lang="en-US" dirty="0" smtClean="0"/>
              <a:t> </a:t>
            </a:r>
            <a:r>
              <a:rPr lang="en-US" dirty="0" err="1" smtClean="0"/>
              <a:t>Mostafa</a:t>
            </a:r>
            <a:r>
              <a:rPr lang="en-US" dirty="0" smtClean="0"/>
              <a:t> -     170122072</a:t>
            </a:r>
            <a:endParaRPr lang="en-US" dirty="0"/>
          </a:p>
          <a:p>
            <a:r>
              <a:rPr lang="en-US" dirty="0" err="1" smtClean="0"/>
              <a:t>Md</a:t>
            </a:r>
            <a:r>
              <a:rPr lang="en-US" dirty="0" smtClean="0"/>
              <a:t> </a:t>
            </a:r>
            <a:r>
              <a:rPr lang="en-US" dirty="0" err="1" smtClean="0"/>
              <a:t>Sirajul</a:t>
            </a:r>
            <a:r>
              <a:rPr lang="en-US" dirty="0" smtClean="0"/>
              <a:t> Islam -          170122039</a:t>
            </a:r>
            <a:endParaRPr lang="en-US" dirty="0"/>
          </a:p>
          <a:p>
            <a:r>
              <a:rPr lang="en-US" dirty="0" smtClean="0"/>
              <a:t>Md. </a:t>
            </a:r>
            <a:r>
              <a:rPr lang="en-US" dirty="0" err="1" smtClean="0"/>
              <a:t>Zahangir</a:t>
            </a:r>
            <a:r>
              <a:rPr lang="en-US" dirty="0" smtClean="0"/>
              <a:t> </a:t>
            </a:r>
            <a:r>
              <a:rPr lang="en-US" dirty="0" err="1" smtClean="0"/>
              <a:t>Hossain</a:t>
            </a:r>
            <a:r>
              <a:rPr lang="en-US" dirty="0" smtClean="0"/>
              <a:t> - 170122073</a:t>
            </a:r>
            <a:endParaRPr lang="en-US" dirty="0"/>
          </a:p>
          <a:p>
            <a:r>
              <a:rPr lang="en-US" dirty="0" err="1" smtClean="0"/>
              <a:t>Md</a:t>
            </a:r>
            <a:r>
              <a:rPr lang="en-US" dirty="0" smtClean="0"/>
              <a:t>: </a:t>
            </a:r>
            <a:r>
              <a:rPr lang="en-US" dirty="0" err="1" smtClean="0"/>
              <a:t>J</a:t>
            </a:r>
            <a:r>
              <a:rPr lang="en-US" smtClean="0"/>
              <a:t>akir</a:t>
            </a:r>
            <a:r>
              <a:rPr lang="en-US" dirty="0" smtClean="0"/>
              <a:t> Hosen -           170122038</a:t>
            </a:r>
            <a:endParaRPr lang="en-US" dirty="0"/>
          </a:p>
          <a:p>
            <a:r>
              <a:rPr lang="en-US" dirty="0" smtClean="0"/>
              <a:t>Md. </a:t>
            </a:r>
            <a:r>
              <a:rPr lang="en-US" dirty="0" err="1" smtClean="0"/>
              <a:t>Usman</a:t>
            </a:r>
            <a:r>
              <a:rPr lang="en-US" dirty="0" smtClean="0"/>
              <a:t> </a:t>
            </a:r>
            <a:r>
              <a:rPr lang="en-US" dirty="0" err="1" smtClean="0"/>
              <a:t>Goni</a:t>
            </a:r>
            <a:r>
              <a:rPr lang="en-US" dirty="0" smtClean="0"/>
              <a:t> -         170122060</a:t>
            </a:r>
            <a:endParaRPr lang="en-US" dirty="0"/>
          </a:p>
          <a:p>
            <a:endParaRPr lang="en-US" dirty="0"/>
          </a:p>
          <a:p>
            <a:r>
              <a:rPr lang="en-US" dirty="0" smtClean="0"/>
              <a:t> </a:t>
            </a:r>
            <a:endParaRPr lang="en-US" dirty="0"/>
          </a:p>
        </p:txBody>
      </p:sp>
      <p:sp>
        <p:nvSpPr>
          <p:cNvPr id="5" name="TextBox 4"/>
          <p:cNvSpPr txBox="1"/>
          <p:nvPr/>
        </p:nvSpPr>
        <p:spPr>
          <a:xfrm>
            <a:off x="4536440" y="2971800"/>
            <a:ext cx="4394200" cy="738664"/>
          </a:xfrm>
          <a:prstGeom prst="rect">
            <a:avLst/>
          </a:prstGeom>
          <a:noFill/>
        </p:spPr>
        <p:txBody>
          <a:bodyPr wrap="square" rtlCol="0">
            <a:spAutoFit/>
          </a:bodyPr>
          <a:lstStyle/>
          <a:p>
            <a:r>
              <a:rPr lang="en-US" sz="2000" u="sng" dirty="0" smtClean="0"/>
              <a:t>Supervised by</a:t>
            </a:r>
            <a:r>
              <a:rPr lang="en-US" sz="2000" dirty="0" smtClean="0"/>
              <a:t>: </a:t>
            </a:r>
            <a:r>
              <a:rPr lang="en-US" sz="2200" b="1" dirty="0" err="1" smtClean="0"/>
              <a:t>Shraboni</a:t>
            </a:r>
            <a:r>
              <a:rPr lang="en-US" sz="2200" b="1" dirty="0" smtClean="0"/>
              <a:t> </a:t>
            </a:r>
            <a:r>
              <a:rPr lang="en-US" sz="2200" b="1" dirty="0" err="1" smtClean="0"/>
              <a:t>Afroz</a:t>
            </a:r>
            <a:endParaRPr lang="en-US" sz="2200" b="1" dirty="0" smtClean="0"/>
          </a:p>
          <a:p>
            <a:r>
              <a:rPr lang="en-US" sz="2000" u="sng" dirty="0" smtClean="0"/>
              <a:t>Lecturer</a:t>
            </a:r>
            <a:r>
              <a:rPr lang="en-US" sz="2000" dirty="0" smtClean="0"/>
              <a:t>: Department of CSE,EUB.</a:t>
            </a:r>
            <a:endParaRPr lang="en-US" sz="2000" dirty="0"/>
          </a:p>
        </p:txBody>
      </p:sp>
      <p:sp>
        <p:nvSpPr>
          <p:cNvPr id="7" name="Rectangle 6"/>
          <p:cNvSpPr/>
          <p:nvPr/>
        </p:nvSpPr>
        <p:spPr>
          <a:xfrm>
            <a:off x="2819400" y="1840468"/>
            <a:ext cx="3615413" cy="369332"/>
          </a:xfrm>
          <a:prstGeom prst="rect">
            <a:avLst/>
          </a:prstGeom>
        </p:spPr>
        <p:txBody>
          <a:bodyPr wrap="none">
            <a:spAutoFit/>
          </a:bodyPr>
          <a:lstStyle/>
          <a:p>
            <a:r>
              <a:rPr lang="en-US" b="1" dirty="0" smtClean="0"/>
              <a:t>“Online Tax Management System”</a:t>
            </a:r>
            <a:endParaRPr lang="en-US" b="1" dirty="0"/>
          </a:p>
        </p:txBody>
      </p:sp>
    </p:spTree>
    <p:extLst>
      <p:ext uri="{BB962C8B-B14F-4D97-AF65-F5344CB8AC3E}">
        <p14:creationId xmlns="" xmlns:p14="http://schemas.microsoft.com/office/powerpoint/2010/main" val="10536281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
            <a:ext cx="7467600" cy="1676399"/>
          </a:xfrm>
        </p:spPr>
        <p:txBody>
          <a:bodyPr>
            <a:normAutofit fontScale="90000"/>
          </a:bodyPr>
          <a:lstStyle/>
          <a:p>
            <a:pPr algn="ctr"/>
            <a:r>
              <a:rPr lang="en-US" sz="3400" dirty="0" smtClean="0"/>
              <a:t/>
            </a:r>
            <a:br>
              <a:rPr lang="en-US" sz="3400" dirty="0" smtClean="0"/>
            </a:br>
            <a:r>
              <a:rPr lang="en-US" sz="3400" dirty="0" smtClean="0"/>
              <a:t>European </a:t>
            </a:r>
            <a:r>
              <a:rPr lang="en-US" sz="3400" dirty="0"/>
              <a:t>University of Bangladesh</a:t>
            </a:r>
            <a:r>
              <a:rPr lang="en-US" sz="3300" dirty="0"/>
              <a:t/>
            </a:r>
            <a:br>
              <a:rPr lang="en-US" sz="3300" dirty="0"/>
            </a:br>
            <a:r>
              <a:rPr lang="en-US" sz="1800" dirty="0" smtClean="0"/>
              <a:t>Department of Computer science and Engineering</a:t>
            </a:r>
            <a:r>
              <a:rPr lang="en-US" sz="1800" dirty="0"/>
              <a:t/>
            </a:r>
            <a:br>
              <a:rPr lang="en-US" sz="1800" dirty="0"/>
            </a:br>
            <a:r>
              <a:rPr lang="en-US" sz="1800" dirty="0" smtClean="0"/>
              <a:t/>
            </a:r>
            <a:br>
              <a:rPr lang="en-US" sz="1800" dirty="0" smtClean="0"/>
            </a:br>
            <a:r>
              <a:rPr lang="en-US" sz="1600" dirty="0" smtClean="0"/>
              <a:t/>
            </a:r>
            <a:br>
              <a:rPr lang="en-US" sz="1600" dirty="0" smtClean="0"/>
            </a:br>
            <a:r>
              <a:rPr lang="en-US" sz="3000" b="1" dirty="0" smtClean="0">
                <a:solidFill>
                  <a:schemeClr val="accent1">
                    <a:lumMod val="50000"/>
                  </a:schemeClr>
                </a:solidFill>
              </a:rPr>
              <a:t>Login Page</a:t>
            </a:r>
            <a:endParaRPr lang="en-US" sz="3000" b="1" dirty="0">
              <a:solidFill>
                <a:schemeClr val="accent1">
                  <a:lumMod val="50000"/>
                </a:schemeClr>
              </a:solidFill>
            </a:endParaRPr>
          </a:p>
        </p:txBody>
      </p:sp>
      <p:pic>
        <p:nvPicPr>
          <p:cNvPr id="4" name="Content Placeholder 3"/>
          <p:cNvPicPr>
            <a:picLocks noGrp="1" noChangeAspect="1"/>
          </p:cNvPicPr>
          <p:nvPr>
            <p:ph sz="half" idx="2"/>
          </p:nvPr>
        </p:nvPicPr>
        <p:blipFill>
          <a:blip r:embed="rId2">
            <a:extLst>
              <a:ext uri="{28A0092B-C50C-407E-A947-70E740481C1C}">
                <a14:useLocalDpi xmlns="" xmlns:a14="http://schemas.microsoft.com/office/drawing/2010/main" val="0"/>
              </a:ext>
            </a:extLst>
          </a:blip>
          <a:stretch>
            <a:fillRect/>
          </a:stretch>
        </p:blipFill>
        <p:spPr>
          <a:xfrm>
            <a:off x="76201" y="76200"/>
            <a:ext cx="1143000" cy="914400"/>
          </a:xfrm>
        </p:spPr>
      </p:pic>
      <p:sp>
        <p:nvSpPr>
          <p:cNvPr id="5" name="Rectangle 4"/>
          <p:cNvSpPr/>
          <p:nvPr/>
        </p:nvSpPr>
        <p:spPr>
          <a:xfrm>
            <a:off x="0" y="-152400"/>
            <a:ext cx="89916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login-page.png"/>
          <p:cNvPicPr>
            <a:picLocks noGrp="1" noChangeAspect="1"/>
          </p:cNvPicPr>
          <p:nvPr>
            <p:ph sz="quarter" idx="4"/>
          </p:nvPr>
        </p:nvPicPr>
        <p:blipFill>
          <a:blip r:embed="rId3"/>
          <a:stretch>
            <a:fillRect/>
          </a:stretch>
        </p:blipFill>
        <p:spPr>
          <a:xfrm>
            <a:off x="1981200" y="1981200"/>
            <a:ext cx="5361590" cy="4038600"/>
          </a:xfrm>
        </p:spPr>
      </p:pic>
    </p:spTree>
    <p:extLst>
      <p:ext uri="{BB962C8B-B14F-4D97-AF65-F5344CB8AC3E}">
        <p14:creationId xmlns="" xmlns:p14="http://schemas.microsoft.com/office/powerpoint/2010/main" val="2275977965"/>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467600" cy="762000"/>
          </a:xfrm>
        </p:spPr>
        <p:txBody>
          <a:bodyPr>
            <a:normAutofit fontScale="90000"/>
          </a:bodyPr>
          <a:lstStyle/>
          <a:p>
            <a:pPr algn="ctr"/>
            <a:r>
              <a:rPr lang="en-US" sz="3400" dirty="0" smtClean="0"/>
              <a:t/>
            </a:r>
            <a:br>
              <a:rPr lang="en-US" sz="3400" dirty="0" smtClean="0"/>
            </a:br>
            <a:r>
              <a:rPr lang="en-US" sz="3400" dirty="0" smtClean="0"/>
              <a:t>European </a:t>
            </a:r>
            <a:r>
              <a:rPr lang="en-US" sz="3400" dirty="0"/>
              <a:t>University of Bangladesh</a:t>
            </a:r>
            <a:r>
              <a:rPr lang="en-US" sz="3300" dirty="0"/>
              <a:t/>
            </a:r>
            <a:br>
              <a:rPr lang="en-US" sz="3300" dirty="0"/>
            </a:br>
            <a:r>
              <a:rPr lang="en-US" sz="1800" dirty="0" smtClean="0"/>
              <a:t>Department of Computer science and Engineering</a:t>
            </a:r>
            <a:r>
              <a:rPr lang="en-US" sz="1800" dirty="0"/>
              <a:t/>
            </a:r>
            <a:br>
              <a:rPr lang="en-US" sz="1800" dirty="0"/>
            </a:br>
            <a:r>
              <a:rPr lang="en-US" sz="1800" dirty="0" smtClean="0"/>
              <a:t/>
            </a:r>
            <a:br>
              <a:rPr lang="en-US" sz="1800" dirty="0" smtClean="0"/>
            </a:br>
            <a:r>
              <a:rPr lang="en-US" sz="1600" dirty="0" smtClean="0"/>
              <a:t/>
            </a:r>
            <a:br>
              <a:rPr lang="en-US" sz="1600" dirty="0" smtClean="0"/>
            </a:br>
            <a:r>
              <a:rPr lang="en-US" sz="3000" b="1" dirty="0" smtClean="0">
                <a:solidFill>
                  <a:schemeClr val="accent1">
                    <a:lumMod val="50000"/>
                  </a:schemeClr>
                </a:solidFill>
              </a:rPr>
              <a:t>Admin Dashboard</a:t>
            </a:r>
            <a:endParaRPr lang="en-US" sz="3000" b="1" dirty="0">
              <a:solidFill>
                <a:schemeClr val="accent1">
                  <a:lumMod val="50000"/>
                </a:schemeClr>
              </a:solidFill>
            </a:endParaRPr>
          </a:p>
        </p:txBody>
      </p:sp>
      <p:pic>
        <p:nvPicPr>
          <p:cNvPr id="4" name="Content Placeholder 3"/>
          <p:cNvPicPr>
            <a:picLocks noGrp="1" noChangeAspect="1"/>
          </p:cNvPicPr>
          <p:nvPr>
            <p:ph sz="half" idx="2"/>
          </p:nvPr>
        </p:nvPicPr>
        <p:blipFill>
          <a:blip r:embed="rId2">
            <a:extLst>
              <a:ext uri="{28A0092B-C50C-407E-A947-70E740481C1C}">
                <a14:useLocalDpi xmlns="" xmlns:a14="http://schemas.microsoft.com/office/drawing/2010/main" val="0"/>
              </a:ext>
            </a:extLst>
          </a:blip>
          <a:stretch>
            <a:fillRect/>
          </a:stretch>
        </p:blipFill>
        <p:spPr>
          <a:xfrm>
            <a:off x="76201" y="76200"/>
            <a:ext cx="1143000" cy="914400"/>
          </a:xfrm>
        </p:spPr>
      </p:pic>
      <p:sp>
        <p:nvSpPr>
          <p:cNvPr id="6" name="Rectangle 5"/>
          <p:cNvSpPr/>
          <p:nvPr/>
        </p:nvSpPr>
        <p:spPr>
          <a:xfrm>
            <a:off x="0" y="-1524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dmin-dashboard.png"/>
          <p:cNvPicPr>
            <a:picLocks noGrp="1" noChangeAspect="1"/>
          </p:cNvPicPr>
          <p:nvPr>
            <p:ph sz="quarter" idx="4"/>
          </p:nvPr>
        </p:nvPicPr>
        <p:blipFill>
          <a:blip r:embed="rId3"/>
          <a:stretch>
            <a:fillRect/>
          </a:stretch>
        </p:blipFill>
        <p:spPr>
          <a:xfrm>
            <a:off x="762000" y="1752600"/>
            <a:ext cx="7831016" cy="3657600"/>
          </a:xfrm>
        </p:spPr>
      </p:pic>
    </p:spTree>
    <p:extLst>
      <p:ext uri="{BB962C8B-B14F-4D97-AF65-F5344CB8AC3E}">
        <p14:creationId xmlns="" xmlns:p14="http://schemas.microsoft.com/office/powerpoint/2010/main" val="614573630"/>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
            <a:ext cx="7467600" cy="1676399"/>
          </a:xfrm>
        </p:spPr>
        <p:txBody>
          <a:bodyPr>
            <a:normAutofit fontScale="90000"/>
          </a:bodyPr>
          <a:lstStyle/>
          <a:p>
            <a:pPr algn="ctr"/>
            <a:r>
              <a:rPr lang="en-US" sz="3400" dirty="0" smtClean="0"/>
              <a:t/>
            </a:r>
            <a:br>
              <a:rPr lang="en-US" sz="3400" dirty="0" smtClean="0"/>
            </a:br>
            <a:r>
              <a:rPr lang="en-US" sz="3400" dirty="0" smtClean="0"/>
              <a:t>European </a:t>
            </a:r>
            <a:r>
              <a:rPr lang="en-US" sz="3400" dirty="0"/>
              <a:t>University of Bangladesh</a:t>
            </a:r>
            <a:r>
              <a:rPr lang="en-US" sz="3300" dirty="0"/>
              <a:t/>
            </a:r>
            <a:br>
              <a:rPr lang="en-US" sz="3300" dirty="0"/>
            </a:br>
            <a:r>
              <a:rPr lang="en-US" sz="1800" dirty="0" smtClean="0"/>
              <a:t>Department of Computer science and Engineering</a:t>
            </a:r>
            <a:r>
              <a:rPr lang="en-US" sz="1800" dirty="0"/>
              <a:t/>
            </a:r>
            <a:br>
              <a:rPr lang="en-US" sz="1800" dirty="0"/>
            </a:br>
            <a:r>
              <a:rPr lang="en-US" sz="1800" dirty="0" smtClean="0"/>
              <a:t/>
            </a:r>
            <a:br>
              <a:rPr lang="en-US" sz="1800" dirty="0" smtClean="0"/>
            </a:br>
            <a:r>
              <a:rPr lang="en-US" sz="1600" dirty="0" smtClean="0"/>
              <a:t/>
            </a:r>
            <a:br>
              <a:rPr lang="en-US" sz="1600" dirty="0" smtClean="0"/>
            </a:br>
            <a:r>
              <a:rPr lang="en-US" sz="3000" b="1" dirty="0" smtClean="0">
                <a:solidFill>
                  <a:schemeClr val="accent1">
                    <a:lumMod val="50000"/>
                  </a:schemeClr>
                </a:solidFill>
              </a:rPr>
              <a:t>New Taxpayer Entry</a:t>
            </a:r>
            <a:endParaRPr lang="en-US" sz="3000" b="1" dirty="0">
              <a:solidFill>
                <a:schemeClr val="accent1">
                  <a:lumMod val="50000"/>
                </a:schemeClr>
              </a:solidFill>
            </a:endParaRPr>
          </a:p>
        </p:txBody>
      </p:sp>
      <p:pic>
        <p:nvPicPr>
          <p:cNvPr id="4" name="Content Placeholder 3"/>
          <p:cNvPicPr>
            <a:picLocks noGrp="1" noChangeAspect="1"/>
          </p:cNvPicPr>
          <p:nvPr>
            <p:ph sz="half" idx="2"/>
          </p:nvPr>
        </p:nvPicPr>
        <p:blipFill>
          <a:blip r:embed="rId2">
            <a:extLst>
              <a:ext uri="{28A0092B-C50C-407E-A947-70E740481C1C}">
                <a14:useLocalDpi xmlns="" xmlns:a14="http://schemas.microsoft.com/office/drawing/2010/main" val="0"/>
              </a:ext>
            </a:extLst>
          </a:blip>
          <a:stretch>
            <a:fillRect/>
          </a:stretch>
        </p:blipFill>
        <p:spPr>
          <a:xfrm>
            <a:off x="76201" y="76200"/>
            <a:ext cx="1143000" cy="914400"/>
          </a:xfrm>
        </p:spPr>
      </p:pic>
      <p:sp>
        <p:nvSpPr>
          <p:cNvPr id="5" name="Rectangle 4"/>
          <p:cNvSpPr/>
          <p:nvPr/>
        </p:nvSpPr>
        <p:spPr>
          <a:xfrm>
            <a:off x="0" y="-152400"/>
            <a:ext cx="89916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new-taxpayer.png"/>
          <p:cNvPicPr>
            <a:picLocks noGrp="1" noChangeAspect="1"/>
          </p:cNvPicPr>
          <p:nvPr>
            <p:ph sz="quarter" idx="4"/>
          </p:nvPr>
        </p:nvPicPr>
        <p:blipFill>
          <a:blip r:embed="rId3"/>
          <a:stretch>
            <a:fillRect/>
          </a:stretch>
        </p:blipFill>
        <p:spPr>
          <a:xfrm>
            <a:off x="1295400" y="1752600"/>
            <a:ext cx="6172200" cy="4483147"/>
          </a:xfrm>
        </p:spPr>
      </p:pic>
    </p:spTree>
    <p:extLst>
      <p:ext uri="{BB962C8B-B14F-4D97-AF65-F5344CB8AC3E}">
        <p14:creationId xmlns="" xmlns:p14="http://schemas.microsoft.com/office/powerpoint/2010/main" val="903291073"/>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
            <a:ext cx="7467600" cy="1676399"/>
          </a:xfrm>
        </p:spPr>
        <p:txBody>
          <a:bodyPr>
            <a:normAutofit fontScale="90000"/>
          </a:bodyPr>
          <a:lstStyle/>
          <a:p>
            <a:pPr algn="ctr"/>
            <a:r>
              <a:rPr lang="en-US" sz="3400" dirty="0" smtClean="0"/>
              <a:t/>
            </a:r>
            <a:br>
              <a:rPr lang="en-US" sz="3400" dirty="0" smtClean="0"/>
            </a:br>
            <a:r>
              <a:rPr lang="en-US" sz="3400" dirty="0" smtClean="0"/>
              <a:t>European </a:t>
            </a:r>
            <a:r>
              <a:rPr lang="en-US" sz="3400" dirty="0"/>
              <a:t>University of Bangladesh</a:t>
            </a:r>
            <a:r>
              <a:rPr lang="en-US" sz="3300" dirty="0"/>
              <a:t/>
            </a:r>
            <a:br>
              <a:rPr lang="en-US" sz="3300" dirty="0"/>
            </a:br>
            <a:r>
              <a:rPr lang="en-US" sz="1800" dirty="0" smtClean="0"/>
              <a:t>Department of Computer science and Engineering</a:t>
            </a:r>
            <a:r>
              <a:rPr lang="en-US" sz="1800" dirty="0"/>
              <a:t/>
            </a:r>
            <a:br>
              <a:rPr lang="en-US" sz="1800" dirty="0"/>
            </a:br>
            <a:r>
              <a:rPr lang="en-US" sz="1800" dirty="0" smtClean="0"/>
              <a:t/>
            </a:r>
            <a:br>
              <a:rPr lang="en-US" sz="1800" dirty="0" smtClean="0"/>
            </a:br>
            <a:r>
              <a:rPr lang="en-US" sz="1600" dirty="0" smtClean="0"/>
              <a:t/>
            </a:r>
            <a:br>
              <a:rPr lang="en-US" sz="1600" dirty="0" smtClean="0"/>
            </a:br>
            <a:r>
              <a:rPr lang="en-US" sz="3000" b="1" dirty="0" smtClean="0">
                <a:solidFill>
                  <a:schemeClr val="accent1">
                    <a:lumMod val="50000"/>
                  </a:schemeClr>
                </a:solidFill>
              </a:rPr>
              <a:t>Manage Taxpayer</a:t>
            </a:r>
            <a:endParaRPr lang="en-US" sz="3000" b="1" dirty="0">
              <a:solidFill>
                <a:schemeClr val="accent1">
                  <a:lumMod val="50000"/>
                </a:schemeClr>
              </a:solidFill>
            </a:endParaRPr>
          </a:p>
        </p:txBody>
      </p:sp>
      <p:pic>
        <p:nvPicPr>
          <p:cNvPr id="4" name="Content Placeholder 3"/>
          <p:cNvPicPr>
            <a:picLocks noGrp="1" noChangeAspect="1"/>
          </p:cNvPicPr>
          <p:nvPr>
            <p:ph sz="half" idx="2"/>
          </p:nvPr>
        </p:nvPicPr>
        <p:blipFill>
          <a:blip r:embed="rId2">
            <a:extLst>
              <a:ext uri="{28A0092B-C50C-407E-A947-70E740481C1C}">
                <a14:useLocalDpi xmlns="" xmlns:a14="http://schemas.microsoft.com/office/drawing/2010/main" val="0"/>
              </a:ext>
            </a:extLst>
          </a:blip>
          <a:stretch>
            <a:fillRect/>
          </a:stretch>
        </p:blipFill>
        <p:spPr>
          <a:xfrm>
            <a:off x="76201" y="76200"/>
            <a:ext cx="1143000" cy="914400"/>
          </a:xfrm>
        </p:spPr>
      </p:pic>
      <p:sp>
        <p:nvSpPr>
          <p:cNvPr id="6" name="Rectangle 5"/>
          <p:cNvSpPr/>
          <p:nvPr/>
        </p:nvSpPr>
        <p:spPr>
          <a:xfrm>
            <a:off x="0" y="-152400"/>
            <a:ext cx="89916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manage-taxpayer.png"/>
          <p:cNvPicPr>
            <a:picLocks noGrp="1" noChangeAspect="1"/>
          </p:cNvPicPr>
          <p:nvPr>
            <p:ph sz="quarter" idx="4"/>
          </p:nvPr>
        </p:nvPicPr>
        <p:blipFill>
          <a:blip r:embed="rId3"/>
          <a:stretch>
            <a:fillRect/>
          </a:stretch>
        </p:blipFill>
        <p:spPr>
          <a:xfrm>
            <a:off x="761999" y="1828800"/>
            <a:ext cx="8113779" cy="4038600"/>
          </a:xfrm>
        </p:spPr>
      </p:pic>
    </p:spTree>
    <p:extLst>
      <p:ext uri="{BB962C8B-B14F-4D97-AF65-F5344CB8AC3E}">
        <p14:creationId xmlns="" xmlns:p14="http://schemas.microsoft.com/office/powerpoint/2010/main" val="4091355362"/>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
            <a:ext cx="7467600" cy="1676399"/>
          </a:xfrm>
        </p:spPr>
        <p:txBody>
          <a:bodyPr>
            <a:normAutofit fontScale="90000"/>
          </a:bodyPr>
          <a:lstStyle/>
          <a:p>
            <a:pPr algn="ctr"/>
            <a:r>
              <a:rPr lang="en-US" sz="3400" dirty="0" smtClean="0"/>
              <a:t/>
            </a:r>
            <a:br>
              <a:rPr lang="en-US" sz="3400" dirty="0" smtClean="0"/>
            </a:br>
            <a:r>
              <a:rPr lang="en-US" sz="3400" dirty="0" smtClean="0"/>
              <a:t>European </a:t>
            </a:r>
            <a:r>
              <a:rPr lang="en-US" sz="3400" dirty="0"/>
              <a:t>University of Bangladesh</a:t>
            </a:r>
            <a:r>
              <a:rPr lang="en-US" sz="3300" dirty="0"/>
              <a:t/>
            </a:r>
            <a:br>
              <a:rPr lang="en-US" sz="3300" dirty="0"/>
            </a:br>
            <a:r>
              <a:rPr lang="en-US" sz="1800" dirty="0" smtClean="0"/>
              <a:t>Department of Computer science and Engineering</a:t>
            </a:r>
            <a:r>
              <a:rPr lang="en-US" sz="1800" dirty="0"/>
              <a:t/>
            </a:r>
            <a:br>
              <a:rPr lang="en-US" sz="1800" dirty="0"/>
            </a:br>
            <a:r>
              <a:rPr lang="en-US" sz="1800" dirty="0" smtClean="0"/>
              <a:t/>
            </a:r>
            <a:br>
              <a:rPr lang="en-US" sz="1800" dirty="0" smtClean="0"/>
            </a:br>
            <a:r>
              <a:rPr lang="en-US" sz="1600" dirty="0" smtClean="0"/>
              <a:t/>
            </a:r>
            <a:br>
              <a:rPr lang="en-US" sz="1600" dirty="0" smtClean="0"/>
            </a:br>
            <a:r>
              <a:rPr lang="en-US" sz="3000" b="1" dirty="0" smtClean="0">
                <a:solidFill>
                  <a:schemeClr val="accent1">
                    <a:lumMod val="50000"/>
                  </a:schemeClr>
                </a:solidFill>
              </a:rPr>
              <a:t>Submit Tax form</a:t>
            </a:r>
            <a:endParaRPr lang="en-US" sz="3000" b="1" dirty="0">
              <a:solidFill>
                <a:schemeClr val="accent1">
                  <a:lumMod val="50000"/>
                </a:schemeClr>
              </a:solidFill>
            </a:endParaRPr>
          </a:p>
        </p:txBody>
      </p:sp>
      <p:pic>
        <p:nvPicPr>
          <p:cNvPr id="4" name="Content Placeholder 3"/>
          <p:cNvPicPr>
            <a:picLocks noGrp="1" noChangeAspect="1"/>
          </p:cNvPicPr>
          <p:nvPr>
            <p:ph sz="half" idx="2"/>
          </p:nvPr>
        </p:nvPicPr>
        <p:blipFill>
          <a:blip r:embed="rId2">
            <a:extLst>
              <a:ext uri="{28A0092B-C50C-407E-A947-70E740481C1C}">
                <a14:useLocalDpi xmlns="" xmlns:a14="http://schemas.microsoft.com/office/drawing/2010/main" val="0"/>
              </a:ext>
            </a:extLst>
          </a:blip>
          <a:stretch>
            <a:fillRect/>
          </a:stretch>
        </p:blipFill>
        <p:spPr>
          <a:xfrm>
            <a:off x="76201" y="76200"/>
            <a:ext cx="1143000" cy="914400"/>
          </a:xfrm>
        </p:spPr>
      </p:pic>
      <p:sp>
        <p:nvSpPr>
          <p:cNvPr id="5" name="Rectangle 4"/>
          <p:cNvSpPr/>
          <p:nvPr/>
        </p:nvSpPr>
        <p:spPr>
          <a:xfrm>
            <a:off x="0" y="-152400"/>
            <a:ext cx="89916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new-tax.png"/>
          <p:cNvPicPr>
            <a:picLocks noGrp="1" noChangeAspect="1"/>
          </p:cNvPicPr>
          <p:nvPr>
            <p:ph sz="quarter" idx="4"/>
          </p:nvPr>
        </p:nvPicPr>
        <p:blipFill>
          <a:blip r:embed="rId3"/>
          <a:stretch>
            <a:fillRect/>
          </a:stretch>
        </p:blipFill>
        <p:spPr>
          <a:xfrm>
            <a:off x="1143000" y="1752600"/>
            <a:ext cx="7010400" cy="4509916"/>
          </a:xfrm>
        </p:spPr>
      </p:pic>
    </p:spTree>
    <p:extLst>
      <p:ext uri="{BB962C8B-B14F-4D97-AF65-F5344CB8AC3E}">
        <p14:creationId xmlns="" xmlns:p14="http://schemas.microsoft.com/office/powerpoint/2010/main" val="1216072305"/>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
            <a:ext cx="7467600" cy="1676399"/>
          </a:xfrm>
        </p:spPr>
        <p:txBody>
          <a:bodyPr>
            <a:normAutofit fontScale="90000"/>
          </a:bodyPr>
          <a:lstStyle/>
          <a:p>
            <a:pPr algn="ctr"/>
            <a:r>
              <a:rPr lang="en-US" sz="3400" dirty="0" smtClean="0"/>
              <a:t/>
            </a:r>
            <a:br>
              <a:rPr lang="en-US" sz="3400" dirty="0" smtClean="0"/>
            </a:br>
            <a:r>
              <a:rPr lang="en-US" sz="3400" dirty="0" smtClean="0"/>
              <a:t>European </a:t>
            </a:r>
            <a:r>
              <a:rPr lang="en-US" sz="3400" dirty="0"/>
              <a:t>University of Bangladesh</a:t>
            </a:r>
            <a:r>
              <a:rPr lang="en-US" sz="3300" dirty="0"/>
              <a:t/>
            </a:r>
            <a:br>
              <a:rPr lang="en-US" sz="3300" dirty="0"/>
            </a:br>
            <a:r>
              <a:rPr lang="en-US" sz="1800" dirty="0" smtClean="0"/>
              <a:t>Department of Computer science and Engineering</a:t>
            </a:r>
            <a:r>
              <a:rPr lang="en-US" sz="1800" dirty="0"/>
              <a:t/>
            </a:r>
            <a:br>
              <a:rPr lang="en-US" sz="1800" dirty="0"/>
            </a:br>
            <a:r>
              <a:rPr lang="en-US" sz="1800" dirty="0" smtClean="0"/>
              <a:t/>
            </a:r>
            <a:br>
              <a:rPr lang="en-US" sz="1800" dirty="0" smtClean="0"/>
            </a:br>
            <a:r>
              <a:rPr lang="en-US" sz="1600" dirty="0" smtClean="0"/>
              <a:t/>
            </a:r>
            <a:br>
              <a:rPr lang="en-US" sz="1600" dirty="0" smtClean="0"/>
            </a:br>
            <a:r>
              <a:rPr lang="en-US" sz="3000" b="1" dirty="0" smtClean="0">
                <a:solidFill>
                  <a:schemeClr val="accent1">
                    <a:lumMod val="50000"/>
                  </a:schemeClr>
                </a:solidFill>
              </a:rPr>
              <a:t>Manage Tax Report</a:t>
            </a:r>
            <a:endParaRPr lang="en-US" sz="3000" b="1" dirty="0">
              <a:solidFill>
                <a:schemeClr val="accent1">
                  <a:lumMod val="50000"/>
                </a:schemeClr>
              </a:solidFill>
            </a:endParaRPr>
          </a:p>
        </p:txBody>
      </p:sp>
      <p:pic>
        <p:nvPicPr>
          <p:cNvPr id="4" name="Content Placeholder 3"/>
          <p:cNvPicPr>
            <a:picLocks noGrp="1" noChangeAspect="1"/>
          </p:cNvPicPr>
          <p:nvPr>
            <p:ph sz="half" idx="2"/>
          </p:nvPr>
        </p:nvPicPr>
        <p:blipFill>
          <a:blip r:embed="rId2">
            <a:extLst>
              <a:ext uri="{28A0092B-C50C-407E-A947-70E740481C1C}">
                <a14:useLocalDpi xmlns="" xmlns:a14="http://schemas.microsoft.com/office/drawing/2010/main" val="0"/>
              </a:ext>
            </a:extLst>
          </a:blip>
          <a:stretch>
            <a:fillRect/>
          </a:stretch>
        </p:blipFill>
        <p:spPr>
          <a:xfrm>
            <a:off x="76201" y="76200"/>
            <a:ext cx="1143000" cy="914400"/>
          </a:xfrm>
        </p:spPr>
      </p:pic>
      <p:sp>
        <p:nvSpPr>
          <p:cNvPr id="6" name="Rectangle 5"/>
          <p:cNvSpPr/>
          <p:nvPr/>
        </p:nvSpPr>
        <p:spPr>
          <a:xfrm>
            <a:off x="0" y="-152400"/>
            <a:ext cx="89916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manage-tax.png"/>
          <p:cNvPicPr>
            <a:picLocks noGrp="1" noChangeAspect="1"/>
          </p:cNvPicPr>
          <p:nvPr>
            <p:ph sz="quarter" idx="4"/>
          </p:nvPr>
        </p:nvPicPr>
        <p:blipFill>
          <a:blip r:embed="rId3"/>
          <a:stretch>
            <a:fillRect/>
          </a:stretch>
        </p:blipFill>
        <p:spPr>
          <a:xfrm>
            <a:off x="762000" y="1828800"/>
            <a:ext cx="7848600" cy="4006728"/>
          </a:xfrm>
        </p:spPr>
      </p:pic>
    </p:spTree>
    <p:extLst>
      <p:ext uri="{BB962C8B-B14F-4D97-AF65-F5344CB8AC3E}">
        <p14:creationId xmlns="" xmlns:p14="http://schemas.microsoft.com/office/powerpoint/2010/main" val="1288279994"/>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
            <a:ext cx="7467600" cy="1676399"/>
          </a:xfrm>
        </p:spPr>
        <p:txBody>
          <a:bodyPr>
            <a:normAutofit fontScale="90000"/>
          </a:bodyPr>
          <a:lstStyle/>
          <a:p>
            <a:pPr algn="ctr"/>
            <a:r>
              <a:rPr lang="en-US" sz="3400" dirty="0" smtClean="0"/>
              <a:t/>
            </a:r>
            <a:br>
              <a:rPr lang="en-US" sz="3400" dirty="0" smtClean="0"/>
            </a:br>
            <a:r>
              <a:rPr lang="en-US" sz="3400" dirty="0" smtClean="0"/>
              <a:t>European </a:t>
            </a:r>
            <a:r>
              <a:rPr lang="en-US" sz="3400" dirty="0"/>
              <a:t>University of Bangladesh</a:t>
            </a:r>
            <a:r>
              <a:rPr lang="en-US" sz="3300" dirty="0"/>
              <a:t/>
            </a:r>
            <a:br>
              <a:rPr lang="en-US" sz="3300" dirty="0"/>
            </a:br>
            <a:r>
              <a:rPr lang="en-US" sz="1800" dirty="0" smtClean="0"/>
              <a:t>Department of Computer science and Engineering</a:t>
            </a:r>
            <a:r>
              <a:rPr lang="en-US" sz="1800" dirty="0"/>
              <a:t/>
            </a:r>
            <a:br>
              <a:rPr lang="en-US" sz="1800" dirty="0"/>
            </a:br>
            <a:r>
              <a:rPr lang="en-US" sz="1800" dirty="0" smtClean="0"/>
              <a:t/>
            </a:r>
            <a:br>
              <a:rPr lang="en-US" sz="1800" dirty="0" smtClean="0"/>
            </a:br>
            <a:r>
              <a:rPr lang="en-US" sz="1600" dirty="0" smtClean="0"/>
              <a:t/>
            </a:r>
            <a:br>
              <a:rPr lang="en-US" sz="1600" dirty="0" smtClean="0"/>
            </a:br>
            <a:r>
              <a:rPr lang="en-US" sz="3000" b="1" dirty="0" err="1" smtClean="0">
                <a:solidFill>
                  <a:schemeClr val="accent1">
                    <a:lumMod val="50000"/>
                  </a:schemeClr>
                </a:solidFill>
              </a:rPr>
              <a:t>Enrty</a:t>
            </a:r>
            <a:r>
              <a:rPr lang="en-US" sz="3000" b="1" dirty="0" smtClean="0">
                <a:solidFill>
                  <a:schemeClr val="accent1">
                    <a:lumMod val="50000"/>
                  </a:schemeClr>
                </a:solidFill>
              </a:rPr>
              <a:t> / Update Head of form</a:t>
            </a:r>
            <a:endParaRPr lang="en-US" sz="3000" b="1" dirty="0">
              <a:solidFill>
                <a:schemeClr val="accent1">
                  <a:lumMod val="50000"/>
                </a:schemeClr>
              </a:solidFill>
            </a:endParaRPr>
          </a:p>
        </p:txBody>
      </p:sp>
      <p:pic>
        <p:nvPicPr>
          <p:cNvPr id="4" name="Content Placeholder 3"/>
          <p:cNvPicPr>
            <a:picLocks noGrp="1" noChangeAspect="1"/>
          </p:cNvPicPr>
          <p:nvPr>
            <p:ph sz="half" idx="2"/>
          </p:nvPr>
        </p:nvPicPr>
        <p:blipFill>
          <a:blip r:embed="rId2">
            <a:extLst>
              <a:ext uri="{28A0092B-C50C-407E-A947-70E740481C1C}">
                <a14:useLocalDpi xmlns="" xmlns:a14="http://schemas.microsoft.com/office/drawing/2010/main" val="0"/>
              </a:ext>
            </a:extLst>
          </a:blip>
          <a:stretch>
            <a:fillRect/>
          </a:stretch>
        </p:blipFill>
        <p:spPr>
          <a:xfrm>
            <a:off x="76201" y="76200"/>
            <a:ext cx="1143000" cy="914400"/>
          </a:xfrm>
        </p:spPr>
      </p:pic>
      <p:sp>
        <p:nvSpPr>
          <p:cNvPr id="5" name="Rectangle 4"/>
          <p:cNvSpPr/>
          <p:nvPr/>
        </p:nvSpPr>
        <p:spPr>
          <a:xfrm>
            <a:off x="0" y="-152400"/>
            <a:ext cx="89916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ccount.png"/>
          <p:cNvPicPr>
            <a:picLocks noGrp="1" noChangeAspect="1"/>
          </p:cNvPicPr>
          <p:nvPr>
            <p:ph sz="quarter" idx="4"/>
          </p:nvPr>
        </p:nvPicPr>
        <p:blipFill>
          <a:blip r:embed="rId3"/>
          <a:stretch>
            <a:fillRect/>
          </a:stretch>
        </p:blipFill>
        <p:spPr>
          <a:xfrm>
            <a:off x="762000" y="1828800"/>
            <a:ext cx="7924800" cy="4059926"/>
          </a:xfrm>
        </p:spPr>
      </p:pic>
    </p:spTree>
    <p:extLst>
      <p:ext uri="{BB962C8B-B14F-4D97-AF65-F5344CB8AC3E}">
        <p14:creationId xmlns="" xmlns:p14="http://schemas.microsoft.com/office/powerpoint/2010/main" val="617929895"/>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
            <a:ext cx="7467600" cy="1676399"/>
          </a:xfrm>
        </p:spPr>
        <p:txBody>
          <a:bodyPr>
            <a:normAutofit fontScale="90000"/>
          </a:bodyPr>
          <a:lstStyle/>
          <a:p>
            <a:pPr algn="ctr"/>
            <a:r>
              <a:rPr lang="en-US" sz="3400" dirty="0" smtClean="0"/>
              <a:t/>
            </a:r>
            <a:br>
              <a:rPr lang="en-US" sz="3400" dirty="0" smtClean="0"/>
            </a:br>
            <a:r>
              <a:rPr lang="en-US" sz="3400" dirty="0" smtClean="0"/>
              <a:t>European </a:t>
            </a:r>
            <a:r>
              <a:rPr lang="en-US" sz="3400" dirty="0"/>
              <a:t>University of Bangladesh</a:t>
            </a:r>
            <a:r>
              <a:rPr lang="en-US" sz="3300" dirty="0"/>
              <a:t/>
            </a:r>
            <a:br>
              <a:rPr lang="en-US" sz="3300" dirty="0"/>
            </a:br>
            <a:r>
              <a:rPr lang="en-US" sz="1800" dirty="0" smtClean="0"/>
              <a:t>Department of Computer science and Engineering</a:t>
            </a:r>
            <a:r>
              <a:rPr lang="en-US" sz="1800" dirty="0"/>
              <a:t/>
            </a:r>
            <a:br>
              <a:rPr lang="en-US" sz="1800" dirty="0"/>
            </a:br>
            <a:r>
              <a:rPr lang="en-US" sz="1800" dirty="0" smtClean="0"/>
              <a:t/>
            </a:r>
            <a:br>
              <a:rPr lang="en-US" sz="1800" dirty="0" smtClean="0"/>
            </a:br>
            <a:r>
              <a:rPr lang="en-US" sz="1600" dirty="0" smtClean="0"/>
              <a:t/>
            </a:r>
            <a:br>
              <a:rPr lang="en-US" sz="1600" dirty="0" smtClean="0"/>
            </a:br>
            <a:r>
              <a:rPr lang="en-US" sz="3000" b="1" dirty="0" smtClean="0">
                <a:solidFill>
                  <a:schemeClr val="accent1">
                    <a:lumMod val="50000"/>
                  </a:schemeClr>
                </a:solidFill>
              </a:rPr>
              <a:t>Right Menu – Version (</a:t>
            </a:r>
            <a:r>
              <a:rPr lang="en-US" sz="3000" b="1" dirty="0" err="1" smtClean="0">
                <a:solidFill>
                  <a:schemeClr val="accent1">
                    <a:lumMod val="50000"/>
                  </a:schemeClr>
                </a:solidFill>
              </a:rPr>
              <a:t>Bangla</a:t>
            </a:r>
            <a:r>
              <a:rPr lang="en-US" sz="3000" b="1" dirty="0" smtClean="0">
                <a:solidFill>
                  <a:schemeClr val="accent1">
                    <a:lumMod val="50000"/>
                  </a:schemeClr>
                </a:solidFill>
              </a:rPr>
              <a:t>, English)</a:t>
            </a:r>
            <a:endParaRPr lang="en-US" sz="3000" b="1" dirty="0">
              <a:solidFill>
                <a:schemeClr val="accent1">
                  <a:lumMod val="50000"/>
                </a:schemeClr>
              </a:solidFill>
            </a:endParaRPr>
          </a:p>
        </p:txBody>
      </p:sp>
      <p:pic>
        <p:nvPicPr>
          <p:cNvPr id="4" name="Content Placeholder 3"/>
          <p:cNvPicPr>
            <a:picLocks noGrp="1" noChangeAspect="1"/>
          </p:cNvPicPr>
          <p:nvPr>
            <p:ph sz="half" idx="2"/>
          </p:nvPr>
        </p:nvPicPr>
        <p:blipFill>
          <a:blip r:embed="rId2">
            <a:extLst>
              <a:ext uri="{28A0092B-C50C-407E-A947-70E740481C1C}">
                <a14:useLocalDpi xmlns="" xmlns:a14="http://schemas.microsoft.com/office/drawing/2010/main" val="0"/>
              </a:ext>
            </a:extLst>
          </a:blip>
          <a:stretch>
            <a:fillRect/>
          </a:stretch>
        </p:blipFill>
        <p:spPr>
          <a:xfrm>
            <a:off x="76201" y="76200"/>
            <a:ext cx="1143000" cy="914400"/>
          </a:xfrm>
        </p:spPr>
      </p:pic>
      <p:sp>
        <p:nvSpPr>
          <p:cNvPr id="5" name="Rectangle 4"/>
          <p:cNvSpPr/>
          <p:nvPr/>
        </p:nvSpPr>
        <p:spPr>
          <a:xfrm>
            <a:off x="0" y="-152400"/>
            <a:ext cx="89916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english.png"/>
          <p:cNvPicPr>
            <a:picLocks noGrp="1" noChangeAspect="1"/>
          </p:cNvPicPr>
          <p:nvPr>
            <p:ph sz="quarter" idx="4"/>
          </p:nvPr>
        </p:nvPicPr>
        <p:blipFill>
          <a:blip r:embed="rId3"/>
          <a:stretch>
            <a:fillRect/>
          </a:stretch>
        </p:blipFill>
        <p:spPr>
          <a:xfrm>
            <a:off x="2057400" y="1828800"/>
            <a:ext cx="1600200" cy="4180948"/>
          </a:xfrm>
        </p:spPr>
      </p:pic>
      <p:pic>
        <p:nvPicPr>
          <p:cNvPr id="12" name="Picture 11" descr="right-bangla.png"/>
          <p:cNvPicPr>
            <a:picLocks noChangeAspect="1"/>
          </p:cNvPicPr>
          <p:nvPr/>
        </p:nvPicPr>
        <p:blipFill>
          <a:blip r:embed="rId4"/>
          <a:stretch>
            <a:fillRect/>
          </a:stretch>
        </p:blipFill>
        <p:spPr>
          <a:xfrm>
            <a:off x="4038600" y="1828800"/>
            <a:ext cx="1619710" cy="4191000"/>
          </a:xfrm>
          <a:prstGeom prst="rect">
            <a:avLst/>
          </a:prstGeom>
        </p:spPr>
      </p:pic>
    </p:spTree>
    <p:extLst>
      <p:ext uri="{BB962C8B-B14F-4D97-AF65-F5344CB8AC3E}">
        <p14:creationId xmlns="" xmlns:p14="http://schemas.microsoft.com/office/powerpoint/2010/main" val="658926875"/>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
            <a:ext cx="7467600" cy="1676399"/>
          </a:xfrm>
        </p:spPr>
        <p:txBody>
          <a:bodyPr>
            <a:normAutofit fontScale="90000"/>
          </a:bodyPr>
          <a:lstStyle/>
          <a:p>
            <a:pPr algn="ctr"/>
            <a:r>
              <a:rPr lang="en-US" sz="3400" dirty="0" smtClean="0"/>
              <a:t/>
            </a:r>
            <a:br>
              <a:rPr lang="en-US" sz="3400" dirty="0" smtClean="0"/>
            </a:br>
            <a:r>
              <a:rPr lang="en-US" sz="3400" dirty="0" smtClean="0"/>
              <a:t>European </a:t>
            </a:r>
            <a:r>
              <a:rPr lang="en-US" sz="3400" dirty="0"/>
              <a:t>University of Bangladesh</a:t>
            </a:r>
            <a:r>
              <a:rPr lang="en-US" sz="3300" dirty="0"/>
              <a:t/>
            </a:r>
            <a:br>
              <a:rPr lang="en-US" sz="3300" dirty="0"/>
            </a:br>
            <a:r>
              <a:rPr lang="en-US" sz="1800" dirty="0" smtClean="0"/>
              <a:t>Department of Computer science and Engineering</a:t>
            </a:r>
            <a:r>
              <a:rPr lang="en-US" sz="1800" dirty="0"/>
              <a:t/>
            </a:r>
            <a:br>
              <a:rPr lang="en-US" sz="1800" dirty="0"/>
            </a:br>
            <a:r>
              <a:rPr lang="en-US" sz="1800" dirty="0" smtClean="0"/>
              <a:t/>
            </a:r>
            <a:br>
              <a:rPr lang="en-US" sz="1800" dirty="0" smtClean="0"/>
            </a:br>
            <a:r>
              <a:rPr lang="en-US" sz="1600" dirty="0" smtClean="0"/>
              <a:t/>
            </a:r>
            <a:br>
              <a:rPr lang="en-US" sz="1600" dirty="0" smtClean="0"/>
            </a:br>
            <a:r>
              <a:rPr lang="en-US" sz="3000" b="1" dirty="0">
                <a:solidFill>
                  <a:schemeClr val="accent1">
                    <a:lumMod val="50000"/>
                  </a:schemeClr>
                </a:solidFill>
              </a:rPr>
              <a:t>Mission &amp; Vision</a:t>
            </a:r>
          </a:p>
        </p:txBody>
      </p:sp>
      <p:pic>
        <p:nvPicPr>
          <p:cNvPr id="4" name="Content Placeholder 3"/>
          <p:cNvPicPr>
            <a:picLocks noGrp="1" noChangeAspect="1"/>
          </p:cNvPicPr>
          <p:nvPr>
            <p:ph sz="half" idx="2"/>
          </p:nvPr>
        </p:nvPicPr>
        <p:blipFill>
          <a:blip r:embed="rId2">
            <a:extLst>
              <a:ext uri="{28A0092B-C50C-407E-A947-70E740481C1C}">
                <a14:useLocalDpi xmlns="" xmlns:a14="http://schemas.microsoft.com/office/drawing/2010/main" val="0"/>
              </a:ext>
            </a:extLst>
          </a:blip>
          <a:stretch>
            <a:fillRect/>
          </a:stretch>
        </p:blipFill>
        <p:spPr>
          <a:xfrm>
            <a:off x="76201" y="76200"/>
            <a:ext cx="1143000" cy="914400"/>
          </a:xfrm>
        </p:spPr>
      </p:pic>
      <p:sp>
        <p:nvSpPr>
          <p:cNvPr id="5" name="TextBox 4"/>
          <p:cNvSpPr txBox="1"/>
          <p:nvPr/>
        </p:nvSpPr>
        <p:spPr>
          <a:xfrm>
            <a:off x="762000" y="2286000"/>
            <a:ext cx="7696200" cy="1785104"/>
          </a:xfrm>
          <a:prstGeom prst="rect">
            <a:avLst/>
          </a:prstGeom>
          <a:noFill/>
        </p:spPr>
        <p:txBody>
          <a:bodyPr wrap="square" rtlCol="0">
            <a:spAutoFit/>
          </a:bodyPr>
          <a:lstStyle/>
          <a:p>
            <a:pPr marL="342900" indent="-342900">
              <a:buFont typeface="Wingdings" pitchFamily="2" charset="2"/>
              <a:buChar char="Ø"/>
            </a:pPr>
            <a:r>
              <a:rPr lang="en-US" sz="2200" dirty="0"/>
              <a:t>Our Main Mission and Vision is help to Making Digital Bangladesh.</a:t>
            </a:r>
          </a:p>
          <a:p>
            <a:pPr marL="342900" indent="-342900">
              <a:buFont typeface="Wingdings" pitchFamily="2" charset="2"/>
              <a:buChar char="Ø"/>
            </a:pPr>
            <a:r>
              <a:rPr lang="en-US" sz="2200" dirty="0"/>
              <a:t>To help rural area’s people where </a:t>
            </a:r>
            <a:r>
              <a:rPr lang="en-US" sz="2200" dirty="0" smtClean="0"/>
              <a:t>tax agency are </a:t>
            </a:r>
            <a:r>
              <a:rPr lang="en-US" sz="2200" dirty="0"/>
              <a:t>not available.</a:t>
            </a:r>
          </a:p>
          <a:p>
            <a:pPr marL="342900" indent="-342900">
              <a:buFont typeface="Wingdings" pitchFamily="2" charset="2"/>
              <a:buChar char="Ø"/>
            </a:pPr>
            <a:r>
              <a:rPr lang="en-US" sz="2200" dirty="0"/>
              <a:t>And for utilize intellectual property more efficiently</a:t>
            </a:r>
            <a:r>
              <a:rPr lang="en-US" sz="2200" dirty="0" smtClean="0"/>
              <a:t>.</a:t>
            </a:r>
          </a:p>
          <a:p>
            <a:pPr marL="342900" indent="-342900">
              <a:buFont typeface="Wingdings" pitchFamily="2" charset="2"/>
              <a:buChar char="Ø"/>
            </a:pPr>
            <a:r>
              <a:rPr lang="en-US" sz="2200" dirty="0" smtClean="0"/>
              <a:t>Saving time and Cost.</a:t>
            </a:r>
            <a:endParaRPr lang="en-US" sz="2200" dirty="0"/>
          </a:p>
        </p:txBody>
      </p:sp>
      <p:sp>
        <p:nvSpPr>
          <p:cNvPr id="6" name="Rectangle 5"/>
          <p:cNvSpPr/>
          <p:nvPr/>
        </p:nvSpPr>
        <p:spPr>
          <a:xfrm>
            <a:off x="0" y="-152400"/>
            <a:ext cx="89916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5288032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arn(inVertical)">
                                      <p:cBhvr>
                                        <p:cTn id="11" dur="500"/>
                                        <p:tgtEl>
                                          <p:spTgt spid="5">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arn(inVertical)">
                                      <p:cBhvr>
                                        <p:cTn id="15" dur="500"/>
                                        <p:tgtEl>
                                          <p:spTgt spid="5">
                                            <p:txEl>
                                              <p:pRg st="2" end="2"/>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arn(inVertical)">
                                      <p:cBhvr>
                                        <p:cTn id="1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
            <a:ext cx="7467600" cy="1676399"/>
          </a:xfrm>
        </p:spPr>
        <p:txBody>
          <a:bodyPr>
            <a:normAutofit fontScale="90000"/>
          </a:bodyPr>
          <a:lstStyle/>
          <a:p>
            <a:pPr algn="ctr"/>
            <a:r>
              <a:rPr lang="en-US" sz="3400" dirty="0" smtClean="0"/>
              <a:t/>
            </a:r>
            <a:br>
              <a:rPr lang="en-US" sz="3400" dirty="0" smtClean="0"/>
            </a:br>
            <a:r>
              <a:rPr lang="en-US" sz="3400" dirty="0" smtClean="0"/>
              <a:t>European </a:t>
            </a:r>
            <a:r>
              <a:rPr lang="en-US" sz="3400" dirty="0"/>
              <a:t>University of Bangladesh</a:t>
            </a:r>
            <a:r>
              <a:rPr lang="en-US" sz="3300" dirty="0"/>
              <a:t/>
            </a:r>
            <a:br>
              <a:rPr lang="en-US" sz="3300" dirty="0"/>
            </a:br>
            <a:r>
              <a:rPr lang="en-US" sz="1800" dirty="0" smtClean="0"/>
              <a:t>Department of Computer science and Engineering</a:t>
            </a:r>
            <a:r>
              <a:rPr lang="en-US" sz="1800" dirty="0"/>
              <a:t/>
            </a:r>
            <a:br>
              <a:rPr lang="en-US" sz="1800" dirty="0"/>
            </a:br>
            <a:r>
              <a:rPr lang="en-US" sz="1800" dirty="0" smtClean="0"/>
              <a:t/>
            </a:r>
            <a:br>
              <a:rPr lang="en-US" sz="1800" dirty="0" smtClean="0"/>
            </a:br>
            <a:r>
              <a:rPr lang="en-US" sz="1600" dirty="0" smtClean="0"/>
              <a:t/>
            </a:r>
            <a:br>
              <a:rPr lang="en-US" sz="1600" dirty="0" smtClean="0"/>
            </a:br>
            <a:r>
              <a:rPr lang="en-US" sz="3000" b="1" dirty="0">
                <a:solidFill>
                  <a:schemeClr val="accent1">
                    <a:lumMod val="50000"/>
                  </a:schemeClr>
                </a:solidFill>
              </a:rPr>
              <a:t>Terms and Conditions</a:t>
            </a:r>
          </a:p>
        </p:txBody>
      </p:sp>
      <p:pic>
        <p:nvPicPr>
          <p:cNvPr id="4" name="Content Placeholder 3"/>
          <p:cNvPicPr>
            <a:picLocks noGrp="1" noChangeAspect="1"/>
          </p:cNvPicPr>
          <p:nvPr>
            <p:ph sz="half" idx="2"/>
          </p:nvPr>
        </p:nvPicPr>
        <p:blipFill>
          <a:blip r:embed="rId2">
            <a:extLst>
              <a:ext uri="{28A0092B-C50C-407E-A947-70E740481C1C}">
                <a14:useLocalDpi xmlns="" xmlns:a14="http://schemas.microsoft.com/office/drawing/2010/main" val="0"/>
              </a:ext>
            </a:extLst>
          </a:blip>
          <a:stretch>
            <a:fillRect/>
          </a:stretch>
        </p:blipFill>
        <p:spPr>
          <a:xfrm>
            <a:off x="76201" y="76200"/>
            <a:ext cx="1143000" cy="914400"/>
          </a:xfrm>
        </p:spPr>
      </p:pic>
      <p:sp>
        <p:nvSpPr>
          <p:cNvPr id="5" name="TextBox 4"/>
          <p:cNvSpPr txBox="1"/>
          <p:nvPr/>
        </p:nvSpPr>
        <p:spPr>
          <a:xfrm>
            <a:off x="838200" y="2286000"/>
            <a:ext cx="6629400" cy="2462213"/>
          </a:xfrm>
          <a:prstGeom prst="rect">
            <a:avLst/>
          </a:prstGeom>
          <a:noFill/>
        </p:spPr>
        <p:txBody>
          <a:bodyPr wrap="square" rtlCol="0">
            <a:spAutoFit/>
          </a:bodyPr>
          <a:lstStyle/>
          <a:p>
            <a:pPr marL="342900" indent="-342900">
              <a:buFont typeface="Wingdings" pitchFamily="2" charset="2"/>
              <a:buChar char="Ø"/>
            </a:pPr>
            <a:r>
              <a:rPr lang="en-US" sz="2200" dirty="0"/>
              <a:t>Reply Time: Reply within </a:t>
            </a:r>
            <a:r>
              <a:rPr lang="en-US" sz="2200" dirty="0" smtClean="0"/>
              <a:t>5 </a:t>
            </a:r>
            <a:r>
              <a:rPr lang="en-US" sz="2200" dirty="0"/>
              <a:t>minutes.</a:t>
            </a:r>
          </a:p>
          <a:p>
            <a:pPr marL="342900" indent="-342900">
              <a:buFont typeface="Wingdings" pitchFamily="2" charset="2"/>
              <a:buChar char="Ø"/>
            </a:pPr>
            <a:r>
              <a:rPr lang="en-US" sz="2200" dirty="0"/>
              <a:t>Service: 24/7 .</a:t>
            </a:r>
          </a:p>
          <a:p>
            <a:pPr marL="342900" indent="-342900">
              <a:buFont typeface="Wingdings" pitchFamily="2" charset="2"/>
              <a:buChar char="Ø"/>
            </a:pPr>
            <a:r>
              <a:rPr lang="en-US" sz="2200" dirty="0"/>
              <a:t>Problem Solving: By team viewer , supreme , any desk. (Any time). </a:t>
            </a:r>
          </a:p>
          <a:p>
            <a:pPr marL="342900" indent="-342900">
              <a:buFont typeface="Wingdings" pitchFamily="2" charset="2"/>
              <a:buChar char="Ø"/>
            </a:pPr>
            <a:r>
              <a:rPr lang="en-US" sz="2200" dirty="0"/>
              <a:t>Via Payment : </a:t>
            </a:r>
            <a:r>
              <a:rPr lang="en-US" sz="2200" dirty="0" smtClean="0"/>
              <a:t>Bank.</a:t>
            </a:r>
            <a:r>
              <a:rPr lang="en-US" sz="2200" dirty="0"/>
              <a:t> </a:t>
            </a:r>
          </a:p>
          <a:p>
            <a:pPr marL="342900" indent="-342900">
              <a:buFont typeface="Wingdings" pitchFamily="2" charset="2"/>
              <a:buChar char="Ø"/>
            </a:pPr>
            <a:r>
              <a:rPr lang="en-US" sz="2200" dirty="0"/>
              <a:t>Price : Price offered on delivery basis in BD taka excluding of all local VAT and TAX.</a:t>
            </a:r>
          </a:p>
        </p:txBody>
      </p:sp>
      <p:sp>
        <p:nvSpPr>
          <p:cNvPr id="6" name="Rectangle 5"/>
          <p:cNvSpPr/>
          <p:nvPr/>
        </p:nvSpPr>
        <p:spPr>
          <a:xfrm>
            <a:off x="0" y="-152400"/>
            <a:ext cx="89916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45798145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arn(inVertical)">
                                      <p:cBhvr>
                                        <p:cTn id="11" dur="500"/>
                                        <p:tgtEl>
                                          <p:spTgt spid="5">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arn(inVertical)">
                                      <p:cBhvr>
                                        <p:cTn id="15" dur="500"/>
                                        <p:tgtEl>
                                          <p:spTgt spid="5">
                                            <p:txEl>
                                              <p:pRg st="2" end="2"/>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arn(inVertical)">
                                      <p:cBhvr>
                                        <p:cTn id="19" dur="500"/>
                                        <p:tgtEl>
                                          <p:spTgt spid="5">
                                            <p:txEl>
                                              <p:pRg st="3" end="3"/>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arn(inVertical)">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67600" cy="1676400"/>
          </a:xfrm>
        </p:spPr>
        <p:txBody>
          <a:bodyPr>
            <a:normAutofit fontScale="90000"/>
          </a:bodyPr>
          <a:lstStyle/>
          <a:p>
            <a:pPr algn="ctr"/>
            <a:r>
              <a:rPr lang="en-US" sz="3400" dirty="0" smtClean="0"/>
              <a:t/>
            </a:r>
            <a:br>
              <a:rPr lang="en-US" sz="3400" dirty="0" smtClean="0"/>
            </a:br>
            <a:r>
              <a:rPr lang="en-US" sz="3400" dirty="0" smtClean="0">
                <a:solidFill>
                  <a:schemeClr val="bg1"/>
                </a:solidFill>
              </a:rPr>
              <a:t>European </a:t>
            </a:r>
            <a:r>
              <a:rPr lang="en-US" sz="3400" dirty="0">
                <a:solidFill>
                  <a:schemeClr val="bg1"/>
                </a:solidFill>
              </a:rPr>
              <a:t>University of </a:t>
            </a:r>
            <a:r>
              <a:rPr lang="en-US" sz="3400" dirty="0" smtClean="0">
                <a:solidFill>
                  <a:schemeClr val="bg1"/>
                </a:solidFill>
              </a:rPr>
              <a:t>Bangladesh</a:t>
            </a:r>
            <a:r>
              <a:rPr lang="en-US" sz="1800" dirty="0" smtClean="0">
                <a:solidFill>
                  <a:schemeClr val="bg1"/>
                </a:solidFill>
              </a:rPr>
              <a:t/>
            </a:r>
            <a:br>
              <a:rPr lang="en-US" sz="1800" dirty="0" smtClean="0">
                <a:solidFill>
                  <a:schemeClr val="bg1"/>
                </a:solidFill>
              </a:rPr>
            </a:br>
            <a:r>
              <a:rPr lang="en-US" sz="1800" dirty="0" smtClean="0">
                <a:solidFill>
                  <a:schemeClr val="bg1"/>
                </a:solidFill>
              </a:rPr>
              <a:t>Department of Computer science and Engineering</a:t>
            </a: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3000" b="1" dirty="0">
              <a:solidFill>
                <a:schemeClr val="accent2">
                  <a:lumMod val="50000"/>
                </a:schemeClr>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flipV="1">
            <a:off x="990600" y="685800"/>
            <a:ext cx="134580" cy="107771"/>
          </a:xfrm>
        </p:spPr>
      </p:pic>
      <p:sp>
        <p:nvSpPr>
          <p:cNvPr id="8" name="TextBox 7"/>
          <p:cNvSpPr txBox="1"/>
          <p:nvPr/>
        </p:nvSpPr>
        <p:spPr>
          <a:xfrm>
            <a:off x="304800" y="2796064"/>
            <a:ext cx="3886200" cy="923330"/>
          </a:xfrm>
          <a:prstGeom prst="rect">
            <a:avLst/>
          </a:prstGeom>
          <a:noFill/>
        </p:spPr>
        <p:txBody>
          <a:bodyPr wrap="square" rtlCol="0">
            <a:spAutoFit/>
          </a:bodyPr>
          <a:lstStyle/>
          <a:p>
            <a:r>
              <a:rPr lang="en-US" sz="1600" dirty="0" smtClean="0"/>
              <a:t> </a:t>
            </a:r>
            <a:endParaRPr lang="en-US" sz="1600" dirty="0"/>
          </a:p>
          <a:p>
            <a:endParaRPr lang="en-US" dirty="0"/>
          </a:p>
          <a:p>
            <a:r>
              <a:rPr lang="en-US" dirty="0" smtClean="0"/>
              <a:t> </a:t>
            </a:r>
            <a:endParaRPr lang="en-US" dirty="0"/>
          </a:p>
        </p:txBody>
      </p:sp>
      <p:sp>
        <p:nvSpPr>
          <p:cNvPr id="5" name="TextBox 4"/>
          <p:cNvSpPr txBox="1"/>
          <p:nvPr/>
        </p:nvSpPr>
        <p:spPr>
          <a:xfrm>
            <a:off x="2667000" y="2133599"/>
            <a:ext cx="5219700" cy="3139321"/>
          </a:xfrm>
          <a:prstGeom prst="rect">
            <a:avLst/>
          </a:prstGeom>
          <a:noFill/>
        </p:spPr>
        <p:txBody>
          <a:bodyPr wrap="square" rtlCol="0">
            <a:spAutoFit/>
          </a:bodyPr>
          <a:lstStyle/>
          <a:p>
            <a:pPr marL="457200" indent="-457200">
              <a:buFont typeface="Wingdings" pitchFamily="2" charset="2"/>
              <a:buChar char="Ø"/>
            </a:pPr>
            <a:r>
              <a:rPr lang="en-US" sz="2200" b="1" dirty="0"/>
              <a:t>HTML</a:t>
            </a:r>
          </a:p>
          <a:p>
            <a:pPr marL="457200" indent="-457200">
              <a:buFont typeface="Wingdings" pitchFamily="2" charset="2"/>
              <a:buChar char="Ø"/>
            </a:pPr>
            <a:r>
              <a:rPr lang="en-US" sz="2200" b="1" dirty="0" smtClean="0"/>
              <a:t>CSS</a:t>
            </a:r>
          </a:p>
          <a:p>
            <a:pPr marL="457200" indent="-457200">
              <a:buFont typeface="Wingdings" pitchFamily="2" charset="2"/>
              <a:buChar char="Ø"/>
            </a:pPr>
            <a:r>
              <a:rPr lang="en-US" sz="2200" b="1" dirty="0" smtClean="0"/>
              <a:t>SQL</a:t>
            </a:r>
          </a:p>
          <a:p>
            <a:pPr marL="457200" indent="-457200">
              <a:buFont typeface="Wingdings" pitchFamily="2" charset="2"/>
              <a:buChar char="Ø"/>
            </a:pPr>
            <a:r>
              <a:rPr lang="en-US" sz="2200" b="1" dirty="0" smtClean="0"/>
              <a:t>PHP</a:t>
            </a:r>
          </a:p>
          <a:p>
            <a:pPr marL="457200" indent="-457200">
              <a:buFont typeface="Wingdings" pitchFamily="2" charset="2"/>
              <a:buChar char="Ø"/>
            </a:pPr>
            <a:r>
              <a:rPr lang="en-US" sz="2200" b="1" dirty="0" err="1" smtClean="0"/>
              <a:t>Codeigniter</a:t>
            </a:r>
            <a:endParaRPr lang="en-US" sz="2200" b="1" dirty="0" smtClean="0"/>
          </a:p>
          <a:p>
            <a:pPr marL="457200" indent="-457200">
              <a:buFont typeface="Wingdings" pitchFamily="2" charset="2"/>
              <a:buChar char="Ø"/>
            </a:pPr>
            <a:r>
              <a:rPr lang="en-US" sz="2200" b="1" dirty="0" smtClean="0"/>
              <a:t>JavaScript</a:t>
            </a:r>
            <a:endParaRPr lang="en-US" sz="2200" b="1" dirty="0"/>
          </a:p>
          <a:p>
            <a:pPr marL="457200" indent="-457200">
              <a:buFont typeface="Wingdings" pitchFamily="2" charset="2"/>
              <a:buChar char="Ø"/>
            </a:pPr>
            <a:r>
              <a:rPr lang="en-US" sz="2200" b="1" dirty="0" err="1"/>
              <a:t>JQuery</a:t>
            </a:r>
            <a:endParaRPr lang="en-US" sz="2200" b="1" dirty="0"/>
          </a:p>
          <a:p>
            <a:pPr marL="457200" indent="-457200">
              <a:buFont typeface="Wingdings" pitchFamily="2" charset="2"/>
              <a:buChar char="Ø"/>
            </a:pPr>
            <a:r>
              <a:rPr lang="en-US" sz="2200" b="1" dirty="0" smtClean="0"/>
              <a:t>Ajax</a:t>
            </a:r>
          </a:p>
          <a:p>
            <a:pPr marL="457200" indent="-457200">
              <a:buFont typeface="Wingdings" pitchFamily="2" charset="2"/>
              <a:buChar char="v"/>
            </a:pPr>
            <a:endParaRPr lang="en-US" sz="2200" b="1" dirty="0"/>
          </a:p>
        </p:txBody>
      </p:sp>
      <p:sp>
        <p:nvSpPr>
          <p:cNvPr id="6" name="Rectangle 5"/>
          <p:cNvSpPr/>
          <p:nvPr/>
        </p:nvSpPr>
        <p:spPr>
          <a:xfrm>
            <a:off x="3733800" y="1219200"/>
            <a:ext cx="1445909" cy="369332"/>
          </a:xfrm>
          <a:prstGeom prst="rect">
            <a:avLst/>
          </a:prstGeom>
        </p:spPr>
        <p:txBody>
          <a:bodyPr wrap="none">
            <a:spAutoFit/>
          </a:bodyPr>
          <a:lstStyle/>
          <a:p>
            <a:r>
              <a:rPr lang="en-US" b="1" dirty="0" smtClean="0">
                <a:solidFill>
                  <a:schemeClr val="accent1">
                    <a:lumMod val="50000"/>
                  </a:schemeClr>
                </a:solidFill>
              </a:rPr>
              <a:t>Technologies</a:t>
            </a:r>
            <a:endParaRPr lang="en-US" dirty="0"/>
          </a:p>
        </p:txBody>
      </p:sp>
      <p:sp>
        <p:nvSpPr>
          <p:cNvPr id="11" name="Rectangle 10"/>
          <p:cNvSpPr/>
          <p:nvPr/>
        </p:nvSpPr>
        <p:spPr>
          <a:xfrm>
            <a:off x="685800" y="381000"/>
            <a:ext cx="9144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 xmlns:p14="http://schemas.microsoft.com/office/powerpoint/2010/main" val="332582217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
            <a:ext cx="7467600" cy="1676399"/>
          </a:xfrm>
        </p:spPr>
        <p:txBody>
          <a:bodyPr>
            <a:normAutofit fontScale="90000"/>
          </a:bodyPr>
          <a:lstStyle/>
          <a:p>
            <a:pPr algn="ctr"/>
            <a:r>
              <a:rPr lang="en-US" sz="3400" dirty="0" smtClean="0"/>
              <a:t/>
            </a:r>
            <a:br>
              <a:rPr lang="en-US" sz="3400" dirty="0" smtClean="0"/>
            </a:br>
            <a:r>
              <a:rPr lang="en-US" sz="3400" dirty="0" smtClean="0"/>
              <a:t>European </a:t>
            </a:r>
            <a:r>
              <a:rPr lang="en-US" sz="3400" dirty="0"/>
              <a:t>University of Bangladesh</a:t>
            </a:r>
            <a:r>
              <a:rPr lang="en-US" sz="3300" dirty="0"/>
              <a:t/>
            </a:r>
            <a:br>
              <a:rPr lang="en-US" sz="3300" dirty="0"/>
            </a:br>
            <a:r>
              <a:rPr lang="en-US" sz="1800" dirty="0" smtClean="0"/>
              <a:t>Department of Computer science and Engineering</a:t>
            </a:r>
            <a:r>
              <a:rPr lang="en-US" sz="1800" dirty="0"/>
              <a:t/>
            </a:r>
            <a:br>
              <a:rPr lang="en-US" sz="1800" dirty="0"/>
            </a:br>
            <a:r>
              <a:rPr lang="en-US" sz="1800" dirty="0" smtClean="0"/>
              <a:t/>
            </a:r>
            <a:br>
              <a:rPr lang="en-US" sz="1800" dirty="0" smtClean="0"/>
            </a:br>
            <a:r>
              <a:rPr lang="en-US" sz="1600" dirty="0" smtClean="0"/>
              <a:t/>
            </a:r>
            <a:br>
              <a:rPr lang="en-US" sz="1600" dirty="0" smtClean="0"/>
            </a:br>
            <a:r>
              <a:rPr lang="en-US" sz="3000" b="1" dirty="0">
                <a:solidFill>
                  <a:schemeClr val="accent1">
                    <a:lumMod val="50000"/>
                  </a:schemeClr>
                </a:solidFill>
              </a:rPr>
              <a:t>Conclusion</a:t>
            </a:r>
          </a:p>
        </p:txBody>
      </p:sp>
      <p:pic>
        <p:nvPicPr>
          <p:cNvPr id="4" name="Content Placeholder 3"/>
          <p:cNvPicPr>
            <a:picLocks noGrp="1" noChangeAspect="1"/>
          </p:cNvPicPr>
          <p:nvPr>
            <p:ph sz="half" idx="2"/>
          </p:nvPr>
        </p:nvPicPr>
        <p:blipFill>
          <a:blip r:embed="rId2">
            <a:extLst>
              <a:ext uri="{28A0092B-C50C-407E-A947-70E740481C1C}">
                <a14:useLocalDpi xmlns="" xmlns:a14="http://schemas.microsoft.com/office/drawing/2010/main" val="0"/>
              </a:ext>
            </a:extLst>
          </a:blip>
          <a:stretch>
            <a:fillRect/>
          </a:stretch>
        </p:blipFill>
        <p:spPr>
          <a:xfrm>
            <a:off x="76201" y="76200"/>
            <a:ext cx="1143000" cy="914400"/>
          </a:xfrm>
        </p:spPr>
      </p:pic>
      <p:sp>
        <p:nvSpPr>
          <p:cNvPr id="5" name="TextBox 4"/>
          <p:cNvSpPr txBox="1"/>
          <p:nvPr/>
        </p:nvSpPr>
        <p:spPr>
          <a:xfrm>
            <a:off x="1828800" y="2286000"/>
            <a:ext cx="6629400" cy="923330"/>
          </a:xfrm>
          <a:prstGeom prst="rect">
            <a:avLst/>
          </a:prstGeom>
          <a:noFill/>
        </p:spPr>
        <p:txBody>
          <a:bodyPr wrap="square" rtlCol="0">
            <a:spAutoFit/>
          </a:bodyPr>
          <a:lstStyle/>
          <a:p>
            <a:r>
              <a:rPr lang="en-US"/>
              <a:t>Today </a:t>
            </a:r>
            <a:r>
              <a:rPr lang="en-US" smtClean="0"/>
              <a:t>tax is </a:t>
            </a:r>
            <a:r>
              <a:rPr lang="en-US" dirty="0"/>
              <a:t>becoming more accurate, improving both in sensitivity and in specificity; creating </a:t>
            </a:r>
            <a:r>
              <a:rPr lang="en-US" dirty="0" smtClean="0"/>
              <a:t>tax report and </a:t>
            </a:r>
            <a:r>
              <a:rPr lang="en-US" dirty="0"/>
              <a:t>has the capacity to provide virtual presentation. measurement, </a:t>
            </a:r>
            <a:r>
              <a:rPr lang="en-US" dirty="0" smtClean="0"/>
              <a:t>management and </a:t>
            </a:r>
            <a:r>
              <a:rPr lang="en-US" dirty="0"/>
              <a:t>prevention. </a:t>
            </a:r>
          </a:p>
        </p:txBody>
      </p:sp>
      <p:sp>
        <p:nvSpPr>
          <p:cNvPr id="6" name="Rectangle 5"/>
          <p:cNvSpPr/>
          <p:nvPr/>
        </p:nvSpPr>
        <p:spPr>
          <a:xfrm>
            <a:off x="0" y="-152400"/>
            <a:ext cx="89916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0562304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8200" y="2590800"/>
            <a:ext cx="7543800" cy="1450757"/>
          </a:xfrm>
        </p:spPr>
        <p:txBody>
          <a:bodyPr>
            <a:noAutofit/>
          </a:bodyPr>
          <a:lstStyle/>
          <a:p>
            <a:r>
              <a:rPr lang="en-US" sz="1800" dirty="0" smtClean="0"/>
              <a:t>instead, we must shift our value proposition to more human-oriented attributes and tasks that machines cannot supplant — empathy, communication, relationship building, and sound judgment — to ensure patients receive the best possible care. If we focus our efforts on fostering our best human qualities, then, in the future, the best radiologists will be defined not by their eyes but by their hearts</a:t>
            </a:r>
            <a:endParaRPr lang="en-US" sz="18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67600" cy="1676400"/>
          </a:xfrm>
        </p:spPr>
        <p:txBody>
          <a:bodyPr>
            <a:normAutofit fontScale="90000"/>
          </a:bodyPr>
          <a:lstStyle/>
          <a:p>
            <a:pPr algn="ctr"/>
            <a:r>
              <a:rPr lang="en-US" sz="3400" dirty="0" smtClean="0"/>
              <a:t/>
            </a:r>
            <a:br>
              <a:rPr lang="en-US" sz="3400" dirty="0" smtClean="0"/>
            </a:br>
            <a:r>
              <a:rPr lang="en-US" sz="3400" dirty="0" smtClean="0">
                <a:solidFill>
                  <a:schemeClr val="bg1"/>
                </a:solidFill>
              </a:rPr>
              <a:t>European </a:t>
            </a:r>
            <a:r>
              <a:rPr lang="en-US" sz="3400" dirty="0">
                <a:solidFill>
                  <a:schemeClr val="bg1"/>
                </a:solidFill>
              </a:rPr>
              <a:t>University of </a:t>
            </a:r>
            <a:r>
              <a:rPr lang="en-US" sz="3400" dirty="0" smtClean="0">
                <a:solidFill>
                  <a:schemeClr val="bg1"/>
                </a:solidFill>
              </a:rPr>
              <a:t>Bangladesh</a:t>
            </a:r>
            <a:r>
              <a:rPr lang="en-US" sz="1800" dirty="0" smtClean="0">
                <a:solidFill>
                  <a:schemeClr val="bg1"/>
                </a:solidFill>
              </a:rPr>
              <a:t/>
            </a:r>
            <a:br>
              <a:rPr lang="en-US" sz="1800" dirty="0" smtClean="0">
                <a:solidFill>
                  <a:schemeClr val="bg1"/>
                </a:solidFill>
              </a:rPr>
            </a:br>
            <a:r>
              <a:rPr lang="en-US" sz="1800" dirty="0" smtClean="0">
                <a:solidFill>
                  <a:schemeClr val="bg1"/>
                </a:solidFill>
              </a:rPr>
              <a:t>Department of Computer science and Engineering</a:t>
            </a: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3000" b="1" dirty="0">
                <a:solidFill>
                  <a:schemeClr val="accent1">
                    <a:lumMod val="50000"/>
                  </a:schemeClr>
                </a:solidFill>
              </a:rPr>
              <a:t>Objectives</a:t>
            </a:r>
            <a:endParaRPr lang="en-US" sz="3000" b="1"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76203" y="76201"/>
            <a:ext cx="1142998" cy="915309"/>
          </a:xfrm>
        </p:spPr>
      </p:pic>
      <p:sp>
        <p:nvSpPr>
          <p:cNvPr id="8" name="TextBox 7"/>
          <p:cNvSpPr txBox="1"/>
          <p:nvPr/>
        </p:nvSpPr>
        <p:spPr>
          <a:xfrm>
            <a:off x="533400" y="2072640"/>
            <a:ext cx="8382000" cy="3477875"/>
          </a:xfrm>
          <a:prstGeom prst="rect">
            <a:avLst/>
          </a:prstGeom>
          <a:noFill/>
        </p:spPr>
        <p:txBody>
          <a:bodyPr wrap="square" rtlCol="0">
            <a:spAutoFit/>
          </a:bodyPr>
          <a:lstStyle/>
          <a:p>
            <a:pPr marL="342900" indent="-342900">
              <a:buFont typeface="Wingdings" pitchFamily="2" charset="2"/>
              <a:buChar char="Ø"/>
            </a:pPr>
            <a:r>
              <a:rPr lang="en-US" sz="2200" dirty="0"/>
              <a:t>To create an O</a:t>
            </a:r>
            <a:r>
              <a:rPr lang="en-US" sz="2200" dirty="0" smtClean="0"/>
              <a:t>nline Tax Management System</a:t>
            </a:r>
            <a:r>
              <a:rPr lang="en-US" sz="2200" dirty="0"/>
              <a:t>.</a:t>
            </a:r>
          </a:p>
          <a:p>
            <a:pPr marL="342900" indent="-342900">
              <a:buFont typeface="Wingdings" pitchFamily="2" charset="2"/>
              <a:buChar char="Ø"/>
            </a:pPr>
            <a:r>
              <a:rPr lang="en-US" sz="2200" dirty="0"/>
              <a:t>To </a:t>
            </a:r>
            <a:r>
              <a:rPr lang="en-US" sz="2200" dirty="0" smtClean="0"/>
              <a:t>make automatic tax calculation system by using software.</a:t>
            </a:r>
            <a:endParaRPr lang="en-US" sz="2200" dirty="0"/>
          </a:p>
          <a:p>
            <a:pPr marL="342900" indent="-342900">
              <a:buFont typeface="Wingdings" pitchFamily="2" charset="2"/>
              <a:buChar char="Ø"/>
            </a:pPr>
            <a:r>
              <a:rPr lang="en-US" sz="2200" dirty="0"/>
              <a:t>To help the people living in </a:t>
            </a:r>
            <a:r>
              <a:rPr lang="en-US" sz="2200" b="1" dirty="0"/>
              <a:t>r</a:t>
            </a:r>
            <a:r>
              <a:rPr lang="en-US" sz="2200" b="1" dirty="0" smtClean="0"/>
              <a:t>emote </a:t>
            </a:r>
            <a:r>
              <a:rPr lang="en-US" sz="2200" b="1" dirty="0"/>
              <a:t>areas</a:t>
            </a:r>
            <a:r>
              <a:rPr lang="en-US" sz="2200" dirty="0"/>
              <a:t>.</a:t>
            </a:r>
          </a:p>
          <a:p>
            <a:pPr marL="342900" indent="-342900">
              <a:buFont typeface="Wingdings" pitchFamily="2" charset="2"/>
              <a:buChar char="Ø"/>
            </a:pPr>
            <a:r>
              <a:rPr lang="en-US" sz="2200" dirty="0"/>
              <a:t>To reduce the time for the </a:t>
            </a:r>
            <a:r>
              <a:rPr lang="en-US" sz="2200" dirty="0" smtClean="0"/>
              <a:t>Taxpayer </a:t>
            </a:r>
            <a:r>
              <a:rPr lang="en-US" sz="2200" dirty="0"/>
              <a:t>to check his </a:t>
            </a:r>
            <a:r>
              <a:rPr lang="en-US" sz="2200" dirty="0" smtClean="0"/>
              <a:t>tax </a:t>
            </a:r>
            <a:r>
              <a:rPr lang="en-US" sz="2200" dirty="0"/>
              <a:t>documents.</a:t>
            </a:r>
          </a:p>
          <a:p>
            <a:pPr marL="342900" indent="-342900">
              <a:buFont typeface="Wingdings" pitchFamily="2" charset="2"/>
              <a:buChar char="Ø"/>
            </a:pPr>
            <a:r>
              <a:rPr lang="en-US" sz="2200" dirty="0"/>
              <a:t>To help rural area’s people where </a:t>
            </a:r>
            <a:r>
              <a:rPr lang="en-US" sz="2200" dirty="0" smtClean="0"/>
              <a:t>tax agency are </a:t>
            </a:r>
            <a:r>
              <a:rPr lang="en-US" sz="2200" dirty="0"/>
              <a:t>not available.</a:t>
            </a:r>
          </a:p>
          <a:p>
            <a:pPr marL="342900" indent="-342900">
              <a:buFont typeface="Wingdings" pitchFamily="2" charset="2"/>
              <a:buChar char="Ø"/>
            </a:pPr>
            <a:r>
              <a:rPr lang="en-US" sz="2200" dirty="0" smtClean="0"/>
              <a:t>To find out the previous tax report in a limited time.</a:t>
            </a:r>
            <a:endParaRPr lang="en-US" sz="2200" dirty="0" smtClean="0"/>
          </a:p>
          <a:p>
            <a:pPr marL="342900" indent="-342900">
              <a:buFont typeface="Wingdings" pitchFamily="2" charset="2"/>
              <a:buChar char="Ø"/>
            </a:pPr>
            <a:r>
              <a:rPr lang="en-US" sz="2200" dirty="0" smtClean="0"/>
              <a:t>To make annual tax report by individual Taxpayer and easily maintenance. No need any hard copy document.</a:t>
            </a:r>
          </a:p>
          <a:p>
            <a:pPr marL="342900" indent="-342900">
              <a:buFont typeface="Wingdings" pitchFamily="2" charset="2"/>
              <a:buChar char="Ø"/>
            </a:pPr>
            <a:r>
              <a:rPr lang="en-US" sz="2200" dirty="0" smtClean="0"/>
              <a:t>Skills are no longer required to generate a tax report, anyone can file a tax return.</a:t>
            </a:r>
            <a:endParaRPr lang="en-US" sz="2200" dirty="0"/>
          </a:p>
        </p:txBody>
      </p:sp>
      <p:sp>
        <p:nvSpPr>
          <p:cNvPr id="5" name="Rectangle 4"/>
          <p:cNvSpPr/>
          <p:nvPr/>
        </p:nvSpPr>
        <p:spPr>
          <a:xfrm>
            <a:off x="0" y="0"/>
            <a:ext cx="15240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0001143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67600" cy="1676400"/>
          </a:xfrm>
        </p:spPr>
        <p:txBody>
          <a:bodyPr>
            <a:normAutofit fontScale="90000"/>
          </a:bodyPr>
          <a:lstStyle/>
          <a:p>
            <a:pPr algn="ctr"/>
            <a:r>
              <a:rPr lang="en-US" sz="3400" dirty="0" smtClean="0">
                <a:solidFill>
                  <a:schemeClr val="bg1"/>
                </a:solidFill>
              </a:rPr>
              <a:t/>
            </a:r>
            <a:br>
              <a:rPr lang="en-US" sz="3400" dirty="0" smtClean="0">
                <a:solidFill>
                  <a:schemeClr val="bg1"/>
                </a:solidFill>
              </a:rPr>
            </a:br>
            <a:r>
              <a:rPr lang="en-US" sz="3400" dirty="0" smtClean="0">
                <a:solidFill>
                  <a:schemeClr val="bg1"/>
                </a:solidFill>
              </a:rPr>
              <a:t>European </a:t>
            </a:r>
            <a:r>
              <a:rPr lang="en-US" sz="3400" dirty="0">
                <a:solidFill>
                  <a:schemeClr val="bg1"/>
                </a:solidFill>
              </a:rPr>
              <a:t>University of </a:t>
            </a:r>
            <a:r>
              <a:rPr lang="en-US" sz="3400" dirty="0" smtClean="0">
                <a:solidFill>
                  <a:schemeClr val="bg1"/>
                </a:solidFill>
              </a:rPr>
              <a:t>Bangladesh</a:t>
            </a:r>
            <a:r>
              <a:rPr lang="en-US" sz="1800" dirty="0" smtClean="0">
                <a:solidFill>
                  <a:schemeClr val="bg1"/>
                </a:solidFill>
              </a:rPr>
              <a:t/>
            </a:r>
            <a:br>
              <a:rPr lang="en-US" sz="1800" dirty="0" smtClean="0">
                <a:solidFill>
                  <a:schemeClr val="bg1"/>
                </a:solidFill>
              </a:rPr>
            </a:br>
            <a:r>
              <a:rPr lang="en-US" sz="1800" dirty="0" smtClean="0">
                <a:solidFill>
                  <a:schemeClr val="bg1"/>
                </a:solidFill>
              </a:rPr>
              <a:t>Department of Computer science and Engineering</a:t>
            </a: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3000" b="1" dirty="0" smtClean="0">
                <a:solidFill>
                  <a:schemeClr val="accent1">
                    <a:lumMod val="50000"/>
                  </a:schemeClr>
                </a:solidFill>
              </a:rPr>
              <a:t>Tax</a:t>
            </a:r>
            <a:r>
              <a:rPr lang="en-US" sz="3000" dirty="0" smtClean="0">
                <a:solidFill>
                  <a:schemeClr val="accent1">
                    <a:lumMod val="50000"/>
                  </a:schemeClr>
                </a:solidFill>
              </a:rPr>
              <a:t> </a:t>
            </a:r>
            <a:r>
              <a:rPr lang="en-US" sz="3000" b="1" dirty="0">
                <a:solidFill>
                  <a:schemeClr val="accent1">
                    <a:lumMod val="50000"/>
                  </a:schemeClr>
                </a:solidFill>
              </a:rPr>
              <a:t>System</a:t>
            </a:r>
            <a:endParaRPr lang="en-US" sz="3000" b="1"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76203" y="76201"/>
            <a:ext cx="1142998" cy="915309"/>
          </a:xfrm>
        </p:spPr>
      </p:pic>
      <p:sp>
        <p:nvSpPr>
          <p:cNvPr id="8" name="TextBox 7"/>
          <p:cNvSpPr txBox="1"/>
          <p:nvPr/>
        </p:nvSpPr>
        <p:spPr>
          <a:xfrm>
            <a:off x="533400" y="2072640"/>
            <a:ext cx="8382000" cy="2462213"/>
          </a:xfrm>
          <a:prstGeom prst="rect">
            <a:avLst/>
          </a:prstGeom>
          <a:noFill/>
        </p:spPr>
        <p:txBody>
          <a:bodyPr wrap="square" rtlCol="0">
            <a:spAutoFit/>
          </a:bodyPr>
          <a:lstStyle/>
          <a:p>
            <a:pPr marL="342900" indent="-342900">
              <a:buFont typeface="Wingdings" pitchFamily="2" charset="2"/>
              <a:buChar char="Ø"/>
            </a:pPr>
            <a:r>
              <a:rPr lang="en-US" sz="2200" dirty="0" smtClean="0"/>
              <a:t>The tax management system is an online web portal that, tax report calculated by yearly and store data in the database for each taxpayer using the TIN number.</a:t>
            </a:r>
          </a:p>
          <a:p>
            <a:pPr marL="342900" indent="-342900"/>
            <a:endParaRPr lang="en-US" sz="2200" dirty="0"/>
          </a:p>
          <a:p>
            <a:pPr marL="342900" indent="-342900">
              <a:buFont typeface="Wingdings" pitchFamily="2" charset="2"/>
              <a:buChar char="Ø"/>
            </a:pPr>
            <a:r>
              <a:rPr lang="en-US" sz="2200" dirty="0" smtClean="0"/>
              <a:t>After that, tax reports or taxpayer reports searching by the TIN Number. And no need for any hard copy document of the tax report. Just search on by the TIN Number.</a:t>
            </a:r>
            <a:endParaRPr lang="en-US" sz="2200" dirty="0"/>
          </a:p>
        </p:txBody>
      </p:sp>
      <p:sp>
        <p:nvSpPr>
          <p:cNvPr id="5" name="Rectangle 4"/>
          <p:cNvSpPr/>
          <p:nvPr/>
        </p:nvSpPr>
        <p:spPr>
          <a:xfrm>
            <a:off x="0" y="0"/>
            <a:ext cx="16002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88755008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67600" cy="1676400"/>
          </a:xfrm>
        </p:spPr>
        <p:txBody>
          <a:bodyPr>
            <a:normAutofit fontScale="90000"/>
          </a:bodyPr>
          <a:lstStyle/>
          <a:p>
            <a:pPr algn="ctr"/>
            <a:r>
              <a:rPr lang="en-US" sz="3400" dirty="0" smtClean="0">
                <a:solidFill>
                  <a:schemeClr val="bg1"/>
                </a:solidFill>
              </a:rPr>
              <a:t/>
            </a:r>
            <a:br>
              <a:rPr lang="en-US" sz="3400" dirty="0" smtClean="0">
                <a:solidFill>
                  <a:schemeClr val="bg1"/>
                </a:solidFill>
              </a:rPr>
            </a:br>
            <a:r>
              <a:rPr lang="en-US" sz="3400" dirty="0" smtClean="0">
                <a:solidFill>
                  <a:schemeClr val="bg1"/>
                </a:solidFill>
              </a:rPr>
              <a:t>European </a:t>
            </a:r>
            <a:r>
              <a:rPr lang="en-US" sz="3400" dirty="0">
                <a:solidFill>
                  <a:schemeClr val="bg1"/>
                </a:solidFill>
              </a:rPr>
              <a:t>University of </a:t>
            </a:r>
            <a:r>
              <a:rPr lang="en-US" sz="3400" dirty="0" smtClean="0">
                <a:solidFill>
                  <a:schemeClr val="bg1"/>
                </a:solidFill>
              </a:rPr>
              <a:t>Bangladesh</a:t>
            </a:r>
            <a:r>
              <a:rPr lang="en-US" sz="1800" dirty="0" smtClean="0">
                <a:solidFill>
                  <a:schemeClr val="bg1"/>
                </a:solidFill>
              </a:rPr>
              <a:t/>
            </a:r>
            <a:br>
              <a:rPr lang="en-US" sz="1800" dirty="0" smtClean="0">
                <a:solidFill>
                  <a:schemeClr val="bg1"/>
                </a:solidFill>
              </a:rPr>
            </a:br>
            <a:r>
              <a:rPr lang="en-US" sz="1800" dirty="0" smtClean="0">
                <a:solidFill>
                  <a:schemeClr val="bg1"/>
                </a:solidFill>
              </a:rPr>
              <a:t>Department of Computer science and Engineering</a:t>
            </a: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3000" b="1" dirty="0">
                <a:solidFill>
                  <a:schemeClr val="accent1">
                    <a:lumMod val="50000"/>
                  </a:schemeClr>
                </a:solidFill>
              </a:rPr>
              <a:t>Present</a:t>
            </a:r>
            <a:r>
              <a:rPr lang="en-US" sz="3000" dirty="0">
                <a:solidFill>
                  <a:schemeClr val="accent1">
                    <a:lumMod val="50000"/>
                  </a:schemeClr>
                </a:solidFill>
              </a:rPr>
              <a:t> </a:t>
            </a:r>
            <a:r>
              <a:rPr lang="en-US" sz="3000" b="1" dirty="0">
                <a:solidFill>
                  <a:schemeClr val="accent1">
                    <a:lumMod val="50000"/>
                  </a:schemeClr>
                </a:solidFill>
              </a:rPr>
              <a:t>Problems</a:t>
            </a:r>
            <a:r>
              <a:rPr lang="en-US" sz="3000" dirty="0">
                <a:solidFill>
                  <a:schemeClr val="accent1">
                    <a:lumMod val="50000"/>
                  </a:schemeClr>
                </a:solidFill>
              </a:rPr>
              <a:t> </a:t>
            </a:r>
            <a:r>
              <a:rPr lang="en-US" sz="3000" b="1" dirty="0">
                <a:solidFill>
                  <a:schemeClr val="accent1">
                    <a:lumMod val="50000"/>
                  </a:schemeClr>
                </a:solidFill>
              </a:rPr>
              <a:t>in</a:t>
            </a:r>
            <a:r>
              <a:rPr lang="en-US" sz="3000" dirty="0">
                <a:solidFill>
                  <a:schemeClr val="accent1">
                    <a:lumMod val="50000"/>
                  </a:schemeClr>
                </a:solidFill>
              </a:rPr>
              <a:t> </a:t>
            </a:r>
            <a:r>
              <a:rPr lang="en-US" sz="3000" b="1" dirty="0" smtClean="0">
                <a:solidFill>
                  <a:schemeClr val="accent1">
                    <a:lumMod val="50000"/>
                  </a:schemeClr>
                </a:solidFill>
              </a:rPr>
              <a:t>Tax</a:t>
            </a:r>
            <a:endParaRPr lang="en-US" sz="3000" b="1"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76203" y="76201"/>
            <a:ext cx="1142998" cy="915309"/>
          </a:xfrm>
        </p:spPr>
      </p:pic>
      <p:sp>
        <p:nvSpPr>
          <p:cNvPr id="3" name="TextBox 2"/>
          <p:cNvSpPr txBox="1"/>
          <p:nvPr/>
        </p:nvSpPr>
        <p:spPr>
          <a:xfrm>
            <a:off x="990600" y="2590800"/>
            <a:ext cx="6500434" cy="2739211"/>
          </a:xfrm>
          <a:prstGeom prst="rect">
            <a:avLst/>
          </a:prstGeom>
          <a:noFill/>
        </p:spPr>
        <p:txBody>
          <a:bodyPr wrap="none" rtlCol="0">
            <a:spAutoFit/>
          </a:bodyPr>
          <a:lstStyle/>
          <a:p>
            <a:pPr marL="285750" indent="-285750">
              <a:buFont typeface="Wingdings" pitchFamily="2" charset="2"/>
              <a:buChar char="Ø"/>
            </a:pPr>
            <a:r>
              <a:rPr lang="en-US" sz="2200" dirty="0" smtClean="0"/>
              <a:t>Depend on Agency or Lawyer.</a:t>
            </a:r>
          </a:p>
          <a:p>
            <a:pPr marL="285750" indent="-285750">
              <a:buFont typeface="Wingdings" pitchFamily="2" charset="2"/>
              <a:buChar char="Ø"/>
            </a:pPr>
            <a:r>
              <a:rPr lang="en-US" sz="2200" dirty="0" smtClean="0"/>
              <a:t>Taxpayer </a:t>
            </a:r>
            <a:r>
              <a:rPr lang="en-US" sz="2200" dirty="0"/>
              <a:t>waste time.</a:t>
            </a:r>
          </a:p>
          <a:p>
            <a:pPr marL="285750" indent="-285750">
              <a:buFont typeface="Wingdings" pitchFamily="2" charset="2"/>
              <a:buChar char="Ø"/>
            </a:pPr>
            <a:r>
              <a:rPr lang="en-US" sz="2200" dirty="0"/>
              <a:t>Wrong </a:t>
            </a:r>
            <a:r>
              <a:rPr lang="en-US" sz="2200" dirty="0" smtClean="0"/>
              <a:t>tax </a:t>
            </a:r>
            <a:r>
              <a:rPr lang="en-US" sz="2200" dirty="0"/>
              <a:t>possibility. </a:t>
            </a:r>
            <a:endParaRPr lang="en-US" sz="2200" dirty="0" smtClean="0"/>
          </a:p>
          <a:p>
            <a:pPr marL="285750" indent="-285750">
              <a:buFont typeface="Wingdings" pitchFamily="2" charset="2"/>
              <a:buChar char="Ø"/>
            </a:pPr>
            <a:r>
              <a:rPr lang="en-US" sz="2200" dirty="0" smtClean="0"/>
              <a:t>Tax calculation problem.</a:t>
            </a:r>
            <a:endParaRPr lang="en-US" sz="2200" dirty="0"/>
          </a:p>
          <a:p>
            <a:pPr marL="285750" indent="-285750">
              <a:buFont typeface="Wingdings" pitchFamily="2" charset="2"/>
              <a:buChar char="Ø"/>
            </a:pPr>
            <a:r>
              <a:rPr lang="en-US" sz="2200" dirty="0" smtClean="0"/>
              <a:t>Expensive and third party harassment.</a:t>
            </a:r>
          </a:p>
          <a:p>
            <a:pPr marL="285750" indent="-285750">
              <a:buFont typeface="Wingdings" pitchFamily="2" charset="2"/>
              <a:buChar char="Ø"/>
            </a:pPr>
            <a:r>
              <a:rPr lang="en-US" sz="2200" dirty="0" smtClean="0"/>
              <a:t>Don't find the previous tax history for each taxpayer, </a:t>
            </a:r>
          </a:p>
          <a:p>
            <a:pPr marL="285750" indent="-285750"/>
            <a:r>
              <a:rPr lang="en-US" sz="2200" dirty="0" smtClean="0"/>
              <a:t>	because the tax file is missing.</a:t>
            </a:r>
            <a:endParaRPr lang="en-US" sz="2200" dirty="0"/>
          </a:p>
          <a:p>
            <a:endParaRPr lang="en-US" dirty="0"/>
          </a:p>
        </p:txBody>
      </p:sp>
      <p:sp>
        <p:nvSpPr>
          <p:cNvPr id="5" name="Rectangle 4"/>
          <p:cNvSpPr/>
          <p:nvPr/>
        </p:nvSpPr>
        <p:spPr>
          <a:xfrm>
            <a:off x="0" y="0"/>
            <a:ext cx="18288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60930528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67600" cy="1676400"/>
          </a:xfrm>
        </p:spPr>
        <p:txBody>
          <a:bodyPr>
            <a:normAutofit fontScale="90000"/>
          </a:bodyPr>
          <a:lstStyle/>
          <a:p>
            <a:pPr algn="ctr"/>
            <a:r>
              <a:rPr lang="en-US" sz="3400" dirty="0" smtClean="0"/>
              <a:t/>
            </a:r>
            <a:br>
              <a:rPr lang="en-US" sz="3400" dirty="0" smtClean="0"/>
            </a:br>
            <a:r>
              <a:rPr lang="en-US" sz="3400" dirty="0" smtClean="0">
                <a:solidFill>
                  <a:schemeClr val="bg1"/>
                </a:solidFill>
              </a:rPr>
              <a:t>European </a:t>
            </a:r>
            <a:r>
              <a:rPr lang="en-US" sz="3400" dirty="0">
                <a:solidFill>
                  <a:schemeClr val="bg1"/>
                </a:solidFill>
              </a:rPr>
              <a:t>University of </a:t>
            </a:r>
            <a:r>
              <a:rPr lang="en-US" sz="3400" dirty="0" smtClean="0">
                <a:solidFill>
                  <a:schemeClr val="bg1"/>
                </a:solidFill>
              </a:rPr>
              <a:t>Bangladesh</a:t>
            </a:r>
            <a:r>
              <a:rPr lang="en-US" sz="1800" dirty="0" smtClean="0">
                <a:solidFill>
                  <a:schemeClr val="bg1"/>
                </a:solidFill>
              </a:rPr>
              <a:t/>
            </a:r>
            <a:br>
              <a:rPr lang="en-US" sz="1800" dirty="0" smtClean="0">
                <a:solidFill>
                  <a:schemeClr val="bg1"/>
                </a:solidFill>
              </a:rPr>
            </a:br>
            <a:r>
              <a:rPr lang="en-US" sz="1800" dirty="0" smtClean="0">
                <a:solidFill>
                  <a:schemeClr val="bg1"/>
                </a:solidFill>
              </a:rPr>
              <a:t>Department of Computer science and Engineering</a:t>
            </a: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3000" b="1" dirty="0">
                <a:solidFill>
                  <a:schemeClr val="accent1">
                    <a:lumMod val="50000"/>
                  </a:schemeClr>
                </a:solidFill>
              </a:rPr>
              <a:t>Our Proposal</a:t>
            </a:r>
            <a:endParaRPr lang="en-US" sz="3000" b="1"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76203" y="76201"/>
            <a:ext cx="1142998" cy="915309"/>
          </a:xfrm>
        </p:spPr>
      </p:pic>
      <p:sp>
        <p:nvSpPr>
          <p:cNvPr id="5" name="TextBox 4"/>
          <p:cNvSpPr txBox="1"/>
          <p:nvPr/>
        </p:nvSpPr>
        <p:spPr>
          <a:xfrm>
            <a:off x="609600" y="2362200"/>
            <a:ext cx="8459367" cy="2739211"/>
          </a:xfrm>
          <a:prstGeom prst="rect">
            <a:avLst/>
          </a:prstGeom>
          <a:noFill/>
        </p:spPr>
        <p:txBody>
          <a:bodyPr wrap="none" rtlCol="0">
            <a:spAutoFit/>
          </a:bodyPr>
          <a:lstStyle/>
          <a:p>
            <a:pPr marL="342900" indent="-342900">
              <a:buFont typeface="Wingdings" pitchFamily="2" charset="2"/>
              <a:buChar char="Ø"/>
            </a:pPr>
            <a:r>
              <a:rPr lang="en-US" sz="2200" dirty="0"/>
              <a:t>EUB </a:t>
            </a:r>
            <a:r>
              <a:rPr lang="en-US" sz="2200" dirty="0" smtClean="0"/>
              <a:t>Tax </a:t>
            </a:r>
            <a:r>
              <a:rPr lang="en-US" sz="2200" dirty="0"/>
              <a:t>System is a Online </a:t>
            </a:r>
            <a:r>
              <a:rPr lang="en-US" sz="2200" dirty="0" smtClean="0"/>
              <a:t>Tax </a:t>
            </a:r>
            <a:r>
              <a:rPr lang="en-US" sz="2200" dirty="0"/>
              <a:t>Reporting System. </a:t>
            </a:r>
          </a:p>
          <a:p>
            <a:pPr marL="342900" indent="-342900">
              <a:buFont typeface="Wingdings" pitchFamily="2" charset="2"/>
              <a:buChar char="Ø"/>
            </a:pPr>
            <a:r>
              <a:rPr lang="en-US" sz="2200" dirty="0"/>
              <a:t>We can provided online </a:t>
            </a:r>
            <a:r>
              <a:rPr lang="en-US" sz="2200" dirty="0" smtClean="0"/>
              <a:t>Tax Report Generate with Store in database. </a:t>
            </a:r>
            <a:endParaRPr lang="en-US" sz="2200" dirty="0"/>
          </a:p>
          <a:p>
            <a:pPr marL="342900" indent="-342900">
              <a:buFont typeface="Wingdings" pitchFamily="2" charset="2"/>
              <a:buChar char="Ø"/>
            </a:pPr>
            <a:r>
              <a:rPr lang="en-US" sz="2200" dirty="0" smtClean="0"/>
              <a:t>Our specially provides a new method of the online tax reporting</a:t>
            </a:r>
          </a:p>
          <a:p>
            <a:pPr marL="342900" indent="-342900"/>
            <a:r>
              <a:rPr lang="en-US" sz="2200" dirty="0" smtClean="0"/>
              <a:t>	system for the public that more accuracy and save time for a busy life.</a:t>
            </a:r>
            <a:endParaRPr lang="en-US" sz="2200" dirty="0"/>
          </a:p>
          <a:p>
            <a:pPr marL="342900" indent="-342900">
              <a:buFont typeface="Wingdings" pitchFamily="2" charset="2"/>
              <a:buChar char="Ø"/>
            </a:pPr>
            <a:r>
              <a:rPr lang="en-US" sz="2200" dirty="0" smtClean="0"/>
              <a:t>We </a:t>
            </a:r>
            <a:r>
              <a:rPr lang="en-US" sz="2200" dirty="0"/>
              <a:t>have many experiences </a:t>
            </a:r>
            <a:r>
              <a:rPr lang="en-US" sz="2200" dirty="0" smtClean="0"/>
              <a:t>tax </a:t>
            </a:r>
            <a:r>
              <a:rPr lang="en-US" sz="2200" dirty="0"/>
              <a:t>and there are more careful </a:t>
            </a:r>
            <a:endParaRPr lang="en-US" sz="2200" dirty="0" smtClean="0"/>
          </a:p>
          <a:p>
            <a:pPr marL="342900" indent="-342900"/>
            <a:r>
              <a:rPr lang="en-US" sz="2200" dirty="0" smtClean="0"/>
              <a:t>	and </a:t>
            </a:r>
            <a:r>
              <a:rPr lang="en-US" sz="2200" dirty="0"/>
              <a:t>dedicated. </a:t>
            </a:r>
          </a:p>
          <a:p>
            <a:pPr marL="342900" indent="-342900">
              <a:buFont typeface="Wingdings" pitchFamily="2" charset="2"/>
              <a:buChar char="Ø"/>
            </a:pPr>
            <a:r>
              <a:rPr lang="en-US" sz="2200" dirty="0" smtClean="0"/>
              <a:t>We </a:t>
            </a:r>
            <a:r>
              <a:rPr lang="en-US" sz="2200" dirty="0"/>
              <a:t>provide a good service within limited time.</a:t>
            </a:r>
          </a:p>
          <a:p>
            <a:endParaRPr lang="en-US" dirty="0"/>
          </a:p>
        </p:txBody>
      </p:sp>
      <p:sp>
        <p:nvSpPr>
          <p:cNvPr id="6" name="Rectangle 5"/>
          <p:cNvSpPr/>
          <p:nvPr/>
        </p:nvSpPr>
        <p:spPr>
          <a:xfrm>
            <a:off x="0" y="0"/>
            <a:ext cx="1905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2401399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down)">
                                      <p:cBhvr>
                                        <p:cTn id="19" dur="500"/>
                                        <p:tgtEl>
                                          <p:spTgt spid="5">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down)">
                                      <p:cBhvr>
                                        <p:cTn id="2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67600" cy="1676400"/>
          </a:xfrm>
        </p:spPr>
        <p:txBody>
          <a:bodyPr>
            <a:normAutofit fontScale="90000"/>
          </a:bodyPr>
          <a:lstStyle/>
          <a:p>
            <a:pPr algn="ctr"/>
            <a:r>
              <a:rPr lang="en-US" sz="3400" dirty="0" smtClean="0"/>
              <a:t/>
            </a:r>
            <a:br>
              <a:rPr lang="en-US" sz="3400" dirty="0" smtClean="0"/>
            </a:br>
            <a:r>
              <a:rPr lang="en-US" sz="3400" dirty="0" smtClean="0">
                <a:solidFill>
                  <a:schemeClr val="bg1"/>
                </a:solidFill>
              </a:rPr>
              <a:t>European </a:t>
            </a:r>
            <a:r>
              <a:rPr lang="en-US" sz="3400" dirty="0">
                <a:solidFill>
                  <a:schemeClr val="bg1"/>
                </a:solidFill>
              </a:rPr>
              <a:t>University of </a:t>
            </a:r>
            <a:r>
              <a:rPr lang="en-US" sz="3400" dirty="0" smtClean="0">
                <a:solidFill>
                  <a:schemeClr val="bg1"/>
                </a:solidFill>
              </a:rPr>
              <a:t>Bangladesh</a:t>
            </a:r>
            <a:r>
              <a:rPr lang="en-US" sz="1800" dirty="0" smtClean="0">
                <a:solidFill>
                  <a:schemeClr val="bg1"/>
                </a:solidFill>
              </a:rPr>
              <a:t/>
            </a:r>
            <a:br>
              <a:rPr lang="en-US" sz="1800" dirty="0" smtClean="0">
                <a:solidFill>
                  <a:schemeClr val="bg1"/>
                </a:solidFill>
              </a:rPr>
            </a:br>
            <a:r>
              <a:rPr lang="en-US" sz="1800" dirty="0" smtClean="0">
                <a:solidFill>
                  <a:schemeClr val="bg1"/>
                </a:solidFill>
              </a:rPr>
              <a:t>Department of Computer science and Engineering</a:t>
            </a:r>
            <a:br>
              <a:rPr lang="en-US" sz="1800" dirty="0" smtClean="0">
                <a:solidFill>
                  <a:schemeClr val="bg1"/>
                </a:solidFill>
              </a:rPr>
            </a:br>
            <a:r>
              <a:rPr lang="en-US" sz="1800" dirty="0" smtClean="0"/>
              <a:t/>
            </a:r>
            <a:br>
              <a:rPr lang="en-US" sz="1800" dirty="0" smtClean="0"/>
            </a:br>
            <a:r>
              <a:rPr lang="en-US" sz="1800" dirty="0" smtClean="0"/>
              <a:t/>
            </a:r>
            <a:br>
              <a:rPr lang="en-US" sz="1800" dirty="0" smtClean="0"/>
            </a:br>
            <a:r>
              <a:rPr lang="en-US" sz="3000" b="1" dirty="0">
                <a:solidFill>
                  <a:schemeClr val="accent1">
                    <a:lumMod val="50000"/>
                  </a:schemeClr>
                </a:solidFill>
              </a:rPr>
              <a:t>Features</a:t>
            </a:r>
            <a:endParaRPr lang="en-US" sz="3000" b="1"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76203" y="76201"/>
            <a:ext cx="1142998" cy="915309"/>
          </a:xfrm>
        </p:spPr>
      </p:pic>
      <p:sp>
        <p:nvSpPr>
          <p:cNvPr id="5" name="TextBox 4"/>
          <p:cNvSpPr txBox="1"/>
          <p:nvPr/>
        </p:nvSpPr>
        <p:spPr>
          <a:xfrm>
            <a:off x="609600" y="2057400"/>
            <a:ext cx="7514493" cy="4093428"/>
          </a:xfrm>
          <a:prstGeom prst="rect">
            <a:avLst/>
          </a:prstGeom>
          <a:noFill/>
        </p:spPr>
        <p:txBody>
          <a:bodyPr wrap="none" rtlCol="0">
            <a:spAutoFit/>
          </a:bodyPr>
          <a:lstStyle/>
          <a:p>
            <a:pPr marL="342900" indent="-342900">
              <a:buFont typeface="Wingdings" pitchFamily="2" charset="2"/>
              <a:buChar char="Ø"/>
            </a:pPr>
            <a:r>
              <a:rPr lang="en-US" sz="2200" dirty="0" smtClean="0"/>
              <a:t>Anyone </a:t>
            </a:r>
            <a:r>
              <a:rPr lang="en-US" sz="2200" dirty="0"/>
              <a:t>can use our services in any where in Bangladesh. </a:t>
            </a:r>
          </a:p>
          <a:p>
            <a:pPr marL="342900" indent="-342900">
              <a:buFont typeface="Wingdings" pitchFamily="2" charset="2"/>
              <a:buChar char="Ø"/>
            </a:pPr>
            <a:r>
              <a:rPr lang="en-US" sz="2200" dirty="0" smtClean="0"/>
              <a:t>Easy </a:t>
            </a:r>
            <a:r>
              <a:rPr lang="en-US" sz="2200" dirty="0"/>
              <a:t>to </a:t>
            </a:r>
            <a:r>
              <a:rPr lang="en-US" sz="2200" dirty="0" smtClean="0"/>
              <a:t>fill up tax information.</a:t>
            </a:r>
            <a:endParaRPr lang="en-US" sz="2200" dirty="0"/>
          </a:p>
          <a:p>
            <a:pPr marL="342900" indent="-342900">
              <a:buFont typeface="Wingdings" pitchFamily="2" charset="2"/>
              <a:buChar char="Ø"/>
            </a:pPr>
            <a:r>
              <a:rPr lang="en-US" sz="2200" dirty="0" smtClean="0"/>
              <a:t>Entry new Taxpayer information (Individual / Company). </a:t>
            </a:r>
            <a:endParaRPr lang="en-US" sz="2200" dirty="0"/>
          </a:p>
          <a:p>
            <a:pPr marL="342900" indent="-342900">
              <a:buFont typeface="Wingdings" pitchFamily="2" charset="2"/>
              <a:buChar char="Ø"/>
            </a:pPr>
            <a:r>
              <a:rPr lang="en-US" sz="2200" dirty="0" smtClean="0"/>
              <a:t>View / Update Taxpayer information. </a:t>
            </a:r>
            <a:endParaRPr lang="en-US" sz="2200" dirty="0"/>
          </a:p>
          <a:p>
            <a:pPr marL="342900" indent="-342900">
              <a:buFont typeface="Wingdings" pitchFamily="2" charset="2"/>
              <a:buChar char="Ø"/>
            </a:pPr>
            <a:r>
              <a:rPr lang="en-US" sz="2200" dirty="0" smtClean="0"/>
              <a:t>Search Taxpayer by Categories, TIN, National Id and Name.</a:t>
            </a:r>
            <a:endParaRPr lang="en-US" sz="2200" dirty="0"/>
          </a:p>
          <a:p>
            <a:pPr marL="342900" indent="-342900">
              <a:buFont typeface="Wingdings" pitchFamily="2" charset="2"/>
              <a:buChar char="Ø"/>
            </a:pPr>
            <a:r>
              <a:rPr lang="en-US" sz="2200" dirty="0" smtClean="0"/>
              <a:t>Submit Tax information step by step (Individual / Company). </a:t>
            </a:r>
            <a:endParaRPr lang="en-US" sz="2200" dirty="0"/>
          </a:p>
          <a:p>
            <a:pPr marL="342900" indent="-342900">
              <a:buFont typeface="Wingdings" pitchFamily="2" charset="2"/>
              <a:buChar char="Ø"/>
            </a:pPr>
            <a:r>
              <a:rPr lang="en-US" sz="2200" dirty="0" smtClean="0"/>
              <a:t>View / Update Tax report with Print and PDF generate.</a:t>
            </a:r>
          </a:p>
          <a:p>
            <a:pPr marL="342900" indent="-342900">
              <a:buFont typeface="Wingdings" pitchFamily="2" charset="2"/>
              <a:buChar char="Ø"/>
            </a:pPr>
            <a:r>
              <a:rPr lang="en-US" sz="2200" dirty="0" smtClean="0"/>
              <a:t>Search Tax by TIN, Invoice and Assessment year.</a:t>
            </a:r>
          </a:p>
          <a:p>
            <a:pPr marL="342900" indent="-342900">
              <a:buFont typeface="Wingdings" pitchFamily="2" charset="2"/>
              <a:buChar char="Ø"/>
            </a:pPr>
            <a:r>
              <a:rPr lang="en-US" sz="2200" dirty="0" smtClean="0"/>
              <a:t>Entry / Update Head of Tax form.</a:t>
            </a:r>
            <a:endParaRPr lang="en-US" sz="2200" dirty="0"/>
          </a:p>
          <a:p>
            <a:pPr marL="342900" indent="-342900">
              <a:buFont typeface="Wingdings" pitchFamily="2" charset="2"/>
              <a:buChar char="Ø"/>
            </a:pPr>
            <a:r>
              <a:rPr lang="en-US" sz="2200" dirty="0" smtClean="0"/>
              <a:t>Time saving  and Low </a:t>
            </a:r>
            <a:r>
              <a:rPr lang="en-US" sz="2200" dirty="0"/>
              <a:t>Cost. </a:t>
            </a:r>
          </a:p>
          <a:p>
            <a:pPr marL="342900" indent="-342900">
              <a:buFont typeface="Wingdings" pitchFamily="2" charset="2"/>
              <a:buChar char="Ø"/>
            </a:pPr>
            <a:r>
              <a:rPr lang="en-US" sz="2200" dirty="0" smtClean="0"/>
              <a:t>User friendly UI and Use by (</a:t>
            </a:r>
            <a:r>
              <a:rPr lang="en-US" sz="2200" dirty="0" err="1" smtClean="0"/>
              <a:t>Bangla</a:t>
            </a:r>
            <a:r>
              <a:rPr lang="en-US" sz="2200" dirty="0" smtClean="0"/>
              <a:t>, English) version. </a:t>
            </a:r>
            <a:endParaRPr lang="en-US" sz="2200" dirty="0"/>
          </a:p>
          <a:p>
            <a:endParaRPr lang="en-US" dirty="0"/>
          </a:p>
        </p:txBody>
      </p:sp>
      <p:sp>
        <p:nvSpPr>
          <p:cNvPr id="6" name="Rectangle 5"/>
          <p:cNvSpPr/>
          <p:nvPr/>
        </p:nvSpPr>
        <p:spPr>
          <a:xfrm>
            <a:off x="0" y="0"/>
            <a:ext cx="16002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720655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down)">
                                      <p:cBhvr>
                                        <p:cTn id="19" dur="500"/>
                                        <p:tgtEl>
                                          <p:spTgt spid="5">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down)">
                                      <p:cBhvr>
                                        <p:cTn id="25" dur="500"/>
                                        <p:tgtEl>
                                          <p:spTgt spid="5">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wipe(down)">
                                      <p:cBhvr>
                                        <p:cTn id="28" dur="500"/>
                                        <p:tgtEl>
                                          <p:spTgt spid="5">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wipe(down)">
                                      <p:cBhvr>
                                        <p:cTn id="31" dur="500"/>
                                        <p:tgtEl>
                                          <p:spTgt spid="5">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wipe(down)">
                                      <p:cBhvr>
                                        <p:cTn id="34" dur="500"/>
                                        <p:tgtEl>
                                          <p:spTgt spid="5">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wipe(down)">
                                      <p:cBhvr>
                                        <p:cTn id="3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67600" cy="1676400"/>
          </a:xfrm>
        </p:spPr>
        <p:txBody>
          <a:bodyPr>
            <a:normAutofit fontScale="90000"/>
          </a:bodyPr>
          <a:lstStyle/>
          <a:p>
            <a:pPr algn="ctr"/>
            <a:r>
              <a:rPr lang="en-US" sz="3400" dirty="0" smtClean="0"/>
              <a:t/>
            </a:r>
            <a:br>
              <a:rPr lang="en-US" sz="3400" dirty="0" smtClean="0"/>
            </a:br>
            <a:r>
              <a:rPr lang="en-US" sz="3400" dirty="0" smtClean="0">
                <a:solidFill>
                  <a:schemeClr val="bg1"/>
                </a:solidFill>
              </a:rPr>
              <a:t>European </a:t>
            </a:r>
            <a:r>
              <a:rPr lang="en-US" sz="3400" dirty="0">
                <a:solidFill>
                  <a:schemeClr val="bg1"/>
                </a:solidFill>
              </a:rPr>
              <a:t>University of </a:t>
            </a:r>
            <a:r>
              <a:rPr lang="en-US" sz="3400" dirty="0" smtClean="0">
                <a:solidFill>
                  <a:schemeClr val="bg1"/>
                </a:solidFill>
              </a:rPr>
              <a:t>Bangladesh</a:t>
            </a:r>
            <a:r>
              <a:rPr lang="en-US" sz="1800" dirty="0" smtClean="0">
                <a:solidFill>
                  <a:schemeClr val="bg1"/>
                </a:solidFill>
              </a:rPr>
              <a:t/>
            </a:r>
            <a:br>
              <a:rPr lang="en-US" sz="1800" dirty="0" smtClean="0">
                <a:solidFill>
                  <a:schemeClr val="bg1"/>
                </a:solidFill>
              </a:rPr>
            </a:br>
            <a:r>
              <a:rPr lang="en-US" sz="1800" dirty="0" smtClean="0">
                <a:solidFill>
                  <a:schemeClr val="bg1"/>
                </a:solidFill>
              </a:rPr>
              <a:t>Department of Computer science and Engineering</a:t>
            </a:r>
            <a:br>
              <a:rPr lang="en-US" sz="1800" dirty="0" smtClean="0">
                <a:solidFill>
                  <a:schemeClr val="bg1"/>
                </a:solidFill>
              </a:rPr>
            </a:br>
            <a:r>
              <a:rPr lang="en-US" sz="1800" dirty="0" smtClean="0"/>
              <a:t/>
            </a:r>
            <a:br>
              <a:rPr lang="en-US" sz="1800" dirty="0" smtClean="0"/>
            </a:br>
            <a:r>
              <a:rPr lang="en-US" sz="1800" dirty="0" smtClean="0"/>
              <a:t/>
            </a:r>
            <a:br>
              <a:rPr lang="en-US" sz="1800" dirty="0" smtClean="0"/>
            </a:br>
            <a:r>
              <a:rPr lang="en-US" sz="3000" b="1" dirty="0" smtClean="0">
                <a:solidFill>
                  <a:schemeClr val="accent1">
                    <a:lumMod val="50000"/>
                  </a:schemeClr>
                </a:solidFill>
              </a:rPr>
              <a:t>Limitation</a:t>
            </a:r>
            <a:endParaRPr lang="en-US" sz="3000" b="1"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76203" y="76201"/>
            <a:ext cx="1142998" cy="915309"/>
          </a:xfrm>
        </p:spPr>
      </p:pic>
      <p:sp>
        <p:nvSpPr>
          <p:cNvPr id="5" name="TextBox 4"/>
          <p:cNvSpPr txBox="1"/>
          <p:nvPr/>
        </p:nvSpPr>
        <p:spPr>
          <a:xfrm>
            <a:off x="609600" y="2057400"/>
            <a:ext cx="5063950" cy="1107996"/>
          </a:xfrm>
          <a:prstGeom prst="rect">
            <a:avLst/>
          </a:prstGeom>
          <a:noFill/>
        </p:spPr>
        <p:txBody>
          <a:bodyPr wrap="none" rtlCol="0">
            <a:spAutoFit/>
          </a:bodyPr>
          <a:lstStyle/>
          <a:p>
            <a:pPr marL="342900" indent="-342900">
              <a:buFont typeface="Wingdings" pitchFamily="2" charset="2"/>
              <a:buChar char="Ø"/>
            </a:pPr>
            <a:r>
              <a:rPr lang="en-US" sz="2200" dirty="0" smtClean="0"/>
              <a:t>Don’t Integrate online payment method.</a:t>
            </a:r>
          </a:p>
          <a:p>
            <a:pPr marL="342900" indent="-342900">
              <a:buFont typeface="Wingdings" pitchFamily="2" charset="2"/>
              <a:buChar char="Ø"/>
            </a:pPr>
            <a:r>
              <a:rPr lang="en-US" sz="2200" dirty="0" smtClean="0"/>
              <a:t>Don't mobile-friendly.</a:t>
            </a:r>
          </a:p>
          <a:p>
            <a:pPr marL="342900" indent="-342900">
              <a:buFont typeface="Wingdings" pitchFamily="2" charset="2"/>
              <a:buChar char="Ø"/>
            </a:pPr>
            <a:r>
              <a:rPr lang="en-US" sz="2200" dirty="0" smtClean="0"/>
              <a:t>Can't use multiple branches.</a:t>
            </a:r>
            <a:endParaRPr lang="en-US" dirty="0"/>
          </a:p>
        </p:txBody>
      </p:sp>
      <p:sp>
        <p:nvSpPr>
          <p:cNvPr id="6" name="Rectangle 5"/>
          <p:cNvSpPr/>
          <p:nvPr/>
        </p:nvSpPr>
        <p:spPr>
          <a:xfrm>
            <a:off x="0" y="0"/>
            <a:ext cx="16002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720655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
            <a:ext cx="7467600" cy="1676399"/>
          </a:xfrm>
        </p:spPr>
        <p:txBody>
          <a:bodyPr>
            <a:normAutofit fontScale="90000"/>
          </a:bodyPr>
          <a:lstStyle/>
          <a:p>
            <a:pPr algn="ctr"/>
            <a:r>
              <a:rPr lang="en-US" sz="3400" dirty="0" smtClean="0"/>
              <a:t/>
            </a:r>
            <a:br>
              <a:rPr lang="en-US" sz="3400" dirty="0" smtClean="0"/>
            </a:br>
            <a:r>
              <a:rPr lang="en-US" sz="3400" dirty="0" smtClean="0"/>
              <a:t>European </a:t>
            </a:r>
            <a:r>
              <a:rPr lang="en-US" sz="3400" dirty="0"/>
              <a:t>University of Bangladesh</a:t>
            </a:r>
            <a:r>
              <a:rPr lang="en-US" sz="3300" dirty="0"/>
              <a:t/>
            </a:r>
            <a:br>
              <a:rPr lang="en-US" sz="3300" dirty="0"/>
            </a:br>
            <a:r>
              <a:rPr lang="en-US" sz="1800" dirty="0" smtClean="0"/>
              <a:t>Department of Computer science and Engineering</a:t>
            </a:r>
            <a:r>
              <a:rPr lang="en-US" sz="1800" dirty="0"/>
              <a:t/>
            </a:r>
            <a:br>
              <a:rPr lang="en-US" sz="1800" dirty="0"/>
            </a:br>
            <a:r>
              <a:rPr lang="en-US" sz="1800" dirty="0" smtClean="0"/>
              <a:t/>
            </a:r>
            <a:br>
              <a:rPr lang="en-US" sz="1800" dirty="0" smtClean="0"/>
            </a:br>
            <a:r>
              <a:rPr lang="en-US" sz="1600" dirty="0" smtClean="0"/>
              <a:t/>
            </a:r>
            <a:br>
              <a:rPr lang="en-US" sz="1600" dirty="0" smtClean="0"/>
            </a:br>
            <a:r>
              <a:rPr lang="en-US" sz="3000" b="1" dirty="0" smtClean="0">
                <a:solidFill>
                  <a:schemeClr val="accent1">
                    <a:lumMod val="50000"/>
                  </a:schemeClr>
                </a:solidFill>
              </a:rPr>
              <a:t>Data-Flow </a:t>
            </a:r>
            <a:r>
              <a:rPr lang="en-US" sz="3000" b="1" dirty="0">
                <a:solidFill>
                  <a:schemeClr val="accent1">
                    <a:lumMod val="50000"/>
                  </a:schemeClr>
                </a:solidFill>
              </a:rPr>
              <a:t>D</a:t>
            </a:r>
            <a:r>
              <a:rPr lang="en-US" sz="3000" b="1" dirty="0" smtClean="0">
                <a:solidFill>
                  <a:schemeClr val="accent1">
                    <a:lumMod val="50000"/>
                  </a:schemeClr>
                </a:solidFill>
              </a:rPr>
              <a:t>iagram</a:t>
            </a:r>
            <a:endParaRPr lang="en-US" sz="3000" b="1" dirty="0">
              <a:solidFill>
                <a:schemeClr val="accent1">
                  <a:lumMod val="50000"/>
                </a:schemeClr>
              </a:solidFill>
            </a:endParaRPr>
          </a:p>
        </p:txBody>
      </p:sp>
      <p:pic>
        <p:nvPicPr>
          <p:cNvPr id="4" name="Content Placeholder 3"/>
          <p:cNvPicPr>
            <a:picLocks noGrp="1" noChangeAspect="1"/>
          </p:cNvPicPr>
          <p:nvPr>
            <p:ph sz="half" idx="2"/>
          </p:nvPr>
        </p:nvPicPr>
        <p:blipFill>
          <a:blip r:embed="rId2">
            <a:extLst>
              <a:ext uri="{28A0092B-C50C-407E-A947-70E740481C1C}">
                <a14:useLocalDpi xmlns="" xmlns:a14="http://schemas.microsoft.com/office/drawing/2010/main" val="0"/>
              </a:ext>
            </a:extLst>
          </a:blip>
          <a:stretch>
            <a:fillRect/>
          </a:stretch>
        </p:blipFill>
        <p:spPr>
          <a:xfrm>
            <a:off x="76201" y="76200"/>
            <a:ext cx="1143000" cy="914400"/>
          </a:xfrm>
        </p:spPr>
      </p:pic>
      <p:sp>
        <p:nvSpPr>
          <p:cNvPr id="6" name="Rectangle 5"/>
          <p:cNvSpPr/>
          <p:nvPr/>
        </p:nvSpPr>
        <p:spPr>
          <a:xfrm>
            <a:off x="0" y="-152400"/>
            <a:ext cx="89916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Level-1-Data-flow-Diagram-for-the-Spatial-Rental-Tax-Tool.png"/>
          <p:cNvPicPr>
            <a:picLocks noGrp="1" noChangeAspect="1"/>
          </p:cNvPicPr>
          <p:nvPr>
            <p:ph sz="quarter" idx="4"/>
          </p:nvPr>
        </p:nvPicPr>
        <p:blipFill>
          <a:blip r:embed="rId3"/>
          <a:stretch>
            <a:fillRect/>
          </a:stretch>
        </p:blipFill>
        <p:spPr>
          <a:xfrm>
            <a:off x="1905000" y="1828800"/>
            <a:ext cx="5250377" cy="4114800"/>
          </a:xfrm>
        </p:spPr>
      </p:pic>
    </p:spTree>
    <p:extLst>
      <p:ext uri="{BB962C8B-B14F-4D97-AF65-F5344CB8AC3E}">
        <p14:creationId xmlns="" xmlns:p14="http://schemas.microsoft.com/office/powerpoint/2010/main" val="3822552760"/>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Retrospect">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1569</TotalTime>
  <Words>587</Words>
  <Application>Microsoft Office PowerPoint</Application>
  <PresentationFormat>On-screen Show (4:3)</PresentationFormat>
  <Paragraphs>94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Retrospect</vt:lpstr>
      <vt:lpstr> European University of Bangladesh Department of Computer science and Engineering   Project Report</vt:lpstr>
      <vt:lpstr> European University of Bangladesh Department of Computer science and Engineering   </vt:lpstr>
      <vt:lpstr> European University of Bangladesh Department of Computer science and Engineering   Objectives</vt:lpstr>
      <vt:lpstr> European University of Bangladesh Department of Computer science and Engineering   Tax System</vt:lpstr>
      <vt:lpstr> European University of Bangladesh Department of Computer science and Engineering   Present Problems in Tax</vt:lpstr>
      <vt:lpstr> European University of Bangladesh Department of Computer science and Engineering   Our Proposal</vt:lpstr>
      <vt:lpstr> European University of Bangladesh Department of Computer science and Engineering   Features</vt:lpstr>
      <vt:lpstr> European University of Bangladesh Department of Computer science and Engineering   Limitation</vt:lpstr>
      <vt:lpstr> European University of Bangladesh Department of Computer science and Engineering   Data-Flow Diagram</vt:lpstr>
      <vt:lpstr> European University of Bangladesh Department of Computer science and Engineering   Login Page</vt:lpstr>
      <vt:lpstr> European University of Bangladesh Department of Computer science and Engineering   Admin Dashboard</vt:lpstr>
      <vt:lpstr> European University of Bangladesh Department of Computer science and Engineering   New Taxpayer Entry</vt:lpstr>
      <vt:lpstr> European University of Bangladesh Department of Computer science and Engineering   Manage Taxpayer</vt:lpstr>
      <vt:lpstr> European University of Bangladesh Department of Computer science and Engineering   Submit Tax form</vt:lpstr>
      <vt:lpstr> European University of Bangladesh Department of Computer science and Engineering   Manage Tax Report</vt:lpstr>
      <vt:lpstr> European University of Bangladesh Department of Computer science and Engineering   Enrty / Update Head of form</vt:lpstr>
      <vt:lpstr> European University of Bangladesh Department of Computer science and Engineering   Right Menu – Version (Bangla, English)</vt:lpstr>
      <vt:lpstr> European University of Bangladesh Department of Computer science and Engineering   Mission &amp; Vision</vt:lpstr>
      <vt:lpstr> European University of Bangladesh Department of Computer science and Engineering   Terms and Conditions</vt:lpstr>
      <vt:lpstr> European University of Bangladesh Department of Computer science and Engineering   Conclusion</vt:lpstr>
      <vt:lpstr>instead, we must shift our value proposition to more human-oriented attributes and tasks that machines cannot supplant — empathy, communication, relationship building, and sound judgment — to ensure patients receive the best possible care. If we focus our efforts on fostering our best human qualities, then, in the future, the best radiologists will be defined not by their eyes but by their hearts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Latif khan</dc:creator>
  <cp:lastModifiedBy>Golap Hazi</cp:lastModifiedBy>
  <cp:revision>222</cp:revision>
  <dcterms:created xsi:type="dcterms:W3CDTF">2019-11-12T14:36:55Z</dcterms:created>
  <dcterms:modified xsi:type="dcterms:W3CDTF">2020-08-10T20:02:37Z</dcterms:modified>
</cp:coreProperties>
</file>