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7"/>
  </p:notesMasterIdLst>
  <p:handoutMasterIdLst>
    <p:handoutMasterId r:id="rId38"/>
  </p:handoutMasterIdLst>
  <p:sldIdLst>
    <p:sldId id="256" r:id="rId5"/>
    <p:sldId id="286" r:id="rId6"/>
    <p:sldId id="288" r:id="rId7"/>
    <p:sldId id="289" r:id="rId8"/>
    <p:sldId id="297" r:id="rId9"/>
    <p:sldId id="290" r:id="rId10"/>
    <p:sldId id="291" r:id="rId11"/>
    <p:sldId id="292" r:id="rId12"/>
    <p:sldId id="295" r:id="rId13"/>
    <p:sldId id="299" r:id="rId14"/>
    <p:sldId id="300" r:id="rId15"/>
    <p:sldId id="302" r:id="rId16"/>
    <p:sldId id="304" r:id="rId17"/>
    <p:sldId id="306" r:id="rId18"/>
    <p:sldId id="305" r:id="rId19"/>
    <p:sldId id="307" r:id="rId20"/>
    <p:sldId id="308" r:id="rId21"/>
    <p:sldId id="294" r:id="rId22"/>
    <p:sldId id="298" r:id="rId23"/>
    <p:sldId id="309" r:id="rId24"/>
    <p:sldId id="310" r:id="rId25"/>
    <p:sldId id="311" r:id="rId26"/>
    <p:sldId id="313" r:id="rId27"/>
    <p:sldId id="312" r:id="rId28"/>
    <p:sldId id="314" r:id="rId29"/>
    <p:sldId id="315" r:id="rId30"/>
    <p:sldId id="316" r:id="rId31"/>
    <p:sldId id="317" r:id="rId32"/>
    <p:sldId id="318" r:id="rId33"/>
    <p:sldId id="319" r:id="rId34"/>
    <p:sldId id="320" r:id="rId35"/>
    <p:sldId id="29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5646" autoAdjust="0"/>
  </p:normalViewPr>
  <p:slideViewPr>
    <p:cSldViewPr snapToGrid="0">
      <p:cViewPr varScale="1">
        <p:scale>
          <a:sx n="92" d="100"/>
          <a:sy n="92" d="100"/>
        </p:scale>
        <p:origin x="772" y="52"/>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7/11/2024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dirty="0"/>
          </a:p>
        </p:txBody>
      </p:sp>
    </p:spTree>
    <p:extLst>
      <p:ext uri="{BB962C8B-B14F-4D97-AF65-F5344CB8AC3E}">
        <p14:creationId xmlns:p14="http://schemas.microsoft.com/office/powerpoint/2010/main" val="1062204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18</a:t>
            </a:fld>
            <a:endParaRPr lang="en-US" dirty="0"/>
          </a:p>
        </p:txBody>
      </p:sp>
    </p:spTree>
    <p:extLst>
      <p:ext uri="{BB962C8B-B14F-4D97-AF65-F5344CB8AC3E}">
        <p14:creationId xmlns:p14="http://schemas.microsoft.com/office/powerpoint/2010/main" val="3319086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19</a:t>
            </a:fld>
            <a:endParaRPr lang="en-US" dirty="0"/>
          </a:p>
        </p:txBody>
      </p:sp>
    </p:spTree>
    <p:extLst>
      <p:ext uri="{BB962C8B-B14F-4D97-AF65-F5344CB8AC3E}">
        <p14:creationId xmlns:p14="http://schemas.microsoft.com/office/powerpoint/2010/main" val="965845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32</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3862743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1425159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964844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161685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2474778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dirty="0"/>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27098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anchor="b">
            <a:noAutofit/>
          </a:bodyPr>
          <a:lstStyle>
            <a:lvl1pPr>
              <a:defRPr sz="4200" b="1">
                <a:latin typeface="+mj-lt"/>
              </a:defRPr>
            </a:lvl1pPr>
          </a:lstStyle>
          <a:p>
            <a:r>
              <a:rPr lang="en-US" dirty="0"/>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5656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and Image 1">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7200"/>
            <a:ext cx="10643508" cy="1371600"/>
          </a:xfrm>
        </p:spPr>
        <p:txBody>
          <a:bodyPr anchor="b">
            <a:noAutofit/>
          </a:bodyPr>
          <a:lstStyle>
            <a:lvl1pPr>
              <a:defRPr sz="4200" b="1">
                <a:latin typeface="+mj-lt"/>
              </a:defRPr>
            </a:lvl1pPr>
          </a:lstStyle>
          <a:p>
            <a:r>
              <a:rPr lang="en-US" dirty="0"/>
              <a:t>Click to add title</a:t>
            </a:r>
          </a:p>
        </p:txBody>
      </p:sp>
      <p:sp>
        <p:nvSpPr>
          <p:cNvPr id="10" name="Content Placeholder 2">
            <a:extLst>
              <a:ext uri="{FF2B5EF4-FFF2-40B4-BE49-F238E27FC236}">
                <a16:creationId xmlns:a16="http://schemas.microsoft.com/office/drawing/2014/main" id="{B07A1CF7-9B3B-E43E-830E-DAB65B608249}"/>
              </a:ext>
            </a:extLst>
          </p:cNvPr>
          <p:cNvSpPr>
            <a:spLocks noGrp="1"/>
          </p:cNvSpPr>
          <p:nvPr>
            <p:ph idx="15" hasCustomPrompt="1"/>
          </p:nvPr>
        </p:nvSpPr>
        <p:spPr>
          <a:xfrm>
            <a:off x="1166088" y="2652713"/>
            <a:ext cx="5394959" cy="3436936"/>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14">
            <a:extLst>
              <a:ext uri="{FF2B5EF4-FFF2-40B4-BE49-F238E27FC236}">
                <a16:creationId xmlns:a16="http://schemas.microsoft.com/office/drawing/2014/main"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9303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75" r:id="rId9"/>
    <p:sldLayoutId id="2147483677" r:id="rId10"/>
    <p:sldLayoutId id="2147483676" r:id="rId11"/>
    <p:sldLayoutId id="2147483661" r:id="rId12"/>
    <p:sldLayoutId id="2147483666" r:id="rId13"/>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image" Target="../media/image10.jpe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450273" y="976745"/>
            <a:ext cx="11409217" cy="3373582"/>
          </a:xfrm>
        </p:spPr>
        <p:txBody>
          <a:bodyPr/>
          <a:lstStyle/>
          <a:p>
            <a:r>
              <a:rPr lang="en-US" dirty="0"/>
              <a:t>Assess the value of data and information to individuals and organizations in relation to real-world business processes. </a:t>
            </a:r>
          </a:p>
        </p:txBody>
      </p:sp>
      <p:sp>
        <p:nvSpPr>
          <p:cNvPr id="6" name="TextBox 5">
            <a:extLst>
              <a:ext uri="{FF2B5EF4-FFF2-40B4-BE49-F238E27FC236}">
                <a16:creationId xmlns:a16="http://schemas.microsoft.com/office/drawing/2014/main" id="{73470D06-0F59-27F7-3A97-6D039119EF56}"/>
              </a:ext>
            </a:extLst>
          </p:cNvPr>
          <p:cNvSpPr txBox="1"/>
          <p:nvPr/>
        </p:nvSpPr>
        <p:spPr>
          <a:xfrm>
            <a:off x="2175165" y="5294899"/>
            <a:ext cx="8686799" cy="923330"/>
          </a:xfrm>
          <a:prstGeom prst="rect">
            <a:avLst/>
          </a:prstGeom>
          <a:noFill/>
        </p:spPr>
        <p:txBody>
          <a:bodyPr wrap="square">
            <a:spAutoFit/>
          </a:bodyPr>
          <a:lstStyle/>
          <a:p>
            <a:r>
              <a:rPr lang="en-US" dirty="0"/>
              <a:t>Data and information are crucial for supporting an organization's business processes and generating value. By utilizing data-driven insights, companies can make informed decisions, improve operational efficiency, and identify new opportunities for growth.</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D6955-626B-8BD7-F307-DC7ABED80131}"/>
              </a:ext>
            </a:extLst>
          </p:cNvPr>
          <p:cNvSpPr>
            <a:spLocks noGrp="1"/>
          </p:cNvSpPr>
          <p:nvPr>
            <p:ph type="ctrTitle"/>
          </p:nvPr>
        </p:nvSpPr>
        <p:spPr>
          <a:xfrm>
            <a:off x="568035" y="900546"/>
            <a:ext cx="7765474" cy="2473666"/>
          </a:xfrm>
        </p:spPr>
        <p:txBody>
          <a:bodyPr/>
          <a:lstStyle/>
          <a:p>
            <a:r>
              <a:rPr lang="en-US" dirty="0"/>
              <a:t>The Value of Data and Information in Business Processes</a:t>
            </a:r>
          </a:p>
        </p:txBody>
      </p:sp>
      <p:sp>
        <p:nvSpPr>
          <p:cNvPr id="3" name="Subtitle 2">
            <a:extLst>
              <a:ext uri="{FF2B5EF4-FFF2-40B4-BE49-F238E27FC236}">
                <a16:creationId xmlns:a16="http://schemas.microsoft.com/office/drawing/2014/main" id="{C950CCAE-0073-2A9C-9AAC-BD2DBEAF3700}"/>
              </a:ext>
            </a:extLst>
          </p:cNvPr>
          <p:cNvSpPr>
            <a:spLocks noGrp="1"/>
          </p:cNvSpPr>
          <p:nvPr>
            <p:ph type="subTitle" idx="1"/>
          </p:nvPr>
        </p:nvSpPr>
        <p:spPr>
          <a:xfrm>
            <a:off x="568035" y="3623594"/>
            <a:ext cx="7245927" cy="2919512"/>
          </a:xfrm>
        </p:spPr>
        <p:txBody>
          <a:bodyPr>
            <a:normAutofit/>
          </a:bodyPr>
          <a:lstStyle/>
          <a:p>
            <a:r>
              <a:rPr lang="en-US" dirty="0"/>
              <a:t>Data and information are crucial assets that enable organizations to make informed decisions, optimize operations, and drive sustainable growth. By harnessing the power of data, businesses can gain a competitive edge, enhance customer experiences, and unlock new opportunities for innovation.</a:t>
            </a:r>
          </a:p>
        </p:txBody>
      </p:sp>
    </p:spTree>
    <p:extLst>
      <p:ext uri="{BB962C8B-B14F-4D97-AF65-F5344CB8AC3E}">
        <p14:creationId xmlns:p14="http://schemas.microsoft.com/office/powerpoint/2010/main" val="4057879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4300-1DE8-09D0-7D94-2EFF59FA33D9}"/>
              </a:ext>
            </a:extLst>
          </p:cNvPr>
          <p:cNvSpPr>
            <a:spLocks noGrp="1"/>
          </p:cNvSpPr>
          <p:nvPr>
            <p:ph type="ctrTitle"/>
          </p:nvPr>
        </p:nvSpPr>
        <p:spPr/>
        <p:txBody>
          <a:bodyPr/>
          <a:lstStyle/>
          <a:p>
            <a:r>
              <a:rPr lang="en-US" dirty="0"/>
              <a:t>Data Generation</a:t>
            </a:r>
          </a:p>
        </p:txBody>
      </p:sp>
      <p:sp>
        <p:nvSpPr>
          <p:cNvPr id="6" name="TextBox 5">
            <a:extLst>
              <a:ext uri="{FF2B5EF4-FFF2-40B4-BE49-F238E27FC236}">
                <a16:creationId xmlns:a16="http://schemas.microsoft.com/office/drawing/2014/main" id="{B1DD1A17-E1F2-7B4D-47B5-62F2EA632654}"/>
              </a:ext>
            </a:extLst>
          </p:cNvPr>
          <p:cNvSpPr txBox="1"/>
          <p:nvPr/>
        </p:nvSpPr>
        <p:spPr>
          <a:xfrm>
            <a:off x="2445327" y="5225625"/>
            <a:ext cx="8444346" cy="923330"/>
          </a:xfrm>
          <a:prstGeom prst="rect">
            <a:avLst/>
          </a:prstGeom>
          <a:noFill/>
        </p:spPr>
        <p:txBody>
          <a:bodyPr wrap="square">
            <a:spAutoFit/>
          </a:bodyPr>
          <a:lstStyle/>
          <a:p>
            <a:r>
              <a:rPr lang="en-US" dirty="0"/>
              <a:t>Organizations generate vast amounts of data through their daily operations and business activities. This data fuels essential business processes and decision-making.</a:t>
            </a:r>
          </a:p>
        </p:txBody>
      </p:sp>
    </p:spTree>
    <p:extLst>
      <p:ext uri="{BB962C8B-B14F-4D97-AF65-F5344CB8AC3E}">
        <p14:creationId xmlns:p14="http://schemas.microsoft.com/office/powerpoint/2010/main" val="4204744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6FD5A-67B7-8101-016C-E4431E1DF226}"/>
              </a:ext>
            </a:extLst>
          </p:cNvPr>
          <p:cNvSpPr>
            <a:spLocks noGrp="1"/>
          </p:cNvSpPr>
          <p:nvPr>
            <p:ph type="title"/>
          </p:nvPr>
        </p:nvSpPr>
        <p:spPr>
          <a:xfrm>
            <a:off x="4770727" y="803933"/>
            <a:ext cx="6553199" cy="976745"/>
          </a:xfrm>
        </p:spPr>
        <p:txBody>
          <a:bodyPr/>
          <a:lstStyle/>
          <a:p>
            <a:r>
              <a:rPr lang="en-US" dirty="0"/>
              <a:t>Transactional Data</a:t>
            </a:r>
          </a:p>
        </p:txBody>
      </p:sp>
      <p:sp>
        <p:nvSpPr>
          <p:cNvPr id="3" name="Subtitle 2">
            <a:extLst>
              <a:ext uri="{FF2B5EF4-FFF2-40B4-BE49-F238E27FC236}">
                <a16:creationId xmlns:a16="http://schemas.microsoft.com/office/drawing/2014/main" id="{FB4AA140-E41F-896F-CC30-A9EDDD91E5CB}"/>
              </a:ext>
            </a:extLst>
          </p:cNvPr>
          <p:cNvSpPr>
            <a:spLocks noGrp="1"/>
          </p:cNvSpPr>
          <p:nvPr>
            <p:ph type="subTitle" idx="1"/>
          </p:nvPr>
        </p:nvSpPr>
        <p:spPr>
          <a:xfrm>
            <a:off x="4770727" y="1780678"/>
            <a:ext cx="3271837" cy="449904"/>
          </a:xfrm>
        </p:spPr>
        <p:txBody>
          <a:bodyPr/>
          <a:lstStyle/>
          <a:p>
            <a:r>
              <a:rPr lang="en-US" sz="2000" b="1" dirty="0"/>
              <a:t>Financial Transactions</a:t>
            </a:r>
          </a:p>
          <a:p>
            <a:endParaRPr lang="en-US" dirty="0"/>
          </a:p>
        </p:txBody>
      </p:sp>
      <p:pic>
        <p:nvPicPr>
          <p:cNvPr id="5122" name="Picture 2" descr="Transactional data Generic Blue icon">
            <a:extLst>
              <a:ext uri="{FF2B5EF4-FFF2-40B4-BE49-F238E27FC236}">
                <a16:creationId xmlns:a16="http://schemas.microsoft.com/office/drawing/2014/main" id="{8533B708-15AD-BFC0-1D7C-2704823E3037}"/>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228" r="228"/>
          <a:stretch>
            <a:fillRect/>
          </a:stretch>
        </p:blipFill>
        <p:spPr bwMode="auto">
          <a:xfrm>
            <a:off x="269876" y="1157288"/>
            <a:ext cx="4218998" cy="419749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2E16D2F-42DD-D11B-BC39-66669F2E41A5}"/>
              </a:ext>
            </a:extLst>
          </p:cNvPr>
          <p:cNvSpPr txBox="1"/>
          <p:nvPr/>
        </p:nvSpPr>
        <p:spPr>
          <a:xfrm>
            <a:off x="8324417" y="1780678"/>
            <a:ext cx="3271837" cy="369332"/>
          </a:xfrm>
          <a:prstGeom prst="rect">
            <a:avLst/>
          </a:prstGeom>
          <a:noFill/>
        </p:spPr>
        <p:txBody>
          <a:bodyPr wrap="square">
            <a:spAutoFit/>
          </a:bodyPr>
          <a:lstStyle/>
          <a:p>
            <a:r>
              <a:rPr lang="en-US" b="1" dirty="0"/>
              <a:t>Purchase History</a:t>
            </a:r>
          </a:p>
        </p:txBody>
      </p:sp>
      <p:sp>
        <p:nvSpPr>
          <p:cNvPr id="14" name="TextBox 13">
            <a:extLst>
              <a:ext uri="{FF2B5EF4-FFF2-40B4-BE49-F238E27FC236}">
                <a16:creationId xmlns:a16="http://schemas.microsoft.com/office/drawing/2014/main" id="{7D694F67-8BC0-5DB3-AE55-5C4D990773B8}"/>
              </a:ext>
            </a:extLst>
          </p:cNvPr>
          <p:cNvSpPr txBox="1"/>
          <p:nvPr/>
        </p:nvSpPr>
        <p:spPr>
          <a:xfrm>
            <a:off x="4770727" y="2230582"/>
            <a:ext cx="3271837" cy="2308324"/>
          </a:xfrm>
          <a:prstGeom prst="rect">
            <a:avLst/>
          </a:prstGeom>
          <a:noFill/>
        </p:spPr>
        <p:txBody>
          <a:bodyPr wrap="square">
            <a:spAutoFit/>
          </a:bodyPr>
          <a:lstStyle/>
          <a:p>
            <a:r>
              <a:rPr lang="en-US" dirty="0"/>
              <a:t>Businesses also generate a vast amount of financial transaction data, including invoices, payments, deposits, and transfers. This data is crucial for accounting, budgeting, and financial reporting purposes.</a:t>
            </a:r>
          </a:p>
        </p:txBody>
      </p:sp>
      <p:sp>
        <p:nvSpPr>
          <p:cNvPr id="24" name="TextBox 23">
            <a:extLst>
              <a:ext uri="{FF2B5EF4-FFF2-40B4-BE49-F238E27FC236}">
                <a16:creationId xmlns:a16="http://schemas.microsoft.com/office/drawing/2014/main" id="{8EB725E1-B514-5C9B-CC8B-7DB10F874921}"/>
              </a:ext>
            </a:extLst>
          </p:cNvPr>
          <p:cNvSpPr txBox="1"/>
          <p:nvPr/>
        </p:nvSpPr>
        <p:spPr>
          <a:xfrm>
            <a:off x="8324417" y="2230582"/>
            <a:ext cx="2999509" cy="2585323"/>
          </a:xfrm>
          <a:prstGeom prst="rect">
            <a:avLst/>
          </a:prstGeom>
          <a:noFill/>
        </p:spPr>
        <p:txBody>
          <a:bodyPr wrap="square">
            <a:spAutoFit/>
          </a:bodyPr>
          <a:lstStyle/>
          <a:p>
            <a:r>
              <a:rPr lang="en-US" dirty="0"/>
              <a:t>Organizations generate detailed records of all customer purchases, including items bought, quantities, prices, and payment methods. This transactional data offers insights into customer buying behavior and trends.</a:t>
            </a:r>
          </a:p>
        </p:txBody>
      </p:sp>
    </p:spTree>
    <p:extLst>
      <p:ext uri="{BB962C8B-B14F-4D97-AF65-F5344CB8AC3E}">
        <p14:creationId xmlns:p14="http://schemas.microsoft.com/office/powerpoint/2010/main" val="1486493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3FD7400-66ED-17D9-2CA0-138ECC868ED1}"/>
              </a:ext>
            </a:extLst>
          </p:cNvPr>
          <p:cNvSpPr>
            <a:spLocks noGrp="1"/>
          </p:cNvSpPr>
          <p:nvPr>
            <p:ph type="title"/>
          </p:nvPr>
        </p:nvSpPr>
        <p:spPr>
          <a:xfrm>
            <a:off x="1167492" y="45085"/>
            <a:ext cx="9779183" cy="1600835"/>
          </a:xfrm>
        </p:spPr>
        <p:txBody>
          <a:bodyPr anchor="b">
            <a:normAutofit/>
          </a:bodyPr>
          <a:lstStyle/>
          <a:p>
            <a:r>
              <a:rPr lang="en-US" dirty="0"/>
              <a:t>Operational Data</a:t>
            </a:r>
          </a:p>
        </p:txBody>
      </p:sp>
      <p:sp>
        <p:nvSpPr>
          <p:cNvPr id="13" name="Content Placeholder 2">
            <a:extLst>
              <a:ext uri="{FF2B5EF4-FFF2-40B4-BE49-F238E27FC236}">
                <a16:creationId xmlns:a16="http://schemas.microsoft.com/office/drawing/2014/main" id="{ABF2C6D3-F42A-2727-AC61-0F2B76A4A5D8}"/>
              </a:ext>
            </a:extLst>
          </p:cNvPr>
          <p:cNvSpPr>
            <a:spLocks/>
          </p:cNvSpPr>
          <p:nvPr/>
        </p:nvSpPr>
        <p:spPr>
          <a:xfrm>
            <a:off x="1166087" y="3057447"/>
            <a:ext cx="3086296" cy="454824"/>
          </a:xfrm>
          <a:prstGeom prst="rect">
            <a:avLst/>
          </a:prstGeom>
        </p:spPr>
        <p:txBody>
          <a:bodyPr/>
          <a:lstStyle/>
          <a:p>
            <a:r>
              <a:rPr lang="en-US" sz="1800" b="1" kern="1200" dirty="0">
                <a:solidFill>
                  <a:schemeClr val="bg1"/>
                </a:solidFill>
                <a:latin typeface="+mn-lt"/>
                <a:ea typeface="+mn-ea"/>
                <a:cs typeface="+mn-cs"/>
              </a:rPr>
              <a:t>Process Data</a:t>
            </a:r>
          </a:p>
          <a:p>
            <a:pPr marL="0" indent="0">
              <a:buNone/>
            </a:pPr>
            <a:endParaRPr lang="en-US" dirty="0"/>
          </a:p>
        </p:txBody>
      </p:sp>
      <p:sp>
        <p:nvSpPr>
          <p:cNvPr id="15" name="Content Placeholder 3">
            <a:extLst>
              <a:ext uri="{FF2B5EF4-FFF2-40B4-BE49-F238E27FC236}">
                <a16:creationId xmlns:a16="http://schemas.microsoft.com/office/drawing/2014/main" id="{4E98455F-2B77-C302-D5F1-9B2A5FFA261A}"/>
              </a:ext>
            </a:extLst>
          </p:cNvPr>
          <p:cNvSpPr>
            <a:spLocks/>
          </p:cNvSpPr>
          <p:nvPr/>
        </p:nvSpPr>
        <p:spPr>
          <a:xfrm>
            <a:off x="4513232" y="3059888"/>
            <a:ext cx="3086296" cy="454824"/>
          </a:xfrm>
          <a:prstGeom prst="rect">
            <a:avLst/>
          </a:prstGeom>
        </p:spPr>
        <p:txBody>
          <a:bodyPr/>
          <a:lstStyle/>
          <a:p>
            <a:r>
              <a:rPr lang="en-US" sz="1800" b="1" kern="1200" dirty="0">
                <a:solidFill>
                  <a:schemeClr val="bg1"/>
                </a:solidFill>
                <a:latin typeface="+mn-lt"/>
                <a:ea typeface="+mn-ea"/>
                <a:cs typeface="+mn-cs"/>
              </a:rPr>
              <a:t>Reporting</a:t>
            </a:r>
            <a:endParaRPr lang="en-US" b="1" dirty="0">
              <a:solidFill>
                <a:schemeClr val="bg1"/>
              </a:solidFill>
            </a:endParaRPr>
          </a:p>
        </p:txBody>
      </p:sp>
      <p:sp>
        <p:nvSpPr>
          <p:cNvPr id="14" name="TextBox 13">
            <a:extLst>
              <a:ext uri="{FF2B5EF4-FFF2-40B4-BE49-F238E27FC236}">
                <a16:creationId xmlns:a16="http://schemas.microsoft.com/office/drawing/2014/main" id="{91EAF461-D2B8-D552-612E-6EB7E9AB8096}"/>
              </a:ext>
            </a:extLst>
          </p:cNvPr>
          <p:cNvSpPr txBox="1"/>
          <p:nvPr/>
        </p:nvSpPr>
        <p:spPr>
          <a:xfrm>
            <a:off x="7860378" y="3057447"/>
            <a:ext cx="3086296" cy="369385"/>
          </a:xfrm>
          <a:prstGeom prst="rect">
            <a:avLst/>
          </a:prstGeom>
          <a:noFill/>
        </p:spPr>
        <p:txBody>
          <a:bodyPr wrap="square">
            <a:spAutoFit/>
          </a:bodyPr>
          <a:lstStyle/>
          <a:p>
            <a:r>
              <a:rPr lang="en-US" sz="1800" b="1" kern="1200" dirty="0">
                <a:solidFill>
                  <a:schemeClr val="bg1"/>
                </a:solidFill>
                <a:latin typeface="+mn-lt"/>
                <a:ea typeface="+mn-ea"/>
                <a:cs typeface="+mn-cs"/>
              </a:rPr>
              <a:t>Optimization</a:t>
            </a:r>
            <a:endParaRPr lang="en-US" b="1" dirty="0">
              <a:solidFill>
                <a:schemeClr val="bg1"/>
              </a:solidFill>
            </a:endParaRPr>
          </a:p>
        </p:txBody>
      </p:sp>
      <p:sp>
        <p:nvSpPr>
          <p:cNvPr id="17" name="TextBox 16">
            <a:extLst>
              <a:ext uri="{FF2B5EF4-FFF2-40B4-BE49-F238E27FC236}">
                <a16:creationId xmlns:a16="http://schemas.microsoft.com/office/drawing/2014/main" id="{2FD660EA-FBEA-01B1-CD2B-491553E69EB7}"/>
              </a:ext>
            </a:extLst>
          </p:cNvPr>
          <p:cNvSpPr txBox="1"/>
          <p:nvPr/>
        </p:nvSpPr>
        <p:spPr>
          <a:xfrm>
            <a:off x="1166087" y="3653298"/>
            <a:ext cx="3086296" cy="2031617"/>
          </a:xfrm>
          <a:prstGeom prst="rect">
            <a:avLst/>
          </a:prstGeom>
          <a:noFill/>
        </p:spPr>
        <p:txBody>
          <a:bodyPr wrap="square">
            <a:spAutoFit/>
          </a:bodyPr>
          <a:lstStyle/>
          <a:p>
            <a:r>
              <a:rPr lang="en-US" sz="1800" kern="1200" dirty="0">
                <a:solidFill>
                  <a:schemeClr val="bg1"/>
                </a:solidFill>
                <a:latin typeface="+mn-lt"/>
                <a:ea typeface="+mn-ea"/>
                <a:cs typeface="+mn-cs"/>
              </a:rPr>
              <a:t>Operational data is generated through the daily activities and processes within an organization, including manufacturing, logistics, and inventory management.</a:t>
            </a:r>
            <a:endParaRPr lang="en-US" dirty="0">
              <a:solidFill>
                <a:schemeClr val="bg1"/>
              </a:solidFill>
            </a:endParaRPr>
          </a:p>
        </p:txBody>
      </p:sp>
      <p:sp>
        <p:nvSpPr>
          <p:cNvPr id="19" name="TextBox 18">
            <a:extLst>
              <a:ext uri="{FF2B5EF4-FFF2-40B4-BE49-F238E27FC236}">
                <a16:creationId xmlns:a16="http://schemas.microsoft.com/office/drawing/2014/main" id="{60C3692F-0467-7618-9E4B-8A7046C579AF}"/>
              </a:ext>
            </a:extLst>
          </p:cNvPr>
          <p:cNvSpPr txBox="1"/>
          <p:nvPr/>
        </p:nvSpPr>
        <p:spPr>
          <a:xfrm>
            <a:off x="4513232" y="3653298"/>
            <a:ext cx="3347144" cy="1477540"/>
          </a:xfrm>
          <a:prstGeom prst="rect">
            <a:avLst/>
          </a:prstGeom>
          <a:noFill/>
        </p:spPr>
        <p:txBody>
          <a:bodyPr wrap="square">
            <a:spAutoFit/>
          </a:bodyPr>
          <a:lstStyle/>
          <a:p>
            <a:r>
              <a:rPr lang="en-US" sz="1800" kern="1200" dirty="0">
                <a:solidFill>
                  <a:schemeClr val="bg1"/>
                </a:solidFill>
                <a:latin typeface="+mn-lt"/>
                <a:ea typeface="+mn-ea"/>
                <a:cs typeface="+mn-cs"/>
              </a:rPr>
              <a:t>Operational data is essential for generating detailed performance reports and making data-driven decisions within an organization.</a:t>
            </a:r>
            <a:endParaRPr lang="en-US" dirty="0">
              <a:solidFill>
                <a:schemeClr val="bg1"/>
              </a:solidFill>
            </a:endParaRPr>
          </a:p>
        </p:txBody>
      </p:sp>
      <p:sp>
        <p:nvSpPr>
          <p:cNvPr id="21" name="TextBox 20">
            <a:extLst>
              <a:ext uri="{FF2B5EF4-FFF2-40B4-BE49-F238E27FC236}">
                <a16:creationId xmlns:a16="http://schemas.microsoft.com/office/drawing/2014/main" id="{EC258B47-E591-C37A-7F87-5E9C1CD9C39A}"/>
              </a:ext>
            </a:extLst>
          </p:cNvPr>
          <p:cNvSpPr txBox="1"/>
          <p:nvPr/>
        </p:nvSpPr>
        <p:spPr>
          <a:xfrm>
            <a:off x="7860377" y="3653298"/>
            <a:ext cx="3086296" cy="1477540"/>
          </a:xfrm>
          <a:prstGeom prst="rect">
            <a:avLst/>
          </a:prstGeom>
          <a:noFill/>
        </p:spPr>
        <p:txBody>
          <a:bodyPr wrap="square">
            <a:spAutoFit/>
          </a:bodyPr>
          <a:lstStyle/>
          <a:p>
            <a:r>
              <a:rPr lang="en-US" sz="1800" kern="1200" dirty="0">
                <a:solidFill>
                  <a:schemeClr val="bg1"/>
                </a:solidFill>
                <a:latin typeface="+mn-lt"/>
                <a:ea typeface="+mn-ea"/>
                <a:cs typeface="+mn-cs"/>
              </a:rPr>
              <a:t>Analyzing this data can reveal inefficiencies, optimize workflows, and enhance overall business operations and productivity.</a:t>
            </a:r>
            <a:endParaRPr lang="en-US" dirty="0">
              <a:solidFill>
                <a:schemeClr val="bg1"/>
              </a:solidFill>
            </a:endParaRPr>
          </a:p>
        </p:txBody>
      </p:sp>
    </p:spTree>
    <p:extLst>
      <p:ext uri="{BB962C8B-B14F-4D97-AF65-F5344CB8AC3E}">
        <p14:creationId xmlns:p14="http://schemas.microsoft.com/office/powerpoint/2010/main" val="2158976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3ACE1-A7D4-8ECE-AFEB-C0CD4E99F13E}"/>
              </a:ext>
            </a:extLst>
          </p:cNvPr>
          <p:cNvSpPr>
            <a:spLocks noGrp="1"/>
          </p:cNvSpPr>
          <p:nvPr>
            <p:ph type="title"/>
          </p:nvPr>
        </p:nvSpPr>
        <p:spPr>
          <a:xfrm>
            <a:off x="1167493" y="353027"/>
            <a:ext cx="9779183" cy="824610"/>
          </a:xfrm>
        </p:spPr>
        <p:txBody>
          <a:bodyPr/>
          <a:lstStyle/>
          <a:p>
            <a:r>
              <a:rPr lang="en-US" dirty="0"/>
              <a:t>Social Media Data</a:t>
            </a:r>
          </a:p>
        </p:txBody>
      </p:sp>
      <p:sp>
        <p:nvSpPr>
          <p:cNvPr id="3" name="Content Placeholder 2">
            <a:extLst>
              <a:ext uri="{FF2B5EF4-FFF2-40B4-BE49-F238E27FC236}">
                <a16:creationId xmlns:a16="http://schemas.microsoft.com/office/drawing/2014/main" id="{AC98133D-72D9-4239-57C4-D4150FA03379}"/>
              </a:ext>
            </a:extLst>
          </p:cNvPr>
          <p:cNvSpPr>
            <a:spLocks noGrp="1"/>
          </p:cNvSpPr>
          <p:nvPr>
            <p:ph idx="12"/>
          </p:nvPr>
        </p:nvSpPr>
        <p:spPr>
          <a:xfrm>
            <a:off x="1004653" y="1809848"/>
            <a:ext cx="2923110" cy="428271"/>
          </a:xfrm>
        </p:spPr>
        <p:txBody>
          <a:bodyPr/>
          <a:lstStyle/>
          <a:p>
            <a:pPr marL="0" indent="0">
              <a:buNone/>
            </a:pPr>
            <a:r>
              <a:rPr lang="en-US" b="1" dirty="0"/>
              <a:t>Real-time Insights</a:t>
            </a:r>
          </a:p>
          <a:p>
            <a:pPr marL="0" indent="0">
              <a:buNone/>
            </a:pPr>
            <a:endParaRPr lang="en-US" dirty="0"/>
          </a:p>
        </p:txBody>
      </p:sp>
      <p:sp>
        <p:nvSpPr>
          <p:cNvPr id="4" name="Content Placeholder 3">
            <a:extLst>
              <a:ext uri="{FF2B5EF4-FFF2-40B4-BE49-F238E27FC236}">
                <a16:creationId xmlns:a16="http://schemas.microsoft.com/office/drawing/2014/main" id="{7F46C524-40D2-0DA9-C44D-2C81FE7E3642}"/>
              </a:ext>
            </a:extLst>
          </p:cNvPr>
          <p:cNvSpPr>
            <a:spLocks noGrp="1"/>
          </p:cNvSpPr>
          <p:nvPr>
            <p:ph idx="11"/>
          </p:nvPr>
        </p:nvSpPr>
        <p:spPr>
          <a:xfrm>
            <a:off x="4703816" y="1809848"/>
            <a:ext cx="2923111" cy="489396"/>
          </a:xfrm>
        </p:spPr>
        <p:txBody>
          <a:bodyPr/>
          <a:lstStyle/>
          <a:p>
            <a:r>
              <a:rPr lang="en-US" b="1" dirty="0"/>
              <a:t>User-generated Content</a:t>
            </a:r>
          </a:p>
          <a:p>
            <a:endParaRPr lang="en-US" dirty="0"/>
          </a:p>
        </p:txBody>
      </p:sp>
      <p:sp>
        <p:nvSpPr>
          <p:cNvPr id="8" name="TextBox 7">
            <a:extLst>
              <a:ext uri="{FF2B5EF4-FFF2-40B4-BE49-F238E27FC236}">
                <a16:creationId xmlns:a16="http://schemas.microsoft.com/office/drawing/2014/main" id="{595FC824-F9B6-4332-02EE-B0E21556EC43}"/>
              </a:ext>
            </a:extLst>
          </p:cNvPr>
          <p:cNvSpPr txBox="1"/>
          <p:nvPr/>
        </p:nvSpPr>
        <p:spPr>
          <a:xfrm>
            <a:off x="8402980" y="1809848"/>
            <a:ext cx="2923111" cy="400110"/>
          </a:xfrm>
          <a:prstGeom prst="rect">
            <a:avLst/>
          </a:prstGeom>
          <a:noFill/>
        </p:spPr>
        <p:txBody>
          <a:bodyPr wrap="square">
            <a:spAutoFit/>
          </a:bodyPr>
          <a:lstStyle/>
          <a:p>
            <a:r>
              <a:rPr lang="en-US" sz="2000" b="1" dirty="0">
                <a:solidFill>
                  <a:schemeClr val="bg1"/>
                </a:solidFill>
              </a:rPr>
              <a:t>Unstructured Data</a:t>
            </a:r>
          </a:p>
        </p:txBody>
      </p:sp>
      <p:sp>
        <p:nvSpPr>
          <p:cNvPr id="12" name="TextBox 11">
            <a:extLst>
              <a:ext uri="{FF2B5EF4-FFF2-40B4-BE49-F238E27FC236}">
                <a16:creationId xmlns:a16="http://schemas.microsoft.com/office/drawing/2014/main" id="{33631B16-0FEE-B49C-8D17-879422EDEC72}"/>
              </a:ext>
            </a:extLst>
          </p:cNvPr>
          <p:cNvSpPr txBox="1"/>
          <p:nvPr/>
        </p:nvSpPr>
        <p:spPr>
          <a:xfrm>
            <a:off x="1004653" y="2870330"/>
            <a:ext cx="2923110" cy="2031325"/>
          </a:xfrm>
          <a:prstGeom prst="rect">
            <a:avLst/>
          </a:prstGeom>
          <a:noFill/>
        </p:spPr>
        <p:txBody>
          <a:bodyPr wrap="square">
            <a:spAutoFit/>
          </a:bodyPr>
          <a:lstStyle/>
          <a:p>
            <a:r>
              <a:rPr lang="en-US" dirty="0">
                <a:solidFill>
                  <a:schemeClr val="bg1"/>
                </a:solidFill>
              </a:rPr>
              <a:t>Constantly generated social media data enables businesses to monitor trends, respond to customer needs, and make timely, data-driven decisions.</a:t>
            </a:r>
          </a:p>
        </p:txBody>
      </p:sp>
      <p:sp>
        <p:nvSpPr>
          <p:cNvPr id="16" name="TextBox 15">
            <a:extLst>
              <a:ext uri="{FF2B5EF4-FFF2-40B4-BE49-F238E27FC236}">
                <a16:creationId xmlns:a16="http://schemas.microsoft.com/office/drawing/2014/main" id="{8AD8FE5E-B52C-FAB5-FC74-7F67B8522A9E}"/>
              </a:ext>
            </a:extLst>
          </p:cNvPr>
          <p:cNvSpPr txBox="1"/>
          <p:nvPr/>
        </p:nvSpPr>
        <p:spPr>
          <a:xfrm>
            <a:off x="4703816" y="2870329"/>
            <a:ext cx="2923111" cy="2031325"/>
          </a:xfrm>
          <a:prstGeom prst="rect">
            <a:avLst/>
          </a:prstGeom>
          <a:noFill/>
        </p:spPr>
        <p:txBody>
          <a:bodyPr wrap="square">
            <a:spAutoFit/>
          </a:bodyPr>
          <a:lstStyle/>
          <a:p>
            <a:r>
              <a:rPr lang="en-US" dirty="0">
                <a:solidFill>
                  <a:schemeClr val="bg1"/>
                </a:solidFill>
              </a:rPr>
              <a:t>Customers generate a significant portion of the data on social media, providing direct insights into their thoughts, opinions, and experiences with a brand or product.</a:t>
            </a:r>
          </a:p>
        </p:txBody>
      </p:sp>
      <p:sp>
        <p:nvSpPr>
          <p:cNvPr id="20" name="TextBox 19">
            <a:extLst>
              <a:ext uri="{FF2B5EF4-FFF2-40B4-BE49-F238E27FC236}">
                <a16:creationId xmlns:a16="http://schemas.microsoft.com/office/drawing/2014/main" id="{101752BC-B15D-C7DF-910D-50FE8CFC6923}"/>
              </a:ext>
            </a:extLst>
          </p:cNvPr>
          <p:cNvSpPr txBox="1"/>
          <p:nvPr/>
        </p:nvSpPr>
        <p:spPr>
          <a:xfrm>
            <a:off x="8402980" y="2870329"/>
            <a:ext cx="2923110" cy="2585323"/>
          </a:xfrm>
          <a:prstGeom prst="rect">
            <a:avLst/>
          </a:prstGeom>
          <a:noFill/>
        </p:spPr>
        <p:txBody>
          <a:bodyPr wrap="square">
            <a:spAutoFit/>
          </a:bodyPr>
          <a:lstStyle/>
          <a:p>
            <a:r>
              <a:rPr lang="en-US" dirty="0">
                <a:solidFill>
                  <a:schemeClr val="bg1"/>
                </a:solidFill>
              </a:rPr>
              <a:t>Social media platforms generate large volumes of unstructured data, comprising posts, comments, shares, and interactions. This data offers valuable insights into customer sentiment, preferences, and behaviors.</a:t>
            </a:r>
          </a:p>
        </p:txBody>
      </p:sp>
    </p:spTree>
    <p:extLst>
      <p:ext uri="{BB962C8B-B14F-4D97-AF65-F5344CB8AC3E}">
        <p14:creationId xmlns:p14="http://schemas.microsoft.com/office/powerpoint/2010/main" val="480524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72D1D-E80B-9433-35DB-2177802B7D1B}"/>
              </a:ext>
            </a:extLst>
          </p:cNvPr>
          <p:cNvSpPr>
            <a:spLocks noGrp="1"/>
          </p:cNvSpPr>
          <p:nvPr>
            <p:ph type="title"/>
          </p:nvPr>
        </p:nvSpPr>
        <p:spPr>
          <a:xfrm>
            <a:off x="1167492" y="457200"/>
            <a:ext cx="9692640" cy="748145"/>
          </a:xfrm>
        </p:spPr>
        <p:txBody>
          <a:bodyPr/>
          <a:lstStyle/>
          <a:p>
            <a:r>
              <a:rPr lang="en-US" dirty="0"/>
              <a:t>Customer Interaction Data</a:t>
            </a:r>
          </a:p>
        </p:txBody>
      </p:sp>
      <p:sp>
        <p:nvSpPr>
          <p:cNvPr id="3" name="Content Placeholder 2">
            <a:extLst>
              <a:ext uri="{FF2B5EF4-FFF2-40B4-BE49-F238E27FC236}">
                <a16:creationId xmlns:a16="http://schemas.microsoft.com/office/drawing/2014/main" id="{6F1179A0-04C5-6242-9F27-5BF61D0A3F73}"/>
              </a:ext>
            </a:extLst>
          </p:cNvPr>
          <p:cNvSpPr>
            <a:spLocks noGrp="1"/>
          </p:cNvSpPr>
          <p:nvPr>
            <p:ph idx="10"/>
          </p:nvPr>
        </p:nvSpPr>
        <p:spPr>
          <a:xfrm>
            <a:off x="415734" y="3853124"/>
            <a:ext cx="3598286" cy="433965"/>
          </a:xfrm>
        </p:spPr>
        <p:txBody>
          <a:bodyPr/>
          <a:lstStyle/>
          <a:p>
            <a:r>
              <a:rPr lang="en-US" b="1" dirty="0"/>
              <a:t>Online Reviews and Ratings</a:t>
            </a:r>
          </a:p>
          <a:p>
            <a:endParaRPr lang="en-US" dirty="0"/>
          </a:p>
        </p:txBody>
      </p:sp>
      <p:sp>
        <p:nvSpPr>
          <p:cNvPr id="4" name="Content Placeholder 3">
            <a:extLst>
              <a:ext uri="{FF2B5EF4-FFF2-40B4-BE49-F238E27FC236}">
                <a16:creationId xmlns:a16="http://schemas.microsoft.com/office/drawing/2014/main" id="{D0A90514-E26B-2C4E-28A1-5A144F1AC5FF}"/>
              </a:ext>
            </a:extLst>
          </p:cNvPr>
          <p:cNvSpPr>
            <a:spLocks noGrp="1"/>
          </p:cNvSpPr>
          <p:nvPr>
            <p:ph idx="1"/>
          </p:nvPr>
        </p:nvSpPr>
        <p:spPr>
          <a:xfrm>
            <a:off x="4296856" y="3822396"/>
            <a:ext cx="3598286" cy="433965"/>
          </a:xfrm>
        </p:spPr>
        <p:txBody>
          <a:bodyPr/>
          <a:lstStyle/>
          <a:p>
            <a:r>
              <a:rPr lang="en-US" sz="2000" b="1" dirty="0"/>
              <a:t>Customer Service Interactions</a:t>
            </a:r>
          </a:p>
          <a:p>
            <a:endParaRPr lang="en-US" dirty="0"/>
          </a:p>
        </p:txBody>
      </p:sp>
      <p:sp>
        <p:nvSpPr>
          <p:cNvPr id="8" name="TextBox 7">
            <a:extLst>
              <a:ext uri="{FF2B5EF4-FFF2-40B4-BE49-F238E27FC236}">
                <a16:creationId xmlns:a16="http://schemas.microsoft.com/office/drawing/2014/main" id="{5D40E6BA-7E16-674B-5D1B-A70C88A62140}"/>
              </a:ext>
            </a:extLst>
          </p:cNvPr>
          <p:cNvSpPr txBox="1"/>
          <p:nvPr/>
        </p:nvSpPr>
        <p:spPr>
          <a:xfrm>
            <a:off x="8135608" y="3822396"/>
            <a:ext cx="3598286" cy="400110"/>
          </a:xfrm>
          <a:prstGeom prst="rect">
            <a:avLst/>
          </a:prstGeom>
          <a:noFill/>
        </p:spPr>
        <p:txBody>
          <a:bodyPr wrap="square">
            <a:spAutoFit/>
          </a:bodyPr>
          <a:lstStyle/>
          <a:p>
            <a:r>
              <a:rPr lang="en-US" sz="2000" b="1" dirty="0"/>
              <a:t>Customer Feedback Surveys</a:t>
            </a:r>
          </a:p>
        </p:txBody>
      </p:sp>
      <p:sp>
        <p:nvSpPr>
          <p:cNvPr id="10" name="AutoShape 4" descr="The Rise of the Review - Vindow">
            <a:extLst>
              <a:ext uri="{FF2B5EF4-FFF2-40B4-BE49-F238E27FC236}">
                <a16:creationId xmlns:a16="http://schemas.microsoft.com/office/drawing/2014/main" id="{926FFD17-9FAA-7289-CE6D-BCDF93468310}"/>
              </a:ext>
            </a:extLst>
          </p:cNvPr>
          <p:cNvSpPr>
            <a:spLocks noChangeAspect="1" noChangeArrowheads="1"/>
          </p:cNvSpPr>
          <p:nvPr/>
        </p:nvSpPr>
        <p:spPr bwMode="auto">
          <a:xfrm>
            <a:off x="5943599" y="3276599"/>
            <a:ext cx="1288473" cy="128847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3E9DA9D3-5F5B-16BE-05D2-036F31BD7F6E}"/>
              </a:ext>
            </a:extLst>
          </p:cNvPr>
          <p:cNvPicPr>
            <a:picLocks noChangeAspect="1"/>
          </p:cNvPicPr>
          <p:nvPr/>
        </p:nvPicPr>
        <p:blipFill>
          <a:blip r:embed="rId3"/>
          <a:stretch>
            <a:fillRect/>
          </a:stretch>
        </p:blipFill>
        <p:spPr>
          <a:xfrm>
            <a:off x="415734" y="1605455"/>
            <a:ext cx="3598286" cy="2033814"/>
          </a:xfrm>
          <a:prstGeom prst="rect">
            <a:avLst/>
          </a:prstGeom>
        </p:spPr>
      </p:pic>
      <p:pic>
        <p:nvPicPr>
          <p:cNvPr id="6150" name="Picture 6" descr="Customer Interaction Service – Shiftask International">
            <a:extLst>
              <a:ext uri="{FF2B5EF4-FFF2-40B4-BE49-F238E27FC236}">
                <a16:creationId xmlns:a16="http://schemas.microsoft.com/office/drawing/2014/main" id="{9B1308F7-1CAF-3C99-ED79-17F50EF7BB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6856" y="1605455"/>
            <a:ext cx="3598286" cy="2033814"/>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228 Free Customer Feedback Questions for Any Survey">
            <a:extLst>
              <a:ext uri="{FF2B5EF4-FFF2-40B4-BE49-F238E27FC236}">
                <a16:creationId xmlns:a16="http://schemas.microsoft.com/office/drawing/2014/main" id="{ACD9D14C-B2D4-396E-978E-0A1575AC93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35608" y="1605455"/>
            <a:ext cx="3598286" cy="203381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D335562E-85D6-62C0-7CB8-DF877C35E34E}"/>
              </a:ext>
            </a:extLst>
          </p:cNvPr>
          <p:cNvSpPr txBox="1"/>
          <p:nvPr/>
        </p:nvSpPr>
        <p:spPr>
          <a:xfrm>
            <a:off x="415734" y="4500944"/>
            <a:ext cx="3598286" cy="1754326"/>
          </a:xfrm>
          <a:prstGeom prst="rect">
            <a:avLst/>
          </a:prstGeom>
          <a:noFill/>
        </p:spPr>
        <p:txBody>
          <a:bodyPr wrap="square">
            <a:spAutoFit/>
          </a:bodyPr>
          <a:lstStyle/>
          <a:p>
            <a:r>
              <a:rPr lang="en-US" dirty="0"/>
              <a:t>Analyzing customer reviews on websites and social media platforms aids businesses in identifying trends, addressing concerns, and improving their products or services.</a:t>
            </a:r>
          </a:p>
        </p:txBody>
      </p:sp>
      <p:sp>
        <p:nvSpPr>
          <p:cNvPr id="15" name="TextBox 14">
            <a:extLst>
              <a:ext uri="{FF2B5EF4-FFF2-40B4-BE49-F238E27FC236}">
                <a16:creationId xmlns:a16="http://schemas.microsoft.com/office/drawing/2014/main" id="{CD5BD959-A915-BA28-19AA-25C675FAA533}"/>
              </a:ext>
            </a:extLst>
          </p:cNvPr>
          <p:cNvSpPr txBox="1"/>
          <p:nvPr/>
        </p:nvSpPr>
        <p:spPr>
          <a:xfrm>
            <a:off x="4296856" y="4500944"/>
            <a:ext cx="3598286" cy="1477328"/>
          </a:xfrm>
          <a:prstGeom prst="rect">
            <a:avLst/>
          </a:prstGeom>
          <a:noFill/>
        </p:spPr>
        <p:txBody>
          <a:bodyPr wrap="square">
            <a:spAutoFit/>
          </a:bodyPr>
          <a:lstStyle/>
          <a:p>
            <a:r>
              <a:rPr lang="en-US" dirty="0"/>
              <a:t>Regular customer surveys offer valuable insights into satisfaction levels, product usage, and areas for improvement, guiding business decisions.</a:t>
            </a:r>
          </a:p>
        </p:txBody>
      </p:sp>
      <p:sp>
        <p:nvSpPr>
          <p:cNvPr id="17" name="TextBox 16">
            <a:extLst>
              <a:ext uri="{FF2B5EF4-FFF2-40B4-BE49-F238E27FC236}">
                <a16:creationId xmlns:a16="http://schemas.microsoft.com/office/drawing/2014/main" id="{86B8E8A9-F7BB-5619-68A7-507A03557EFE}"/>
              </a:ext>
            </a:extLst>
          </p:cNvPr>
          <p:cNvSpPr txBox="1"/>
          <p:nvPr/>
        </p:nvSpPr>
        <p:spPr>
          <a:xfrm>
            <a:off x="8135608" y="4492233"/>
            <a:ext cx="3576462" cy="1477328"/>
          </a:xfrm>
          <a:prstGeom prst="rect">
            <a:avLst/>
          </a:prstGeom>
          <a:noFill/>
        </p:spPr>
        <p:txBody>
          <a:bodyPr wrap="square">
            <a:spAutoFit/>
          </a:bodyPr>
          <a:lstStyle/>
          <a:p>
            <a:r>
              <a:rPr lang="en-US" dirty="0"/>
              <a:t>Organizations gather data from customer calls, emails, and chat sessions to grasp pain points, preferences, and enhance the overall customer experience.</a:t>
            </a:r>
          </a:p>
        </p:txBody>
      </p:sp>
    </p:spTree>
    <p:extLst>
      <p:ext uri="{BB962C8B-B14F-4D97-AF65-F5344CB8AC3E}">
        <p14:creationId xmlns:p14="http://schemas.microsoft.com/office/powerpoint/2010/main" val="2462332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CAD12-2057-C48B-CA7F-FD346634B5B4}"/>
              </a:ext>
            </a:extLst>
          </p:cNvPr>
          <p:cNvSpPr>
            <a:spLocks noGrp="1"/>
          </p:cNvSpPr>
          <p:nvPr>
            <p:ph type="title"/>
          </p:nvPr>
        </p:nvSpPr>
        <p:spPr>
          <a:xfrm>
            <a:off x="804717" y="979923"/>
            <a:ext cx="9779183" cy="710738"/>
          </a:xfrm>
        </p:spPr>
        <p:txBody>
          <a:bodyPr/>
          <a:lstStyle/>
          <a:p>
            <a:r>
              <a:rPr lang="en-US" dirty="0"/>
              <a:t>Sensor Data</a:t>
            </a:r>
          </a:p>
        </p:txBody>
      </p:sp>
      <p:sp>
        <p:nvSpPr>
          <p:cNvPr id="3" name="Content Placeholder 2">
            <a:extLst>
              <a:ext uri="{FF2B5EF4-FFF2-40B4-BE49-F238E27FC236}">
                <a16:creationId xmlns:a16="http://schemas.microsoft.com/office/drawing/2014/main" id="{6641C0FA-F5D1-131C-2399-A0F48CDE7009}"/>
              </a:ext>
            </a:extLst>
          </p:cNvPr>
          <p:cNvSpPr>
            <a:spLocks noGrp="1"/>
          </p:cNvSpPr>
          <p:nvPr>
            <p:ph idx="14"/>
          </p:nvPr>
        </p:nvSpPr>
        <p:spPr>
          <a:xfrm>
            <a:off x="804717" y="2659208"/>
            <a:ext cx="3073404" cy="400110"/>
          </a:xfrm>
        </p:spPr>
        <p:txBody>
          <a:bodyPr/>
          <a:lstStyle/>
          <a:p>
            <a:pPr marL="59436" indent="0">
              <a:buNone/>
            </a:pPr>
            <a:r>
              <a:rPr lang="en-US" b="1" dirty="0"/>
              <a:t>Widespread Deployment</a:t>
            </a:r>
          </a:p>
          <a:p>
            <a:pPr marL="59436" indent="0">
              <a:buNone/>
            </a:pPr>
            <a:endParaRPr lang="en-US" dirty="0"/>
          </a:p>
        </p:txBody>
      </p:sp>
      <p:sp>
        <p:nvSpPr>
          <p:cNvPr id="9" name="TextBox 8">
            <a:extLst>
              <a:ext uri="{FF2B5EF4-FFF2-40B4-BE49-F238E27FC236}">
                <a16:creationId xmlns:a16="http://schemas.microsoft.com/office/drawing/2014/main" id="{98F6D8AB-E495-CEC9-9743-DFA9ED77090C}"/>
              </a:ext>
            </a:extLst>
          </p:cNvPr>
          <p:cNvSpPr txBox="1"/>
          <p:nvPr/>
        </p:nvSpPr>
        <p:spPr>
          <a:xfrm>
            <a:off x="4559299" y="2652713"/>
            <a:ext cx="3073404" cy="400110"/>
          </a:xfrm>
          <a:prstGeom prst="rect">
            <a:avLst/>
          </a:prstGeom>
          <a:noFill/>
        </p:spPr>
        <p:txBody>
          <a:bodyPr wrap="square">
            <a:spAutoFit/>
          </a:bodyPr>
          <a:lstStyle/>
          <a:p>
            <a:r>
              <a:rPr lang="en-US" sz="2000" b="1" dirty="0">
                <a:solidFill>
                  <a:schemeClr val="bg1"/>
                </a:solidFill>
              </a:rPr>
              <a:t>Real-time Monitoring</a:t>
            </a:r>
          </a:p>
        </p:txBody>
      </p:sp>
      <p:sp>
        <p:nvSpPr>
          <p:cNvPr id="13" name="TextBox 12">
            <a:extLst>
              <a:ext uri="{FF2B5EF4-FFF2-40B4-BE49-F238E27FC236}">
                <a16:creationId xmlns:a16="http://schemas.microsoft.com/office/drawing/2014/main" id="{F7DE3F3E-8B69-A3EA-5750-6F165A23F4A8}"/>
              </a:ext>
            </a:extLst>
          </p:cNvPr>
          <p:cNvSpPr txBox="1"/>
          <p:nvPr/>
        </p:nvSpPr>
        <p:spPr>
          <a:xfrm>
            <a:off x="7873271" y="2659208"/>
            <a:ext cx="3073404" cy="400110"/>
          </a:xfrm>
          <a:prstGeom prst="rect">
            <a:avLst/>
          </a:prstGeom>
          <a:noFill/>
        </p:spPr>
        <p:txBody>
          <a:bodyPr wrap="square">
            <a:spAutoFit/>
          </a:bodyPr>
          <a:lstStyle/>
          <a:p>
            <a:r>
              <a:rPr lang="en-US" sz="2000" b="1" dirty="0">
                <a:solidFill>
                  <a:schemeClr val="bg1"/>
                </a:solidFill>
              </a:rPr>
              <a:t>Diverse Applications</a:t>
            </a:r>
          </a:p>
        </p:txBody>
      </p:sp>
      <p:sp>
        <p:nvSpPr>
          <p:cNvPr id="19" name="TextBox 18">
            <a:extLst>
              <a:ext uri="{FF2B5EF4-FFF2-40B4-BE49-F238E27FC236}">
                <a16:creationId xmlns:a16="http://schemas.microsoft.com/office/drawing/2014/main" id="{3F0235D7-7534-C8FE-2920-E821CD55BBD4}"/>
              </a:ext>
            </a:extLst>
          </p:cNvPr>
          <p:cNvSpPr txBox="1"/>
          <p:nvPr/>
        </p:nvSpPr>
        <p:spPr>
          <a:xfrm>
            <a:off x="804717" y="3660062"/>
            <a:ext cx="3073404" cy="1754326"/>
          </a:xfrm>
          <a:prstGeom prst="rect">
            <a:avLst/>
          </a:prstGeom>
          <a:noFill/>
        </p:spPr>
        <p:txBody>
          <a:bodyPr wrap="square">
            <a:spAutoFit/>
          </a:bodyPr>
          <a:lstStyle/>
          <a:p>
            <a:r>
              <a:rPr lang="en-US" dirty="0">
                <a:solidFill>
                  <a:schemeClr val="bg1"/>
                </a:solidFill>
              </a:rPr>
              <a:t>Sensors are everywhere in our digital world, integrated into devices, infrastructure, and the environment, constantly collecting data about the physical world.</a:t>
            </a:r>
          </a:p>
        </p:txBody>
      </p:sp>
      <p:sp>
        <p:nvSpPr>
          <p:cNvPr id="21" name="TextBox 20">
            <a:extLst>
              <a:ext uri="{FF2B5EF4-FFF2-40B4-BE49-F238E27FC236}">
                <a16:creationId xmlns:a16="http://schemas.microsoft.com/office/drawing/2014/main" id="{9D8845EA-2E9E-ACE8-C9C8-CE0C225C6C76}"/>
              </a:ext>
            </a:extLst>
          </p:cNvPr>
          <p:cNvSpPr txBox="1"/>
          <p:nvPr/>
        </p:nvSpPr>
        <p:spPr>
          <a:xfrm>
            <a:off x="4559299" y="3660062"/>
            <a:ext cx="3073404" cy="1754326"/>
          </a:xfrm>
          <a:prstGeom prst="rect">
            <a:avLst/>
          </a:prstGeom>
          <a:noFill/>
        </p:spPr>
        <p:txBody>
          <a:bodyPr wrap="square">
            <a:spAutoFit/>
          </a:bodyPr>
          <a:lstStyle/>
          <a:p>
            <a:r>
              <a:rPr lang="en-US" dirty="0">
                <a:solidFill>
                  <a:schemeClr val="bg1"/>
                </a:solidFill>
              </a:rPr>
              <a:t>Sensor data offers real-time insights, allowing organizations to monitor and promptly respond to changes in their operations or customer experiences.</a:t>
            </a:r>
          </a:p>
        </p:txBody>
      </p:sp>
      <p:sp>
        <p:nvSpPr>
          <p:cNvPr id="23" name="TextBox 22">
            <a:extLst>
              <a:ext uri="{FF2B5EF4-FFF2-40B4-BE49-F238E27FC236}">
                <a16:creationId xmlns:a16="http://schemas.microsoft.com/office/drawing/2014/main" id="{B7113E44-6482-949A-26AA-FAB75B4510C3}"/>
              </a:ext>
            </a:extLst>
          </p:cNvPr>
          <p:cNvSpPr txBox="1"/>
          <p:nvPr/>
        </p:nvSpPr>
        <p:spPr>
          <a:xfrm>
            <a:off x="7873272" y="3660062"/>
            <a:ext cx="3073404" cy="2031325"/>
          </a:xfrm>
          <a:prstGeom prst="rect">
            <a:avLst/>
          </a:prstGeom>
          <a:noFill/>
        </p:spPr>
        <p:txBody>
          <a:bodyPr wrap="square">
            <a:spAutoFit/>
          </a:bodyPr>
          <a:lstStyle/>
          <a:p>
            <a:r>
              <a:rPr lang="en-US" dirty="0">
                <a:solidFill>
                  <a:schemeClr val="bg1"/>
                </a:solidFill>
              </a:rPr>
              <a:t>Sensor data can be utilized across various business applications, including supply chain optimization, predictive maintenance, and personalized marketing strategies.</a:t>
            </a:r>
          </a:p>
        </p:txBody>
      </p:sp>
    </p:spTree>
    <p:extLst>
      <p:ext uri="{BB962C8B-B14F-4D97-AF65-F5344CB8AC3E}">
        <p14:creationId xmlns:p14="http://schemas.microsoft.com/office/powerpoint/2010/main" val="3998255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B92E7-8E68-8B29-41B4-BA2AEBF10723}"/>
              </a:ext>
            </a:extLst>
          </p:cNvPr>
          <p:cNvSpPr>
            <a:spLocks noGrp="1"/>
          </p:cNvSpPr>
          <p:nvPr>
            <p:ph type="ctrTitle"/>
          </p:nvPr>
        </p:nvSpPr>
        <p:spPr>
          <a:xfrm>
            <a:off x="1167493" y="3006436"/>
            <a:ext cx="8703871" cy="1056606"/>
          </a:xfrm>
        </p:spPr>
        <p:txBody>
          <a:bodyPr/>
          <a:lstStyle/>
          <a:p>
            <a:r>
              <a:rPr lang="en-US" dirty="0"/>
              <a:t>Data Manipulation Tools</a:t>
            </a:r>
          </a:p>
        </p:txBody>
      </p:sp>
      <p:sp>
        <p:nvSpPr>
          <p:cNvPr id="4" name="TextBox 3">
            <a:extLst>
              <a:ext uri="{FF2B5EF4-FFF2-40B4-BE49-F238E27FC236}">
                <a16:creationId xmlns:a16="http://schemas.microsoft.com/office/drawing/2014/main" id="{CCF0AD07-7A30-1B05-72AC-E527664CE068}"/>
              </a:ext>
            </a:extLst>
          </p:cNvPr>
          <p:cNvSpPr txBox="1"/>
          <p:nvPr/>
        </p:nvSpPr>
        <p:spPr>
          <a:xfrm>
            <a:off x="2499136" y="5371054"/>
            <a:ext cx="8494445" cy="646331"/>
          </a:xfrm>
          <a:prstGeom prst="rect">
            <a:avLst/>
          </a:prstGeom>
          <a:noFill/>
        </p:spPr>
        <p:txBody>
          <a:bodyPr wrap="square">
            <a:spAutoFit/>
          </a:bodyPr>
          <a:lstStyle/>
          <a:p>
            <a:r>
              <a:rPr lang="en-US" dirty="0"/>
              <a:t>Organizations use a variety of tools to extract, transform, and refine data to derive meaningful business insights.</a:t>
            </a:r>
          </a:p>
        </p:txBody>
      </p:sp>
    </p:spTree>
    <p:extLst>
      <p:ext uri="{BB962C8B-B14F-4D97-AF65-F5344CB8AC3E}">
        <p14:creationId xmlns:p14="http://schemas.microsoft.com/office/powerpoint/2010/main" val="1246733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00FF-6B42-7D84-7831-AACC4E189E93}"/>
              </a:ext>
            </a:extLst>
          </p:cNvPr>
          <p:cNvSpPr>
            <a:spLocks noGrp="1"/>
          </p:cNvSpPr>
          <p:nvPr>
            <p:ph type="title"/>
          </p:nvPr>
        </p:nvSpPr>
        <p:spPr>
          <a:xfrm>
            <a:off x="4503592" y="451166"/>
            <a:ext cx="5943599" cy="720437"/>
          </a:xfrm>
        </p:spPr>
        <p:txBody>
          <a:bodyPr/>
          <a:lstStyle/>
          <a:p>
            <a:r>
              <a:rPr lang="en-US" dirty="0"/>
              <a:t>Tableau</a:t>
            </a:r>
          </a:p>
        </p:txBody>
      </p:sp>
      <p:sp>
        <p:nvSpPr>
          <p:cNvPr id="4" name="Content Placeholder 3">
            <a:extLst>
              <a:ext uri="{FF2B5EF4-FFF2-40B4-BE49-F238E27FC236}">
                <a16:creationId xmlns:a16="http://schemas.microsoft.com/office/drawing/2014/main" id="{DE5C7B5A-A5C3-15D4-DF71-B692D28942FC}"/>
              </a:ext>
            </a:extLst>
          </p:cNvPr>
          <p:cNvSpPr>
            <a:spLocks noGrp="1"/>
          </p:cNvSpPr>
          <p:nvPr>
            <p:ph idx="15"/>
          </p:nvPr>
        </p:nvSpPr>
        <p:spPr>
          <a:xfrm>
            <a:off x="658091" y="4603300"/>
            <a:ext cx="2473038" cy="918849"/>
          </a:xfrm>
        </p:spPr>
        <p:txBody>
          <a:bodyPr>
            <a:normAutofit/>
          </a:bodyPr>
          <a:lstStyle/>
          <a:p>
            <a:pPr marL="283464" lvl="1" indent="0">
              <a:buNone/>
            </a:pPr>
            <a:r>
              <a:rPr lang="en-US" dirty="0"/>
              <a:t> </a:t>
            </a:r>
          </a:p>
        </p:txBody>
      </p:sp>
      <p:pic>
        <p:nvPicPr>
          <p:cNvPr id="7170" name="Picture 2" descr="Tableau Server | Governed, self-service analytics at scale">
            <a:extLst>
              <a:ext uri="{FF2B5EF4-FFF2-40B4-BE49-F238E27FC236}">
                <a16:creationId xmlns:a16="http://schemas.microsoft.com/office/drawing/2014/main" id="{C1FA14E6-51DB-FAFB-6213-BED7B9C4BE82}"/>
              </a:ext>
            </a:extLst>
          </p:cNvPr>
          <p:cNvPicPr>
            <a:picLocks noGrp="1" noChangeAspect="1" noChangeArrowheads="1"/>
          </p:cNvPicPr>
          <p:nvPr>
            <p:ph idx="17"/>
          </p:nvPr>
        </p:nvPicPr>
        <p:blipFill>
          <a:blip r:embed="rId3">
            <a:extLst>
              <a:ext uri="{28A0092B-C50C-407E-A947-70E740481C1C}">
                <a14:useLocalDpi xmlns:a14="http://schemas.microsoft.com/office/drawing/2010/main" val="0"/>
              </a:ext>
            </a:extLst>
          </a:blip>
          <a:srcRect/>
          <a:stretch>
            <a:fillRect/>
          </a:stretch>
        </p:blipFill>
        <p:spPr bwMode="auto">
          <a:xfrm>
            <a:off x="204643" y="1410522"/>
            <a:ext cx="4298950" cy="259233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CF7CA9C-4C0F-5FC2-1F99-07E963843091}"/>
              </a:ext>
            </a:extLst>
          </p:cNvPr>
          <p:cNvSpPr txBox="1"/>
          <p:nvPr/>
        </p:nvSpPr>
        <p:spPr>
          <a:xfrm>
            <a:off x="4503592" y="3009458"/>
            <a:ext cx="2589934" cy="400110"/>
          </a:xfrm>
          <a:prstGeom prst="rect">
            <a:avLst/>
          </a:prstGeom>
          <a:noFill/>
        </p:spPr>
        <p:txBody>
          <a:bodyPr wrap="square">
            <a:spAutoFit/>
          </a:bodyPr>
          <a:lstStyle/>
          <a:p>
            <a:r>
              <a:rPr lang="en-US" sz="2000" b="1" dirty="0"/>
              <a:t>Intuitive Visualization</a:t>
            </a:r>
          </a:p>
        </p:txBody>
      </p:sp>
      <p:sp>
        <p:nvSpPr>
          <p:cNvPr id="14" name="TextBox 13">
            <a:extLst>
              <a:ext uri="{FF2B5EF4-FFF2-40B4-BE49-F238E27FC236}">
                <a16:creationId xmlns:a16="http://schemas.microsoft.com/office/drawing/2014/main" id="{05BBC2C2-4504-1041-77C1-4B750709F24F}"/>
              </a:ext>
            </a:extLst>
          </p:cNvPr>
          <p:cNvSpPr txBox="1"/>
          <p:nvPr/>
        </p:nvSpPr>
        <p:spPr>
          <a:xfrm>
            <a:off x="7093526" y="3009458"/>
            <a:ext cx="2258291" cy="400110"/>
          </a:xfrm>
          <a:prstGeom prst="rect">
            <a:avLst/>
          </a:prstGeom>
          <a:noFill/>
        </p:spPr>
        <p:txBody>
          <a:bodyPr wrap="square">
            <a:spAutoFit/>
          </a:bodyPr>
          <a:lstStyle/>
          <a:p>
            <a:r>
              <a:rPr lang="en-US" sz="2000" b="1" dirty="0"/>
              <a:t>Powerful Analytics</a:t>
            </a:r>
          </a:p>
        </p:txBody>
      </p:sp>
      <p:sp>
        <p:nvSpPr>
          <p:cNvPr id="20" name="TextBox 19">
            <a:extLst>
              <a:ext uri="{FF2B5EF4-FFF2-40B4-BE49-F238E27FC236}">
                <a16:creationId xmlns:a16="http://schemas.microsoft.com/office/drawing/2014/main" id="{E69560E6-2213-51BA-36A4-F4B324B6F4EF}"/>
              </a:ext>
            </a:extLst>
          </p:cNvPr>
          <p:cNvSpPr txBox="1"/>
          <p:nvPr/>
        </p:nvSpPr>
        <p:spPr>
          <a:xfrm>
            <a:off x="9351075" y="3009458"/>
            <a:ext cx="2722418" cy="400110"/>
          </a:xfrm>
          <a:prstGeom prst="rect">
            <a:avLst/>
          </a:prstGeom>
          <a:noFill/>
        </p:spPr>
        <p:txBody>
          <a:bodyPr wrap="square">
            <a:spAutoFit/>
          </a:bodyPr>
          <a:lstStyle/>
          <a:p>
            <a:r>
              <a:rPr lang="en-US" sz="2000" b="1" dirty="0"/>
              <a:t>Collaborative Platform</a:t>
            </a:r>
          </a:p>
        </p:txBody>
      </p:sp>
      <p:sp>
        <p:nvSpPr>
          <p:cNvPr id="24" name="TextBox 23">
            <a:extLst>
              <a:ext uri="{FF2B5EF4-FFF2-40B4-BE49-F238E27FC236}">
                <a16:creationId xmlns:a16="http://schemas.microsoft.com/office/drawing/2014/main" id="{F3E8125F-9298-6964-F6E5-418B56A33FEF}"/>
              </a:ext>
            </a:extLst>
          </p:cNvPr>
          <p:cNvSpPr txBox="1"/>
          <p:nvPr/>
        </p:nvSpPr>
        <p:spPr>
          <a:xfrm>
            <a:off x="4503592" y="3648487"/>
            <a:ext cx="2589934" cy="2308324"/>
          </a:xfrm>
          <a:prstGeom prst="rect">
            <a:avLst/>
          </a:prstGeom>
          <a:noFill/>
        </p:spPr>
        <p:txBody>
          <a:bodyPr wrap="square">
            <a:spAutoFit/>
          </a:bodyPr>
          <a:lstStyle/>
          <a:p>
            <a:r>
              <a:rPr lang="en-US" dirty="0"/>
              <a:t>Tableau provides an easy-to-use drag-and-drop interface for crafting impactful data visualizations and dashboards, requiring minimal coding expertise.</a:t>
            </a:r>
          </a:p>
        </p:txBody>
      </p:sp>
      <p:sp>
        <p:nvSpPr>
          <p:cNvPr id="26" name="TextBox 25">
            <a:extLst>
              <a:ext uri="{FF2B5EF4-FFF2-40B4-BE49-F238E27FC236}">
                <a16:creationId xmlns:a16="http://schemas.microsoft.com/office/drawing/2014/main" id="{3F6B22C9-8D89-763A-E120-B08C91075EF3}"/>
              </a:ext>
            </a:extLst>
          </p:cNvPr>
          <p:cNvSpPr txBox="1"/>
          <p:nvPr/>
        </p:nvSpPr>
        <p:spPr>
          <a:xfrm>
            <a:off x="7093527" y="3648487"/>
            <a:ext cx="2258291" cy="2308324"/>
          </a:xfrm>
          <a:prstGeom prst="rect">
            <a:avLst/>
          </a:prstGeom>
          <a:noFill/>
        </p:spPr>
        <p:txBody>
          <a:bodyPr wrap="square">
            <a:spAutoFit/>
          </a:bodyPr>
          <a:lstStyle/>
          <a:p>
            <a:r>
              <a:rPr lang="en-US" dirty="0"/>
              <a:t>Tableau empowers users with advanced analytical capabilities to swiftly uncover insights and make data-driven decisions.</a:t>
            </a:r>
          </a:p>
        </p:txBody>
      </p:sp>
      <p:sp>
        <p:nvSpPr>
          <p:cNvPr id="28" name="TextBox 27">
            <a:extLst>
              <a:ext uri="{FF2B5EF4-FFF2-40B4-BE49-F238E27FC236}">
                <a16:creationId xmlns:a16="http://schemas.microsoft.com/office/drawing/2014/main" id="{2BC52B59-1137-FC1F-6BA0-ED156B3412A2}"/>
              </a:ext>
            </a:extLst>
          </p:cNvPr>
          <p:cNvSpPr txBox="1"/>
          <p:nvPr/>
        </p:nvSpPr>
        <p:spPr>
          <a:xfrm>
            <a:off x="9351817" y="3648487"/>
            <a:ext cx="2721676" cy="2308324"/>
          </a:xfrm>
          <a:prstGeom prst="rect">
            <a:avLst/>
          </a:prstGeom>
          <a:noFill/>
        </p:spPr>
        <p:txBody>
          <a:bodyPr wrap="square">
            <a:spAutoFit/>
          </a:bodyPr>
          <a:lstStyle/>
          <a:p>
            <a:r>
              <a:rPr lang="en-US" dirty="0"/>
              <a:t>Tableau's sharing and collaboration features facilitate teamwork, enabling teams to share insights and create a significant impact throughout the organization.</a:t>
            </a:r>
          </a:p>
        </p:txBody>
      </p:sp>
    </p:spTree>
    <p:extLst>
      <p:ext uri="{BB962C8B-B14F-4D97-AF65-F5344CB8AC3E}">
        <p14:creationId xmlns:p14="http://schemas.microsoft.com/office/powerpoint/2010/main" val="853261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786E-306F-FA21-4F87-81A032C68696}"/>
              </a:ext>
            </a:extLst>
          </p:cNvPr>
          <p:cNvSpPr>
            <a:spLocks noGrp="1"/>
          </p:cNvSpPr>
          <p:nvPr>
            <p:ph type="title"/>
          </p:nvPr>
        </p:nvSpPr>
        <p:spPr>
          <a:xfrm>
            <a:off x="1167492" y="457200"/>
            <a:ext cx="10643508" cy="1371600"/>
          </a:xfrm>
        </p:spPr>
        <p:txBody>
          <a:bodyPr anchor="b">
            <a:normAutofit/>
          </a:bodyPr>
          <a:lstStyle/>
          <a:p>
            <a:r>
              <a:rPr lang="en-US" dirty="0" err="1"/>
              <a:t>datapine</a:t>
            </a:r>
            <a:endParaRPr lang="en-US" dirty="0"/>
          </a:p>
        </p:txBody>
      </p:sp>
      <p:sp>
        <p:nvSpPr>
          <p:cNvPr id="10" name="Content Placeholder 2">
            <a:extLst>
              <a:ext uri="{FF2B5EF4-FFF2-40B4-BE49-F238E27FC236}">
                <a16:creationId xmlns:a16="http://schemas.microsoft.com/office/drawing/2014/main" id="{FA237A33-C2B0-8BEF-F7BA-BA55C7516F49}"/>
              </a:ext>
            </a:extLst>
          </p:cNvPr>
          <p:cNvSpPr>
            <a:spLocks noGrp="1"/>
          </p:cNvSpPr>
          <p:nvPr>
            <p:ph idx="15"/>
          </p:nvPr>
        </p:nvSpPr>
        <p:spPr>
          <a:xfrm>
            <a:off x="7218214" y="2824781"/>
            <a:ext cx="3221182" cy="400110"/>
          </a:xfrm>
        </p:spPr>
        <p:txBody>
          <a:bodyPr/>
          <a:lstStyle/>
          <a:p>
            <a:r>
              <a:rPr lang="en-US" b="1" dirty="0"/>
              <a:t>Flexible Data Management</a:t>
            </a:r>
          </a:p>
          <a:p>
            <a:endParaRPr lang="en-US" dirty="0"/>
          </a:p>
        </p:txBody>
      </p:sp>
      <p:sp>
        <p:nvSpPr>
          <p:cNvPr id="13" name="TextBox 12">
            <a:extLst>
              <a:ext uri="{FF2B5EF4-FFF2-40B4-BE49-F238E27FC236}">
                <a16:creationId xmlns:a16="http://schemas.microsoft.com/office/drawing/2014/main" id="{4AE1EE46-33A6-81EE-9233-AF339A049E3C}"/>
              </a:ext>
            </a:extLst>
          </p:cNvPr>
          <p:cNvSpPr txBox="1"/>
          <p:nvPr/>
        </p:nvSpPr>
        <p:spPr>
          <a:xfrm>
            <a:off x="775853" y="2824781"/>
            <a:ext cx="2881747" cy="400110"/>
          </a:xfrm>
          <a:prstGeom prst="rect">
            <a:avLst/>
          </a:prstGeom>
          <a:noFill/>
        </p:spPr>
        <p:txBody>
          <a:bodyPr wrap="square">
            <a:spAutoFit/>
          </a:bodyPr>
          <a:lstStyle/>
          <a:p>
            <a:r>
              <a:rPr lang="en-US" sz="2000" b="1" dirty="0">
                <a:solidFill>
                  <a:schemeClr val="bg1"/>
                </a:solidFill>
              </a:rPr>
              <a:t>Collaborative Analytics</a:t>
            </a:r>
          </a:p>
        </p:txBody>
      </p:sp>
      <p:sp>
        <p:nvSpPr>
          <p:cNvPr id="20" name="TextBox 19">
            <a:extLst>
              <a:ext uri="{FF2B5EF4-FFF2-40B4-BE49-F238E27FC236}">
                <a16:creationId xmlns:a16="http://schemas.microsoft.com/office/drawing/2014/main" id="{477165C1-9062-BD94-7680-16E08971C1F1}"/>
              </a:ext>
            </a:extLst>
          </p:cNvPr>
          <p:cNvSpPr txBox="1"/>
          <p:nvPr/>
        </p:nvSpPr>
        <p:spPr>
          <a:xfrm>
            <a:off x="3997034" y="2824781"/>
            <a:ext cx="2881747" cy="400110"/>
          </a:xfrm>
          <a:prstGeom prst="rect">
            <a:avLst/>
          </a:prstGeom>
          <a:noFill/>
        </p:spPr>
        <p:txBody>
          <a:bodyPr wrap="square">
            <a:spAutoFit/>
          </a:bodyPr>
          <a:lstStyle/>
          <a:p>
            <a:r>
              <a:rPr lang="en-US" sz="2000" b="1" dirty="0">
                <a:solidFill>
                  <a:schemeClr val="bg1"/>
                </a:solidFill>
              </a:rPr>
              <a:t>All-in-One Functionality</a:t>
            </a:r>
          </a:p>
        </p:txBody>
      </p:sp>
      <p:sp>
        <p:nvSpPr>
          <p:cNvPr id="24" name="TextBox 23">
            <a:extLst>
              <a:ext uri="{FF2B5EF4-FFF2-40B4-BE49-F238E27FC236}">
                <a16:creationId xmlns:a16="http://schemas.microsoft.com/office/drawing/2014/main" id="{F9F0A396-D4BB-9EF9-1D70-1B22E6BDCD00}"/>
              </a:ext>
            </a:extLst>
          </p:cNvPr>
          <p:cNvSpPr txBox="1"/>
          <p:nvPr/>
        </p:nvSpPr>
        <p:spPr>
          <a:xfrm>
            <a:off x="775852" y="3608620"/>
            <a:ext cx="2881747" cy="2031325"/>
          </a:xfrm>
          <a:prstGeom prst="rect">
            <a:avLst/>
          </a:prstGeom>
          <a:noFill/>
        </p:spPr>
        <p:txBody>
          <a:bodyPr wrap="square">
            <a:spAutoFit/>
          </a:bodyPr>
          <a:lstStyle/>
          <a:p>
            <a:r>
              <a:rPr lang="en-US" dirty="0" err="1">
                <a:solidFill>
                  <a:schemeClr val="bg1"/>
                </a:solidFill>
              </a:rPr>
              <a:t>datapine</a:t>
            </a:r>
            <a:r>
              <a:rPr lang="en-US" dirty="0">
                <a:solidFill>
                  <a:schemeClr val="bg1"/>
                </a:solidFill>
              </a:rPr>
              <a:t> enables smooth team collaboration by enabling users to share insights, create interactive dashboards, and collectively make data-driven decisions.</a:t>
            </a:r>
          </a:p>
        </p:txBody>
      </p:sp>
      <p:sp>
        <p:nvSpPr>
          <p:cNvPr id="28" name="TextBox 27">
            <a:extLst>
              <a:ext uri="{FF2B5EF4-FFF2-40B4-BE49-F238E27FC236}">
                <a16:creationId xmlns:a16="http://schemas.microsoft.com/office/drawing/2014/main" id="{44C3F3B3-CEF3-689E-5629-A0DA9E2BF08B}"/>
              </a:ext>
            </a:extLst>
          </p:cNvPr>
          <p:cNvSpPr txBox="1"/>
          <p:nvPr/>
        </p:nvSpPr>
        <p:spPr>
          <a:xfrm>
            <a:off x="3997034" y="3633110"/>
            <a:ext cx="2881748" cy="2308324"/>
          </a:xfrm>
          <a:prstGeom prst="rect">
            <a:avLst/>
          </a:prstGeom>
          <a:noFill/>
        </p:spPr>
        <p:txBody>
          <a:bodyPr wrap="square">
            <a:spAutoFit/>
          </a:bodyPr>
          <a:lstStyle/>
          <a:p>
            <a:r>
              <a:rPr lang="en-US" dirty="0" err="1">
                <a:solidFill>
                  <a:schemeClr val="bg1"/>
                </a:solidFill>
              </a:rPr>
              <a:t>datapine</a:t>
            </a:r>
            <a:r>
              <a:rPr lang="en-US" dirty="0">
                <a:solidFill>
                  <a:schemeClr val="bg1"/>
                </a:solidFill>
              </a:rPr>
              <a:t> is an intuitive, comprehensive business intelligence platform that integrates data visualization, reporting, and analytics into a unified, user-friendly solution.</a:t>
            </a:r>
          </a:p>
        </p:txBody>
      </p:sp>
      <p:sp>
        <p:nvSpPr>
          <p:cNvPr id="30" name="TextBox 29">
            <a:extLst>
              <a:ext uri="{FF2B5EF4-FFF2-40B4-BE49-F238E27FC236}">
                <a16:creationId xmlns:a16="http://schemas.microsoft.com/office/drawing/2014/main" id="{A7B60650-5694-F44E-CB33-CD60DC1652B1}"/>
              </a:ext>
            </a:extLst>
          </p:cNvPr>
          <p:cNvSpPr txBox="1"/>
          <p:nvPr/>
        </p:nvSpPr>
        <p:spPr>
          <a:xfrm>
            <a:off x="7218214" y="3633110"/>
            <a:ext cx="3221182" cy="2031325"/>
          </a:xfrm>
          <a:prstGeom prst="rect">
            <a:avLst/>
          </a:prstGeom>
          <a:noFill/>
        </p:spPr>
        <p:txBody>
          <a:bodyPr wrap="square">
            <a:spAutoFit/>
          </a:bodyPr>
          <a:lstStyle/>
          <a:p>
            <a:r>
              <a:rPr lang="en-US" dirty="0" err="1">
                <a:solidFill>
                  <a:schemeClr val="bg1"/>
                </a:solidFill>
              </a:rPr>
              <a:t>datapine</a:t>
            </a:r>
            <a:r>
              <a:rPr lang="en-US" dirty="0">
                <a:solidFill>
                  <a:schemeClr val="bg1"/>
                </a:solidFill>
              </a:rPr>
              <a:t> empowers users with its user-friendly interface and robust data management capabilities to effortlessly connect, transform, and analyze data from various sources.</a:t>
            </a:r>
          </a:p>
        </p:txBody>
      </p:sp>
    </p:spTree>
    <p:extLst>
      <p:ext uri="{BB962C8B-B14F-4D97-AF65-F5344CB8AC3E}">
        <p14:creationId xmlns:p14="http://schemas.microsoft.com/office/powerpoint/2010/main" val="1678163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1042554" y="746476"/>
            <a:ext cx="10106892" cy="1059627"/>
          </a:xfrm>
        </p:spPr>
        <p:txBody>
          <a:bodyPr/>
          <a:lstStyle/>
          <a:p>
            <a:r>
              <a:rPr lang="en-US" dirty="0"/>
              <a:t>Data-Driven Decision Making</a:t>
            </a:r>
          </a:p>
        </p:txBody>
      </p:sp>
      <p:pic>
        <p:nvPicPr>
          <p:cNvPr id="1028" name="Picture 4" descr="Data-Driven Decision-Making: 6 Key Steps (+ Examples)">
            <a:extLst>
              <a:ext uri="{FF2B5EF4-FFF2-40B4-BE49-F238E27FC236}">
                <a16:creationId xmlns:a16="http://schemas.microsoft.com/office/drawing/2014/main" id="{E4707815-5D47-7D12-77FC-E80D3442F2C6}"/>
              </a:ext>
            </a:extLst>
          </p:cNvPr>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l="5915" r="5915"/>
          <a:stretch>
            <a:fillRect/>
          </a:stretch>
        </p:blipFill>
        <p:spPr bwMode="auto">
          <a:xfrm>
            <a:off x="7993706" y="1983845"/>
            <a:ext cx="3969471" cy="398767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1A84D49-6044-8606-6D22-F7B395A9DE76}"/>
              </a:ext>
            </a:extLst>
          </p:cNvPr>
          <p:cNvSpPr txBox="1"/>
          <p:nvPr/>
        </p:nvSpPr>
        <p:spPr>
          <a:xfrm>
            <a:off x="352966" y="1983845"/>
            <a:ext cx="2431436" cy="400110"/>
          </a:xfrm>
          <a:prstGeom prst="rect">
            <a:avLst/>
          </a:prstGeom>
          <a:noFill/>
        </p:spPr>
        <p:txBody>
          <a:bodyPr wrap="square">
            <a:spAutoFit/>
          </a:bodyPr>
          <a:lstStyle/>
          <a:p>
            <a:r>
              <a:rPr lang="en-US" sz="2000" b="1" dirty="0"/>
              <a:t>Fact-Based Insights</a:t>
            </a:r>
          </a:p>
        </p:txBody>
      </p:sp>
      <p:sp>
        <p:nvSpPr>
          <p:cNvPr id="13" name="TextBox 12">
            <a:extLst>
              <a:ext uri="{FF2B5EF4-FFF2-40B4-BE49-F238E27FC236}">
                <a16:creationId xmlns:a16="http://schemas.microsoft.com/office/drawing/2014/main" id="{31DFD1FD-4F66-A7D7-A282-790E41FACBA1}"/>
              </a:ext>
            </a:extLst>
          </p:cNvPr>
          <p:cNvSpPr txBox="1"/>
          <p:nvPr/>
        </p:nvSpPr>
        <p:spPr>
          <a:xfrm>
            <a:off x="2957509" y="1983845"/>
            <a:ext cx="2431545" cy="400110"/>
          </a:xfrm>
          <a:prstGeom prst="rect">
            <a:avLst/>
          </a:prstGeom>
          <a:noFill/>
        </p:spPr>
        <p:txBody>
          <a:bodyPr wrap="square">
            <a:spAutoFit/>
          </a:bodyPr>
          <a:lstStyle/>
          <a:p>
            <a:r>
              <a:rPr lang="en-US" sz="2000" b="1" dirty="0"/>
              <a:t>Informed Objectives</a:t>
            </a:r>
          </a:p>
        </p:txBody>
      </p:sp>
      <p:sp>
        <p:nvSpPr>
          <p:cNvPr id="17" name="TextBox 16">
            <a:extLst>
              <a:ext uri="{FF2B5EF4-FFF2-40B4-BE49-F238E27FC236}">
                <a16:creationId xmlns:a16="http://schemas.microsoft.com/office/drawing/2014/main" id="{D390FAF8-2DC9-3413-6F5E-69141B4D356A}"/>
              </a:ext>
            </a:extLst>
          </p:cNvPr>
          <p:cNvSpPr txBox="1"/>
          <p:nvPr/>
        </p:nvSpPr>
        <p:spPr>
          <a:xfrm>
            <a:off x="5562161" y="1983845"/>
            <a:ext cx="2431545" cy="400110"/>
          </a:xfrm>
          <a:prstGeom prst="rect">
            <a:avLst/>
          </a:prstGeom>
          <a:noFill/>
        </p:spPr>
        <p:txBody>
          <a:bodyPr wrap="square">
            <a:spAutoFit/>
          </a:bodyPr>
          <a:lstStyle/>
          <a:p>
            <a:r>
              <a:rPr lang="en-US" sz="2000" b="1" dirty="0"/>
              <a:t>Innovative Solutions</a:t>
            </a:r>
          </a:p>
        </p:txBody>
      </p:sp>
      <p:sp>
        <p:nvSpPr>
          <p:cNvPr id="21" name="TextBox 20">
            <a:extLst>
              <a:ext uri="{FF2B5EF4-FFF2-40B4-BE49-F238E27FC236}">
                <a16:creationId xmlns:a16="http://schemas.microsoft.com/office/drawing/2014/main" id="{F727A993-2B60-BEFC-C7EE-F29A249F2593}"/>
              </a:ext>
            </a:extLst>
          </p:cNvPr>
          <p:cNvSpPr txBox="1"/>
          <p:nvPr/>
        </p:nvSpPr>
        <p:spPr>
          <a:xfrm>
            <a:off x="352857" y="2383955"/>
            <a:ext cx="2161309" cy="2585323"/>
          </a:xfrm>
          <a:prstGeom prst="rect">
            <a:avLst/>
          </a:prstGeom>
          <a:noFill/>
        </p:spPr>
        <p:txBody>
          <a:bodyPr wrap="square">
            <a:spAutoFit/>
          </a:bodyPr>
          <a:lstStyle/>
          <a:p>
            <a:r>
              <a:rPr lang="en-US" dirty="0"/>
              <a:t>Data analysis offers organizations factual insights that guide strategic and operational decisions, minimizing the need for intuition or guesswork.</a:t>
            </a:r>
          </a:p>
        </p:txBody>
      </p:sp>
      <p:sp>
        <p:nvSpPr>
          <p:cNvPr id="25" name="TextBox 24">
            <a:extLst>
              <a:ext uri="{FF2B5EF4-FFF2-40B4-BE49-F238E27FC236}">
                <a16:creationId xmlns:a16="http://schemas.microsoft.com/office/drawing/2014/main" id="{E2461CAE-97FD-BD68-B7A4-51FE133BD98A}"/>
              </a:ext>
            </a:extLst>
          </p:cNvPr>
          <p:cNvSpPr txBox="1"/>
          <p:nvPr/>
        </p:nvSpPr>
        <p:spPr>
          <a:xfrm>
            <a:off x="2957509" y="2383955"/>
            <a:ext cx="2161309" cy="2585323"/>
          </a:xfrm>
          <a:prstGeom prst="rect">
            <a:avLst/>
          </a:prstGeom>
          <a:noFill/>
        </p:spPr>
        <p:txBody>
          <a:bodyPr wrap="square">
            <a:spAutoFit/>
          </a:bodyPr>
          <a:lstStyle/>
          <a:p>
            <a:r>
              <a:rPr lang="en-US" dirty="0"/>
              <a:t>By thoroughly analyzing data, businesses can establish clear, measurable goals and objectives that align with their overall strategy and vision.</a:t>
            </a:r>
          </a:p>
        </p:txBody>
      </p:sp>
      <p:sp>
        <p:nvSpPr>
          <p:cNvPr id="27" name="TextBox 26">
            <a:extLst>
              <a:ext uri="{FF2B5EF4-FFF2-40B4-BE49-F238E27FC236}">
                <a16:creationId xmlns:a16="http://schemas.microsoft.com/office/drawing/2014/main" id="{101CA122-D53B-5BF6-02B4-87CAD4B0290E}"/>
              </a:ext>
            </a:extLst>
          </p:cNvPr>
          <p:cNvSpPr txBox="1"/>
          <p:nvPr/>
        </p:nvSpPr>
        <p:spPr>
          <a:xfrm>
            <a:off x="5562161" y="2383955"/>
            <a:ext cx="2258438" cy="2862322"/>
          </a:xfrm>
          <a:prstGeom prst="rect">
            <a:avLst/>
          </a:prstGeom>
          <a:noFill/>
        </p:spPr>
        <p:txBody>
          <a:bodyPr wrap="square">
            <a:spAutoFit/>
          </a:bodyPr>
          <a:lstStyle/>
          <a:p>
            <a:r>
              <a:rPr lang="en-US" dirty="0"/>
              <a:t>Utilizing data empowers organizations to identify new opportunities, recognize emerging trends, and develop innovative solutions to complex business challenges.</a:t>
            </a:r>
          </a:p>
        </p:txBody>
      </p:sp>
    </p:spTree>
    <p:extLst>
      <p:ext uri="{BB962C8B-B14F-4D97-AF65-F5344CB8AC3E}">
        <p14:creationId xmlns:p14="http://schemas.microsoft.com/office/powerpoint/2010/main" val="3662677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7813B-914A-04C3-1502-F152342A9B4E}"/>
              </a:ext>
            </a:extLst>
          </p:cNvPr>
          <p:cNvSpPr>
            <a:spLocks noGrp="1"/>
          </p:cNvSpPr>
          <p:nvPr>
            <p:ph type="title"/>
          </p:nvPr>
        </p:nvSpPr>
        <p:spPr>
          <a:xfrm>
            <a:off x="1167492" y="649263"/>
            <a:ext cx="9779183" cy="757092"/>
          </a:xfrm>
        </p:spPr>
        <p:txBody>
          <a:bodyPr/>
          <a:lstStyle/>
          <a:p>
            <a:r>
              <a:rPr lang="en-US" dirty="0"/>
              <a:t>Power BI</a:t>
            </a:r>
          </a:p>
        </p:txBody>
      </p:sp>
      <p:sp>
        <p:nvSpPr>
          <p:cNvPr id="3" name="Content Placeholder 2">
            <a:extLst>
              <a:ext uri="{FF2B5EF4-FFF2-40B4-BE49-F238E27FC236}">
                <a16:creationId xmlns:a16="http://schemas.microsoft.com/office/drawing/2014/main" id="{AF42D2BE-68C8-9501-A8E3-C7B33130997E}"/>
              </a:ext>
            </a:extLst>
          </p:cNvPr>
          <p:cNvSpPr>
            <a:spLocks noGrp="1"/>
          </p:cNvSpPr>
          <p:nvPr>
            <p:ph idx="1"/>
          </p:nvPr>
        </p:nvSpPr>
        <p:spPr>
          <a:xfrm>
            <a:off x="1167494" y="2084833"/>
            <a:ext cx="2725629" cy="707886"/>
          </a:xfrm>
        </p:spPr>
        <p:txBody>
          <a:bodyPr/>
          <a:lstStyle/>
          <a:p>
            <a:r>
              <a:rPr lang="en-US" sz="2000" b="1" dirty="0"/>
              <a:t>Seamless Connectivity</a:t>
            </a:r>
          </a:p>
          <a:p>
            <a:endParaRPr lang="en-US" dirty="0"/>
          </a:p>
        </p:txBody>
      </p:sp>
      <p:sp>
        <p:nvSpPr>
          <p:cNvPr id="7" name="TextBox 6">
            <a:extLst>
              <a:ext uri="{FF2B5EF4-FFF2-40B4-BE49-F238E27FC236}">
                <a16:creationId xmlns:a16="http://schemas.microsoft.com/office/drawing/2014/main" id="{C15F10C0-407F-BFA5-A081-1EE80DEDE19B}"/>
              </a:ext>
            </a:extLst>
          </p:cNvPr>
          <p:cNvSpPr txBox="1"/>
          <p:nvPr/>
        </p:nvSpPr>
        <p:spPr>
          <a:xfrm>
            <a:off x="3893125" y="2036533"/>
            <a:ext cx="2202875" cy="707886"/>
          </a:xfrm>
          <a:prstGeom prst="rect">
            <a:avLst/>
          </a:prstGeom>
          <a:noFill/>
        </p:spPr>
        <p:txBody>
          <a:bodyPr wrap="square">
            <a:spAutoFit/>
          </a:bodyPr>
          <a:lstStyle/>
          <a:p>
            <a:r>
              <a:rPr lang="en-US" sz="2000" b="1" dirty="0"/>
              <a:t>Comprehensive Dashboard</a:t>
            </a:r>
          </a:p>
        </p:txBody>
      </p:sp>
      <p:sp>
        <p:nvSpPr>
          <p:cNvPr id="11" name="TextBox 10">
            <a:extLst>
              <a:ext uri="{FF2B5EF4-FFF2-40B4-BE49-F238E27FC236}">
                <a16:creationId xmlns:a16="http://schemas.microsoft.com/office/drawing/2014/main" id="{6DF2A666-125A-D4ED-C5F9-F455A83E7A41}"/>
              </a:ext>
            </a:extLst>
          </p:cNvPr>
          <p:cNvSpPr txBox="1"/>
          <p:nvPr/>
        </p:nvSpPr>
        <p:spPr>
          <a:xfrm>
            <a:off x="6096000" y="2036533"/>
            <a:ext cx="2725633" cy="400110"/>
          </a:xfrm>
          <a:prstGeom prst="rect">
            <a:avLst/>
          </a:prstGeom>
          <a:noFill/>
        </p:spPr>
        <p:txBody>
          <a:bodyPr wrap="square">
            <a:spAutoFit/>
          </a:bodyPr>
          <a:lstStyle/>
          <a:p>
            <a:r>
              <a:rPr lang="en-US" sz="2000" b="1" dirty="0"/>
              <a:t>AI-Powered Insights</a:t>
            </a:r>
          </a:p>
        </p:txBody>
      </p:sp>
      <p:sp>
        <p:nvSpPr>
          <p:cNvPr id="15" name="TextBox 14">
            <a:extLst>
              <a:ext uri="{FF2B5EF4-FFF2-40B4-BE49-F238E27FC236}">
                <a16:creationId xmlns:a16="http://schemas.microsoft.com/office/drawing/2014/main" id="{AD5B1141-2C83-225C-434C-6AC60B49EEC3}"/>
              </a:ext>
            </a:extLst>
          </p:cNvPr>
          <p:cNvSpPr txBox="1"/>
          <p:nvPr/>
        </p:nvSpPr>
        <p:spPr>
          <a:xfrm>
            <a:off x="8821633" y="2036533"/>
            <a:ext cx="2764550" cy="400110"/>
          </a:xfrm>
          <a:prstGeom prst="rect">
            <a:avLst/>
          </a:prstGeom>
          <a:noFill/>
        </p:spPr>
        <p:txBody>
          <a:bodyPr wrap="square">
            <a:spAutoFit/>
          </a:bodyPr>
          <a:lstStyle/>
          <a:p>
            <a:r>
              <a:rPr lang="en-US" sz="2000" b="1" dirty="0"/>
              <a:t>Collaborative Features</a:t>
            </a:r>
          </a:p>
        </p:txBody>
      </p:sp>
      <p:sp>
        <p:nvSpPr>
          <p:cNvPr id="19" name="TextBox 18">
            <a:extLst>
              <a:ext uri="{FF2B5EF4-FFF2-40B4-BE49-F238E27FC236}">
                <a16:creationId xmlns:a16="http://schemas.microsoft.com/office/drawing/2014/main" id="{7C166F85-FD1A-E650-329D-31161FB2B6CF}"/>
              </a:ext>
            </a:extLst>
          </p:cNvPr>
          <p:cNvSpPr txBox="1"/>
          <p:nvPr/>
        </p:nvSpPr>
        <p:spPr>
          <a:xfrm>
            <a:off x="3893124" y="3295563"/>
            <a:ext cx="2202876" cy="3139321"/>
          </a:xfrm>
          <a:prstGeom prst="rect">
            <a:avLst/>
          </a:prstGeom>
          <a:noFill/>
        </p:spPr>
        <p:txBody>
          <a:bodyPr wrap="square">
            <a:spAutoFit/>
          </a:bodyPr>
          <a:lstStyle/>
          <a:p>
            <a:r>
              <a:rPr lang="en-US" dirty="0"/>
              <a:t>Power BI provides a robust dashboard that consolidates data from multiple sources into a single, interactive display, enabling users to visualize and analyze their business data effortlessly.</a:t>
            </a:r>
          </a:p>
        </p:txBody>
      </p:sp>
      <p:sp>
        <p:nvSpPr>
          <p:cNvPr id="23" name="TextBox 22">
            <a:extLst>
              <a:ext uri="{FF2B5EF4-FFF2-40B4-BE49-F238E27FC236}">
                <a16:creationId xmlns:a16="http://schemas.microsoft.com/office/drawing/2014/main" id="{FE94BC49-4ECE-1B35-661D-4269E2B3052F}"/>
              </a:ext>
            </a:extLst>
          </p:cNvPr>
          <p:cNvSpPr txBox="1"/>
          <p:nvPr/>
        </p:nvSpPr>
        <p:spPr>
          <a:xfrm>
            <a:off x="1167492" y="3295563"/>
            <a:ext cx="2725631" cy="2862322"/>
          </a:xfrm>
          <a:prstGeom prst="rect">
            <a:avLst/>
          </a:prstGeom>
          <a:noFill/>
        </p:spPr>
        <p:txBody>
          <a:bodyPr wrap="square">
            <a:spAutoFit/>
          </a:bodyPr>
          <a:lstStyle/>
          <a:p>
            <a:r>
              <a:rPr lang="en-US" dirty="0"/>
              <a:t>Power BI seamlessly integrates with a diverse array of data sources, such as Excel, SQL databases, and cloud-based services, facilitating effortless connection and analysis of data across the organization.</a:t>
            </a:r>
          </a:p>
        </p:txBody>
      </p:sp>
      <p:sp>
        <p:nvSpPr>
          <p:cNvPr id="25" name="TextBox 24">
            <a:extLst>
              <a:ext uri="{FF2B5EF4-FFF2-40B4-BE49-F238E27FC236}">
                <a16:creationId xmlns:a16="http://schemas.microsoft.com/office/drawing/2014/main" id="{9C81FB09-E38C-43A3-7F9D-12C9D7CC0B24}"/>
              </a:ext>
            </a:extLst>
          </p:cNvPr>
          <p:cNvSpPr txBox="1"/>
          <p:nvPr/>
        </p:nvSpPr>
        <p:spPr>
          <a:xfrm>
            <a:off x="6096000" y="3295563"/>
            <a:ext cx="2725633" cy="2031325"/>
          </a:xfrm>
          <a:prstGeom prst="rect">
            <a:avLst/>
          </a:prstGeom>
          <a:noFill/>
        </p:spPr>
        <p:txBody>
          <a:bodyPr wrap="square">
            <a:spAutoFit/>
          </a:bodyPr>
          <a:lstStyle/>
          <a:p>
            <a:r>
              <a:rPr lang="en-US" dirty="0"/>
              <a:t>Power BI harnesses artificial intelligence to reveal hidden insights and trends, enabling users to make informed, data-driven decisions more effectively.</a:t>
            </a:r>
          </a:p>
        </p:txBody>
      </p:sp>
      <p:sp>
        <p:nvSpPr>
          <p:cNvPr id="29" name="TextBox 28">
            <a:extLst>
              <a:ext uri="{FF2B5EF4-FFF2-40B4-BE49-F238E27FC236}">
                <a16:creationId xmlns:a16="http://schemas.microsoft.com/office/drawing/2014/main" id="{A9BDEFD3-B798-EDBA-300A-FD02C585C56F}"/>
              </a:ext>
            </a:extLst>
          </p:cNvPr>
          <p:cNvSpPr txBox="1"/>
          <p:nvPr/>
        </p:nvSpPr>
        <p:spPr>
          <a:xfrm>
            <a:off x="8821633" y="3295563"/>
            <a:ext cx="2764550" cy="2031325"/>
          </a:xfrm>
          <a:prstGeom prst="rect">
            <a:avLst/>
          </a:prstGeom>
          <a:noFill/>
        </p:spPr>
        <p:txBody>
          <a:bodyPr wrap="square">
            <a:spAutoFit/>
          </a:bodyPr>
          <a:lstStyle/>
          <a:p>
            <a:r>
              <a:rPr lang="en-US" dirty="0"/>
              <a:t>Power BI facilitates team collaboration by enabling users to share dashboards, reports, and insights with colleagues, enhancing decision-making capabilities.</a:t>
            </a:r>
          </a:p>
        </p:txBody>
      </p:sp>
    </p:spTree>
    <p:extLst>
      <p:ext uri="{BB962C8B-B14F-4D97-AF65-F5344CB8AC3E}">
        <p14:creationId xmlns:p14="http://schemas.microsoft.com/office/powerpoint/2010/main" val="748645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DA4B9-3058-20B1-74EC-44035E395D37}"/>
              </a:ext>
            </a:extLst>
          </p:cNvPr>
          <p:cNvSpPr>
            <a:spLocks noGrp="1"/>
          </p:cNvSpPr>
          <p:nvPr>
            <p:ph type="title"/>
          </p:nvPr>
        </p:nvSpPr>
        <p:spPr>
          <a:xfrm>
            <a:off x="1167493" y="540327"/>
            <a:ext cx="9601200" cy="736952"/>
          </a:xfrm>
        </p:spPr>
        <p:txBody>
          <a:bodyPr/>
          <a:lstStyle/>
          <a:p>
            <a:r>
              <a:rPr lang="en-US" dirty="0" err="1"/>
              <a:t>Zoho</a:t>
            </a:r>
            <a:r>
              <a:rPr lang="en-US" dirty="0"/>
              <a:t> Analytics</a:t>
            </a:r>
          </a:p>
        </p:txBody>
      </p:sp>
      <p:sp>
        <p:nvSpPr>
          <p:cNvPr id="3" name="Content Placeholder 2">
            <a:extLst>
              <a:ext uri="{FF2B5EF4-FFF2-40B4-BE49-F238E27FC236}">
                <a16:creationId xmlns:a16="http://schemas.microsoft.com/office/drawing/2014/main" id="{A07F8B21-E98E-48CD-29E1-BB5E3796C0C4}"/>
              </a:ext>
            </a:extLst>
          </p:cNvPr>
          <p:cNvSpPr>
            <a:spLocks noGrp="1"/>
          </p:cNvSpPr>
          <p:nvPr>
            <p:ph idx="1"/>
          </p:nvPr>
        </p:nvSpPr>
        <p:spPr>
          <a:xfrm>
            <a:off x="1167493" y="2023984"/>
            <a:ext cx="3048000" cy="400110"/>
          </a:xfrm>
        </p:spPr>
        <p:txBody>
          <a:bodyPr/>
          <a:lstStyle/>
          <a:p>
            <a:r>
              <a:rPr lang="en-US" b="1" dirty="0"/>
              <a:t>Robust Reporting</a:t>
            </a:r>
          </a:p>
        </p:txBody>
      </p:sp>
      <p:sp>
        <p:nvSpPr>
          <p:cNvPr id="4" name="Content Placeholder 3">
            <a:extLst>
              <a:ext uri="{FF2B5EF4-FFF2-40B4-BE49-F238E27FC236}">
                <a16:creationId xmlns:a16="http://schemas.microsoft.com/office/drawing/2014/main" id="{B1580C91-9D74-AC5C-0D65-E2FC923867B0}"/>
              </a:ext>
            </a:extLst>
          </p:cNvPr>
          <p:cNvSpPr>
            <a:spLocks noGrp="1"/>
          </p:cNvSpPr>
          <p:nvPr>
            <p:ph idx="10"/>
          </p:nvPr>
        </p:nvSpPr>
        <p:spPr>
          <a:xfrm>
            <a:off x="7976508" y="2023984"/>
            <a:ext cx="3048001" cy="400110"/>
          </a:xfrm>
        </p:spPr>
        <p:txBody>
          <a:bodyPr/>
          <a:lstStyle/>
          <a:p>
            <a:r>
              <a:rPr lang="en-US" b="1" dirty="0"/>
              <a:t>Easy Dashboards</a:t>
            </a:r>
          </a:p>
        </p:txBody>
      </p:sp>
      <p:sp>
        <p:nvSpPr>
          <p:cNvPr id="8" name="TextBox 7">
            <a:extLst>
              <a:ext uri="{FF2B5EF4-FFF2-40B4-BE49-F238E27FC236}">
                <a16:creationId xmlns:a16="http://schemas.microsoft.com/office/drawing/2014/main" id="{B4E3B30A-DF8B-C289-2CA5-0C6DBF154BBD}"/>
              </a:ext>
            </a:extLst>
          </p:cNvPr>
          <p:cNvSpPr txBox="1"/>
          <p:nvPr/>
        </p:nvSpPr>
        <p:spPr>
          <a:xfrm>
            <a:off x="4572000" y="2023984"/>
            <a:ext cx="3048001" cy="400110"/>
          </a:xfrm>
          <a:prstGeom prst="rect">
            <a:avLst/>
          </a:prstGeom>
          <a:noFill/>
        </p:spPr>
        <p:txBody>
          <a:bodyPr wrap="square">
            <a:spAutoFit/>
          </a:bodyPr>
          <a:lstStyle/>
          <a:p>
            <a:r>
              <a:rPr lang="en-US" sz="2000" b="1" dirty="0"/>
              <a:t>Seamless Integration</a:t>
            </a:r>
          </a:p>
        </p:txBody>
      </p:sp>
      <p:sp>
        <p:nvSpPr>
          <p:cNvPr id="10" name="TextBox 9">
            <a:extLst>
              <a:ext uri="{FF2B5EF4-FFF2-40B4-BE49-F238E27FC236}">
                <a16:creationId xmlns:a16="http://schemas.microsoft.com/office/drawing/2014/main" id="{A479B647-9F4C-E436-4C62-137B22A4CB82}"/>
              </a:ext>
            </a:extLst>
          </p:cNvPr>
          <p:cNvSpPr txBox="1"/>
          <p:nvPr/>
        </p:nvSpPr>
        <p:spPr>
          <a:xfrm>
            <a:off x="7976508" y="2981190"/>
            <a:ext cx="2792185" cy="2031325"/>
          </a:xfrm>
          <a:prstGeom prst="rect">
            <a:avLst/>
          </a:prstGeom>
          <a:noFill/>
        </p:spPr>
        <p:txBody>
          <a:bodyPr wrap="square">
            <a:spAutoFit/>
          </a:bodyPr>
          <a:lstStyle/>
          <a:p>
            <a:r>
              <a:rPr lang="en-US" dirty="0" err="1"/>
              <a:t>Zoho</a:t>
            </a:r>
            <a:r>
              <a:rPr lang="en-US" dirty="0"/>
              <a:t> Analytics offers an intuitive interface for swiftly creating and customizing interactive dashboards, making it easy to visualize data clearly and accessibly.</a:t>
            </a:r>
          </a:p>
        </p:txBody>
      </p:sp>
      <p:sp>
        <p:nvSpPr>
          <p:cNvPr id="12" name="TextBox 11">
            <a:extLst>
              <a:ext uri="{FF2B5EF4-FFF2-40B4-BE49-F238E27FC236}">
                <a16:creationId xmlns:a16="http://schemas.microsoft.com/office/drawing/2014/main" id="{959F56AA-B4AD-D3EB-B935-5A415C0A218B}"/>
              </a:ext>
            </a:extLst>
          </p:cNvPr>
          <p:cNvSpPr txBox="1"/>
          <p:nvPr/>
        </p:nvSpPr>
        <p:spPr>
          <a:xfrm>
            <a:off x="4572000" y="2981190"/>
            <a:ext cx="3048001" cy="1754326"/>
          </a:xfrm>
          <a:prstGeom prst="rect">
            <a:avLst/>
          </a:prstGeom>
          <a:noFill/>
        </p:spPr>
        <p:txBody>
          <a:bodyPr wrap="square">
            <a:spAutoFit/>
          </a:bodyPr>
          <a:lstStyle/>
          <a:p>
            <a:r>
              <a:rPr lang="en-US" dirty="0"/>
              <a:t>The tool seamlessly connects to diverse data sources, enabling you to integrate all your business data into a centralized platform for comprehensive analysis.</a:t>
            </a:r>
          </a:p>
        </p:txBody>
      </p:sp>
      <p:sp>
        <p:nvSpPr>
          <p:cNvPr id="14" name="TextBox 13">
            <a:extLst>
              <a:ext uri="{FF2B5EF4-FFF2-40B4-BE49-F238E27FC236}">
                <a16:creationId xmlns:a16="http://schemas.microsoft.com/office/drawing/2014/main" id="{318F7562-7813-73F6-262B-788B82D0C897}"/>
              </a:ext>
            </a:extLst>
          </p:cNvPr>
          <p:cNvSpPr txBox="1"/>
          <p:nvPr/>
        </p:nvSpPr>
        <p:spPr>
          <a:xfrm>
            <a:off x="1167493" y="2981190"/>
            <a:ext cx="3048000" cy="2308324"/>
          </a:xfrm>
          <a:prstGeom prst="rect">
            <a:avLst/>
          </a:prstGeom>
          <a:noFill/>
        </p:spPr>
        <p:txBody>
          <a:bodyPr wrap="square">
            <a:spAutoFit/>
          </a:bodyPr>
          <a:lstStyle/>
          <a:p>
            <a:r>
              <a:rPr lang="en-US" dirty="0" err="1"/>
              <a:t>Zoho</a:t>
            </a:r>
            <a:r>
              <a:rPr lang="en-US" dirty="0"/>
              <a:t> Analytics provides advanced reporting capabilities, allowing you to create detailed, insightful reports that offer a comprehensive understanding of your business performance.</a:t>
            </a:r>
          </a:p>
        </p:txBody>
      </p:sp>
    </p:spTree>
    <p:extLst>
      <p:ext uri="{BB962C8B-B14F-4D97-AF65-F5344CB8AC3E}">
        <p14:creationId xmlns:p14="http://schemas.microsoft.com/office/powerpoint/2010/main" val="655738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F3056-E054-B7F8-93C2-0B971E866197}"/>
              </a:ext>
            </a:extLst>
          </p:cNvPr>
          <p:cNvSpPr>
            <a:spLocks noGrp="1"/>
          </p:cNvSpPr>
          <p:nvPr>
            <p:ph type="title"/>
          </p:nvPr>
        </p:nvSpPr>
        <p:spPr>
          <a:xfrm>
            <a:off x="1167492" y="69009"/>
            <a:ext cx="9779183" cy="1039356"/>
          </a:xfrm>
        </p:spPr>
        <p:txBody>
          <a:bodyPr/>
          <a:lstStyle/>
          <a:p>
            <a:r>
              <a:rPr lang="en-US" dirty="0"/>
              <a:t>SAS Viya</a:t>
            </a:r>
          </a:p>
        </p:txBody>
      </p:sp>
      <p:sp>
        <p:nvSpPr>
          <p:cNvPr id="3" name="Content Placeholder 2">
            <a:extLst>
              <a:ext uri="{FF2B5EF4-FFF2-40B4-BE49-F238E27FC236}">
                <a16:creationId xmlns:a16="http://schemas.microsoft.com/office/drawing/2014/main" id="{23F9DD3B-8E5D-B9BD-2493-861C0AA3B171}"/>
              </a:ext>
            </a:extLst>
          </p:cNvPr>
          <p:cNvSpPr>
            <a:spLocks noGrp="1"/>
          </p:cNvSpPr>
          <p:nvPr>
            <p:ph idx="12"/>
          </p:nvPr>
        </p:nvSpPr>
        <p:spPr>
          <a:xfrm>
            <a:off x="1167493" y="2023984"/>
            <a:ext cx="3494562" cy="428271"/>
          </a:xfrm>
        </p:spPr>
        <p:txBody>
          <a:bodyPr/>
          <a:lstStyle/>
          <a:p>
            <a:pPr marL="0" indent="0">
              <a:buNone/>
            </a:pPr>
            <a:r>
              <a:rPr lang="en-US" b="1" dirty="0"/>
              <a:t>Advanced Analytics</a:t>
            </a:r>
          </a:p>
          <a:p>
            <a:pPr marL="0" indent="0">
              <a:buNone/>
            </a:pPr>
            <a:endParaRPr lang="en-US" dirty="0"/>
          </a:p>
        </p:txBody>
      </p:sp>
      <p:sp>
        <p:nvSpPr>
          <p:cNvPr id="4" name="Content Placeholder 3">
            <a:extLst>
              <a:ext uri="{FF2B5EF4-FFF2-40B4-BE49-F238E27FC236}">
                <a16:creationId xmlns:a16="http://schemas.microsoft.com/office/drawing/2014/main" id="{C383AB19-42C4-C78D-56F1-72E855EE29BA}"/>
              </a:ext>
            </a:extLst>
          </p:cNvPr>
          <p:cNvSpPr>
            <a:spLocks noGrp="1"/>
          </p:cNvSpPr>
          <p:nvPr>
            <p:ph idx="11"/>
          </p:nvPr>
        </p:nvSpPr>
        <p:spPr>
          <a:xfrm>
            <a:off x="6283235" y="2023984"/>
            <a:ext cx="3494562" cy="428271"/>
          </a:xfrm>
        </p:spPr>
        <p:txBody>
          <a:bodyPr/>
          <a:lstStyle/>
          <a:p>
            <a:r>
              <a:rPr lang="en-US" b="1" dirty="0"/>
              <a:t>Automated Visualization</a:t>
            </a:r>
          </a:p>
        </p:txBody>
      </p:sp>
      <p:sp>
        <p:nvSpPr>
          <p:cNvPr id="8" name="TextBox 7">
            <a:extLst>
              <a:ext uri="{FF2B5EF4-FFF2-40B4-BE49-F238E27FC236}">
                <a16:creationId xmlns:a16="http://schemas.microsoft.com/office/drawing/2014/main" id="{44190014-7BDD-E854-8D50-357B0693AC70}"/>
              </a:ext>
            </a:extLst>
          </p:cNvPr>
          <p:cNvSpPr txBox="1"/>
          <p:nvPr/>
        </p:nvSpPr>
        <p:spPr>
          <a:xfrm>
            <a:off x="6283235" y="3085098"/>
            <a:ext cx="5243747" cy="1200329"/>
          </a:xfrm>
          <a:prstGeom prst="rect">
            <a:avLst/>
          </a:prstGeom>
          <a:noFill/>
        </p:spPr>
        <p:txBody>
          <a:bodyPr wrap="square">
            <a:spAutoFit/>
          </a:bodyPr>
          <a:lstStyle/>
          <a:p>
            <a:r>
              <a:rPr lang="en-US" dirty="0">
                <a:solidFill>
                  <a:schemeClr val="bg1"/>
                </a:solidFill>
              </a:rPr>
              <a:t>SAS Viya offers automated data visualization tools that simplify complex data into clear charts and graphs, enabling users to swiftly identify trends and insights.</a:t>
            </a:r>
          </a:p>
        </p:txBody>
      </p:sp>
      <p:sp>
        <p:nvSpPr>
          <p:cNvPr id="12" name="TextBox 11">
            <a:extLst>
              <a:ext uri="{FF2B5EF4-FFF2-40B4-BE49-F238E27FC236}">
                <a16:creationId xmlns:a16="http://schemas.microsoft.com/office/drawing/2014/main" id="{E76AEC02-EEBC-5707-CD0D-47CA30DE9919}"/>
              </a:ext>
            </a:extLst>
          </p:cNvPr>
          <p:cNvSpPr txBox="1"/>
          <p:nvPr/>
        </p:nvSpPr>
        <p:spPr>
          <a:xfrm>
            <a:off x="1167492" y="3085098"/>
            <a:ext cx="4741274" cy="1477328"/>
          </a:xfrm>
          <a:prstGeom prst="rect">
            <a:avLst/>
          </a:prstGeom>
          <a:noFill/>
        </p:spPr>
        <p:txBody>
          <a:bodyPr wrap="square">
            <a:spAutoFit/>
          </a:bodyPr>
          <a:lstStyle/>
          <a:p>
            <a:r>
              <a:rPr lang="en-US" dirty="0">
                <a:solidFill>
                  <a:schemeClr val="bg1"/>
                </a:solidFill>
              </a:rPr>
              <a:t>SAS Viya is a robust analytics platform that provides extensive advanced analytical capabilities, such as machine learning, artificial intelligence, and predictive modeling.</a:t>
            </a:r>
          </a:p>
        </p:txBody>
      </p:sp>
    </p:spTree>
    <p:extLst>
      <p:ext uri="{BB962C8B-B14F-4D97-AF65-F5344CB8AC3E}">
        <p14:creationId xmlns:p14="http://schemas.microsoft.com/office/powerpoint/2010/main" val="1933472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22BFE-3339-44A7-D9B4-4759329ECD17}"/>
              </a:ext>
            </a:extLst>
          </p:cNvPr>
          <p:cNvSpPr>
            <a:spLocks noGrp="1"/>
          </p:cNvSpPr>
          <p:nvPr>
            <p:ph type="ctrTitle"/>
          </p:nvPr>
        </p:nvSpPr>
        <p:spPr>
          <a:xfrm>
            <a:off x="1052946" y="232913"/>
            <a:ext cx="9337964" cy="3830130"/>
          </a:xfrm>
        </p:spPr>
        <p:txBody>
          <a:bodyPr/>
          <a:lstStyle/>
          <a:p>
            <a:r>
              <a:rPr lang="en-US" dirty="0"/>
              <a:t>Power BI Project: Data Table and Value Analysis</a:t>
            </a:r>
          </a:p>
        </p:txBody>
      </p:sp>
    </p:spTree>
    <p:extLst>
      <p:ext uri="{BB962C8B-B14F-4D97-AF65-F5344CB8AC3E}">
        <p14:creationId xmlns:p14="http://schemas.microsoft.com/office/powerpoint/2010/main" val="2684163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DE70F-00B3-379C-98EA-D67E97AEE875}"/>
              </a:ext>
            </a:extLst>
          </p:cNvPr>
          <p:cNvSpPr>
            <a:spLocks noGrp="1"/>
          </p:cNvSpPr>
          <p:nvPr>
            <p:ph type="title"/>
          </p:nvPr>
        </p:nvSpPr>
        <p:spPr>
          <a:xfrm>
            <a:off x="1158864" y="102022"/>
            <a:ext cx="9779183" cy="937070"/>
          </a:xfrm>
        </p:spPr>
        <p:txBody>
          <a:bodyPr/>
          <a:lstStyle/>
          <a:p>
            <a:r>
              <a:rPr lang="en-US" dirty="0"/>
              <a:t>International Sales</a:t>
            </a:r>
          </a:p>
        </p:txBody>
      </p:sp>
      <p:sp>
        <p:nvSpPr>
          <p:cNvPr id="11" name="TextBox 10">
            <a:extLst>
              <a:ext uri="{FF2B5EF4-FFF2-40B4-BE49-F238E27FC236}">
                <a16:creationId xmlns:a16="http://schemas.microsoft.com/office/drawing/2014/main" id="{56556379-CAD7-F4D1-43AF-90690CFB6B0F}"/>
              </a:ext>
            </a:extLst>
          </p:cNvPr>
          <p:cNvSpPr txBox="1"/>
          <p:nvPr/>
        </p:nvSpPr>
        <p:spPr>
          <a:xfrm>
            <a:off x="651165" y="1039092"/>
            <a:ext cx="10681854" cy="1200329"/>
          </a:xfrm>
          <a:prstGeom prst="rect">
            <a:avLst/>
          </a:prstGeom>
          <a:noFill/>
        </p:spPr>
        <p:txBody>
          <a:bodyPr wrap="square">
            <a:spAutoFit/>
          </a:bodyPr>
          <a:lstStyle/>
          <a:p>
            <a:r>
              <a:rPr lang="en-US" dirty="0"/>
              <a:t>On the map, all sales activities are displayed by country, with average sales distinguished by the size of the circles. These color variations allow viewers to easily differentiate between retail and wholesale sales.</a:t>
            </a:r>
          </a:p>
          <a:p>
            <a:r>
              <a:rPr lang="en-US" dirty="0"/>
              <a:t>Insights: This map enables the organization to identify potential markets with high sales potential. Additionally, it highlights regions where sales efforts may need to be increased.</a:t>
            </a:r>
          </a:p>
        </p:txBody>
      </p:sp>
      <p:pic>
        <p:nvPicPr>
          <p:cNvPr id="17" name="Content Placeholder 16">
            <a:extLst>
              <a:ext uri="{FF2B5EF4-FFF2-40B4-BE49-F238E27FC236}">
                <a16:creationId xmlns:a16="http://schemas.microsoft.com/office/drawing/2014/main" id="{05093793-929E-9F7B-63A2-17B35479E171}"/>
              </a:ext>
            </a:extLst>
          </p:cNvPr>
          <p:cNvPicPr>
            <a:picLocks noGrp="1" noChangeAspect="1"/>
          </p:cNvPicPr>
          <p:nvPr>
            <p:ph idx="1"/>
          </p:nvPr>
        </p:nvPicPr>
        <p:blipFill>
          <a:blip r:embed="rId2"/>
          <a:stretch>
            <a:fillRect/>
          </a:stretch>
        </p:blipFill>
        <p:spPr>
          <a:xfrm>
            <a:off x="1411786" y="2394897"/>
            <a:ext cx="9263141" cy="4210120"/>
          </a:xfrm>
        </p:spPr>
      </p:pic>
    </p:spTree>
    <p:extLst>
      <p:ext uri="{BB962C8B-B14F-4D97-AF65-F5344CB8AC3E}">
        <p14:creationId xmlns:p14="http://schemas.microsoft.com/office/powerpoint/2010/main" val="1393709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628D8-065D-8C12-DC1D-C5545B2B323D}"/>
              </a:ext>
            </a:extLst>
          </p:cNvPr>
          <p:cNvSpPr>
            <a:spLocks noGrp="1"/>
          </p:cNvSpPr>
          <p:nvPr>
            <p:ph type="title"/>
          </p:nvPr>
        </p:nvSpPr>
        <p:spPr>
          <a:xfrm>
            <a:off x="1167492" y="69009"/>
            <a:ext cx="9779183" cy="754650"/>
          </a:xfrm>
        </p:spPr>
        <p:txBody>
          <a:bodyPr/>
          <a:lstStyle/>
          <a:p>
            <a:r>
              <a:rPr lang="en-US" dirty="0"/>
              <a:t>Average sales and stock chart</a:t>
            </a:r>
          </a:p>
        </p:txBody>
      </p:sp>
      <p:sp>
        <p:nvSpPr>
          <p:cNvPr id="3" name="Content Placeholder 2">
            <a:extLst>
              <a:ext uri="{FF2B5EF4-FFF2-40B4-BE49-F238E27FC236}">
                <a16:creationId xmlns:a16="http://schemas.microsoft.com/office/drawing/2014/main" id="{813742D9-AFAD-6C2E-3103-AA627FB9D16A}"/>
              </a:ext>
            </a:extLst>
          </p:cNvPr>
          <p:cNvSpPr>
            <a:spLocks noGrp="1"/>
          </p:cNvSpPr>
          <p:nvPr>
            <p:ph idx="12"/>
          </p:nvPr>
        </p:nvSpPr>
        <p:spPr>
          <a:xfrm>
            <a:off x="1167492" y="1005143"/>
            <a:ext cx="9833228" cy="1454040"/>
          </a:xfrm>
        </p:spPr>
        <p:txBody>
          <a:bodyPr/>
          <a:lstStyle/>
          <a:p>
            <a:pPr marL="0" indent="0">
              <a:buNone/>
            </a:pPr>
            <a:r>
              <a:rPr lang="en-US" dirty="0"/>
              <a:t>Column chart: The column bar chart shows the amount of products of each category sold and how many unsold products of each category are in stock.</a:t>
            </a:r>
          </a:p>
          <a:p>
            <a:pPr marL="0" indent="0">
              <a:buNone/>
            </a:pPr>
            <a:r>
              <a:rPr lang="en-US" dirty="0"/>
              <a:t>Insight: This chart allows for the determination of the </a:t>
            </a:r>
            <a:r>
              <a:rPr lang="en-US" dirty="0" err="1"/>
              <a:t>catagories</a:t>
            </a:r>
            <a:r>
              <a:rPr lang="en-US" dirty="0"/>
              <a:t> that yield most of the sales, hence, the appropriate way to mix and market the products.</a:t>
            </a:r>
          </a:p>
          <a:p>
            <a:pPr marL="0" indent="0">
              <a:buNone/>
            </a:pPr>
            <a:endParaRPr lang="en-US" dirty="0"/>
          </a:p>
        </p:txBody>
      </p:sp>
      <p:pic>
        <p:nvPicPr>
          <p:cNvPr id="12" name="Content Placeholder 11">
            <a:extLst>
              <a:ext uri="{FF2B5EF4-FFF2-40B4-BE49-F238E27FC236}">
                <a16:creationId xmlns:a16="http://schemas.microsoft.com/office/drawing/2014/main" id="{9523B6B5-5F4E-6565-1E64-62A401824862}"/>
              </a:ext>
            </a:extLst>
          </p:cNvPr>
          <p:cNvPicPr>
            <a:picLocks noGrp="1" noChangeAspect="1"/>
          </p:cNvPicPr>
          <p:nvPr>
            <p:ph idx="11"/>
          </p:nvPr>
        </p:nvPicPr>
        <p:blipFill>
          <a:blip r:embed="rId2"/>
          <a:stretch>
            <a:fillRect/>
          </a:stretch>
        </p:blipFill>
        <p:spPr>
          <a:xfrm>
            <a:off x="1752019" y="2537277"/>
            <a:ext cx="8909195" cy="4164353"/>
          </a:xfrm>
        </p:spPr>
      </p:pic>
    </p:spTree>
    <p:extLst>
      <p:ext uri="{BB962C8B-B14F-4D97-AF65-F5344CB8AC3E}">
        <p14:creationId xmlns:p14="http://schemas.microsoft.com/office/powerpoint/2010/main" val="1834121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1E3C8-6006-EC75-D334-18ADB2F3906F}"/>
              </a:ext>
            </a:extLst>
          </p:cNvPr>
          <p:cNvSpPr>
            <a:spLocks noGrp="1"/>
          </p:cNvSpPr>
          <p:nvPr>
            <p:ph type="title"/>
          </p:nvPr>
        </p:nvSpPr>
        <p:spPr>
          <a:xfrm>
            <a:off x="754259" y="540962"/>
            <a:ext cx="10643508" cy="1371600"/>
          </a:xfrm>
        </p:spPr>
        <p:txBody>
          <a:bodyPr/>
          <a:lstStyle/>
          <a:p>
            <a:r>
              <a:rPr lang="en-US" b="1" dirty="0">
                <a:latin typeface="Tenorite" panose="00000500000000000000" pitchFamily="2" charset="0"/>
              </a:rPr>
              <a:t>Product Data Sheet</a:t>
            </a:r>
            <a:endParaRPr lang="en-US" dirty="0">
              <a:latin typeface="Tenorite" panose="00000500000000000000" pitchFamily="2" charset="0"/>
            </a:endParaRPr>
          </a:p>
        </p:txBody>
      </p:sp>
      <p:sp>
        <p:nvSpPr>
          <p:cNvPr id="3" name="Content Placeholder 2">
            <a:extLst>
              <a:ext uri="{FF2B5EF4-FFF2-40B4-BE49-F238E27FC236}">
                <a16:creationId xmlns:a16="http://schemas.microsoft.com/office/drawing/2014/main" id="{74837181-3C99-8021-035F-347F0707D6BA}"/>
              </a:ext>
            </a:extLst>
          </p:cNvPr>
          <p:cNvSpPr>
            <a:spLocks noGrp="1"/>
          </p:cNvSpPr>
          <p:nvPr>
            <p:ph idx="15"/>
          </p:nvPr>
        </p:nvSpPr>
        <p:spPr>
          <a:xfrm>
            <a:off x="754259" y="2362200"/>
            <a:ext cx="5394959" cy="4003964"/>
          </a:xfrm>
        </p:spPr>
        <p:txBody>
          <a:bodyPr>
            <a:normAutofit lnSpcReduction="10000"/>
          </a:bodyPr>
          <a:lstStyle/>
          <a:p>
            <a:r>
              <a:rPr lang="en-US" dirty="0"/>
              <a:t>This table offers comprehensive details on the sales performance of each product, including the product name, first sale date, total sales volume, and overall revenue. </a:t>
            </a:r>
          </a:p>
          <a:p>
            <a:r>
              <a:rPr lang="en-US" dirty="0"/>
              <a:t>Businesses can use this information to:</a:t>
            </a:r>
          </a:p>
          <a:p>
            <a:pPr marL="342900" indent="-342900">
              <a:buFont typeface="Arial" panose="020B0604020202020204" pitchFamily="34" charset="0"/>
              <a:buChar char="•"/>
            </a:pPr>
            <a:r>
              <a:rPr lang="en-US" dirty="0"/>
              <a:t>Identify "hot" products: Determine best-selling products to inform strategic focus.</a:t>
            </a:r>
          </a:p>
          <a:p>
            <a:pPr marL="342900" indent="-342900">
              <a:buFont typeface="Arial" panose="020B0604020202020204" pitchFamily="34" charset="0"/>
              <a:buChar char="•"/>
            </a:pPr>
            <a:r>
              <a:rPr lang="en-US" dirty="0"/>
              <a:t>Evaluate revenue: Assess the profitability of each product to guide development decisions.</a:t>
            </a:r>
          </a:p>
          <a:p>
            <a:pPr marL="342900" indent="-342900">
              <a:buFont typeface="Arial" panose="020B0604020202020204" pitchFamily="34" charset="0"/>
              <a:buChar char="•"/>
            </a:pPr>
            <a:r>
              <a:rPr lang="en-US" dirty="0"/>
              <a:t>Manage inventory: Prevent product shortages or surpluses through informed inventory management.</a:t>
            </a:r>
          </a:p>
        </p:txBody>
      </p:sp>
      <p:pic>
        <p:nvPicPr>
          <p:cNvPr id="14" name="Picture 13">
            <a:extLst>
              <a:ext uri="{FF2B5EF4-FFF2-40B4-BE49-F238E27FC236}">
                <a16:creationId xmlns:a16="http://schemas.microsoft.com/office/drawing/2014/main" id="{78D41A7C-E620-ACD3-279A-91314BC1E93D}"/>
              </a:ext>
            </a:extLst>
          </p:cNvPr>
          <p:cNvPicPr>
            <a:picLocks noChangeAspect="1"/>
          </p:cNvPicPr>
          <p:nvPr/>
        </p:nvPicPr>
        <p:blipFill>
          <a:blip r:embed="rId2"/>
          <a:stretch>
            <a:fillRect/>
          </a:stretch>
        </p:blipFill>
        <p:spPr>
          <a:xfrm>
            <a:off x="6914665" y="941474"/>
            <a:ext cx="4993517" cy="5375564"/>
          </a:xfrm>
          <a:prstGeom prst="rect">
            <a:avLst/>
          </a:prstGeom>
        </p:spPr>
      </p:pic>
    </p:spTree>
    <p:extLst>
      <p:ext uri="{BB962C8B-B14F-4D97-AF65-F5344CB8AC3E}">
        <p14:creationId xmlns:p14="http://schemas.microsoft.com/office/powerpoint/2010/main" val="2425278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0FE6562F-B292-EC97-4014-EEBBD76FC64F}"/>
              </a:ext>
            </a:extLst>
          </p:cNvPr>
          <p:cNvSpPr>
            <a:spLocks noGrp="1"/>
          </p:cNvSpPr>
          <p:nvPr>
            <p:ph type="title"/>
          </p:nvPr>
        </p:nvSpPr>
        <p:spPr>
          <a:xfrm>
            <a:off x="1167492" y="136526"/>
            <a:ext cx="9779183" cy="708601"/>
          </a:xfrm>
        </p:spPr>
        <p:txBody>
          <a:bodyPr/>
          <a:lstStyle/>
          <a:p>
            <a:r>
              <a:rPr lang="en-US" dirty="0"/>
              <a:t>Sales and Category Products </a:t>
            </a:r>
          </a:p>
        </p:txBody>
      </p:sp>
      <p:pic>
        <p:nvPicPr>
          <p:cNvPr id="8" name="Content Placeholder 7">
            <a:extLst>
              <a:ext uri="{FF2B5EF4-FFF2-40B4-BE49-F238E27FC236}">
                <a16:creationId xmlns:a16="http://schemas.microsoft.com/office/drawing/2014/main" id="{21B2EDF7-715D-3138-3DC5-478B12A6E80C}"/>
              </a:ext>
            </a:extLst>
          </p:cNvPr>
          <p:cNvPicPr>
            <a:picLocks noGrp="1" noChangeAspect="1"/>
          </p:cNvPicPr>
          <p:nvPr>
            <p:ph idx="1"/>
          </p:nvPr>
        </p:nvPicPr>
        <p:blipFill>
          <a:blip r:embed="rId2"/>
          <a:stretch>
            <a:fillRect/>
          </a:stretch>
        </p:blipFill>
        <p:spPr>
          <a:xfrm>
            <a:off x="2076213" y="2372122"/>
            <a:ext cx="7815933" cy="4162653"/>
          </a:xfrm>
        </p:spPr>
      </p:pic>
      <p:sp>
        <p:nvSpPr>
          <p:cNvPr id="15" name="TextBox 14">
            <a:extLst>
              <a:ext uri="{FF2B5EF4-FFF2-40B4-BE49-F238E27FC236}">
                <a16:creationId xmlns:a16="http://schemas.microsoft.com/office/drawing/2014/main" id="{3F5E4C5D-2B51-AF5E-EA15-F299DE278EA1}"/>
              </a:ext>
            </a:extLst>
          </p:cNvPr>
          <p:cNvSpPr txBox="1"/>
          <p:nvPr/>
        </p:nvSpPr>
        <p:spPr>
          <a:xfrm>
            <a:off x="1219199" y="845128"/>
            <a:ext cx="9531927" cy="1477328"/>
          </a:xfrm>
          <a:prstGeom prst="rect">
            <a:avLst/>
          </a:prstGeom>
          <a:noFill/>
        </p:spPr>
        <p:txBody>
          <a:bodyPr wrap="square">
            <a:spAutoFit/>
          </a:bodyPr>
          <a:lstStyle/>
          <a:p>
            <a:r>
              <a:rPr lang="en-US" dirty="0"/>
              <a:t>Pie Chart: The pie chart breaks down annual product sales by categories such as Gaming, Automotives, Home Appliances, and Personal Care. Each segment highlights the percentage of the sales.</a:t>
            </a:r>
          </a:p>
          <a:p>
            <a:r>
              <a:rPr lang="en-US" dirty="0"/>
              <a:t>Insights: This chart helps identify the products that generate the most sales, allowing for more informed decisions on product mix and marketing strategies.</a:t>
            </a:r>
          </a:p>
        </p:txBody>
      </p:sp>
    </p:spTree>
    <p:extLst>
      <p:ext uri="{BB962C8B-B14F-4D97-AF65-F5344CB8AC3E}">
        <p14:creationId xmlns:p14="http://schemas.microsoft.com/office/powerpoint/2010/main" val="3240892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804F2-0DE6-26F8-74BE-88FA9BE1B54F}"/>
              </a:ext>
            </a:extLst>
          </p:cNvPr>
          <p:cNvSpPr>
            <a:spLocks noGrp="1"/>
          </p:cNvSpPr>
          <p:nvPr>
            <p:ph type="ctrTitle"/>
          </p:nvPr>
        </p:nvSpPr>
        <p:spPr>
          <a:xfrm>
            <a:off x="1167493" y="1988127"/>
            <a:ext cx="9147216" cy="2074916"/>
          </a:xfrm>
        </p:spPr>
        <p:txBody>
          <a:bodyPr/>
          <a:lstStyle/>
          <a:p>
            <a:r>
              <a:rPr lang="en-US" dirty="0"/>
              <a:t>Data information is the key to business success</a:t>
            </a:r>
          </a:p>
        </p:txBody>
      </p:sp>
      <p:sp>
        <p:nvSpPr>
          <p:cNvPr id="4" name="TextBox 3">
            <a:extLst>
              <a:ext uri="{FF2B5EF4-FFF2-40B4-BE49-F238E27FC236}">
                <a16:creationId xmlns:a16="http://schemas.microsoft.com/office/drawing/2014/main" id="{DF5223A9-50AA-0449-D5A8-1161DBC08A8B}"/>
              </a:ext>
            </a:extLst>
          </p:cNvPr>
          <p:cNvSpPr txBox="1"/>
          <p:nvPr/>
        </p:nvSpPr>
        <p:spPr>
          <a:xfrm>
            <a:off x="2369710" y="4971246"/>
            <a:ext cx="8429908" cy="1477328"/>
          </a:xfrm>
          <a:prstGeom prst="rect">
            <a:avLst/>
          </a:prstGeom>
          <a:noFill/>
        </p:spPr>
        <p:txBody>
          <a:bodyPr wrap="square">
            <a:spAutoFit/>
          </a:bodyPr>
          <a:lstStyle/>
          <a:p>
            <a:r>
              <a:rPr lang="en-US" dirty="0"/>
              <a:t>In addition to the examples illustrated using Power BI above, here are other valuable analyses that can aid businesses in making informed decisions: Organizations can leverage the robust analytics and visualization tools integrated into the software solution to uncover critical trends, enabling strategic growth and helping them outpace the competition.</a:t>
            </a:r>
          </a:p>
        </p:txBody>
      </p:sp>
    </p:spTree>
    <p:extLst>
      <p:ext uri="{BB962C8B-B14F-4D97-AF65-F5344CB8AC3E}">
        <p14:creationId xmlns:p14="http://schemas.microsoft.com/office/powerpoint/2010/main" val="36900180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CAEE4-63D7-36CC-94A9-920985DB64B9}"/>
              </a:ext>
            </a:extLst>
          </p:cNvPr>
          <p:cNvSpPr>
            <a:spLocks noGrp="1"/>
          </p:cNvSpPr>
          <p:nvPr>
            <p:ph type="title"/>
          </p:nvPr>
        </p:nvSpPr>
        <p:spPr>
          <a:xfrm>
            <a:off x="1158864" y="81239"/>
            <a:ext cx="9779183" cy="1392479"/>
          </a:xfrm>
        </p:spPr>
        <p:txBody>
          <a:bodyPr/>
          <a:lstStyle/>
          <a:p>
            <a:r>
              <a:rPr lang="en-US" dirty="0"/>
              <a:t>Delivering insights based on Power BI data</a:t>
            </a:r>
          </a:p>
        </p:txBody>
      </p:sp>
      <p:sp>
        <p:nvSpPr>
          <p:cNvPr id="3" name="Content Placeholder 2">
            <a:extLst>
              <a:ext uri="{FF2B5EF4-FFF2-40B4-BE49-F238E27FC236}">
                <a16:creationId xmlns:a16="http://schemas.microsoft.com/office/drawing/2014/main" id="{E81DD7B0-73A9-56E5-8EFD-4ADE954E7D41}"/>
              </a:ext>
            </a:extLst>
          </p:cNvPr>
          <p:cNvSpPr>
            <a:spLocks noGrp="1"/>
          </p:cNvSpPr>
          <p:nvPr>
            <p:ph idx="1"/>
          </p:nvPr>
        </p:nvSpPr>
        <p:spPr>
          <a:xfrm>
            <a:off x="1158864" y="1530927"/>
            <a:ext cx="9779184" cy="4516583"/>
          </a:xfrm>
        </p:spPr>
        <p:txBody>
          <a:bodyPr>
            <a:normAutofit fontScale="92500" lnSpcReduction="10000"/>
          </a:bodyPr>
          <a:lstStyle/>
          <a:p>
            <a:pPr marL="457200" indent="-457200">
              <a:buFont typeface="Arial" panose="020B0604020202020204" pitchFamily="34" charset="0"/>
              <a:buChar char="•"/>
            </a:pPr>
            <a:r>
              <a:rPr lang="en-US" sz="2400" dirty="0"/>
              <a:t>Informed Insights: Power BI provides detailed reports on business performance, enabling businesses to truly understand the market, customers, and competitors.</a:t>
            </a:r>
          </a:p>
          <a:p>
            <a:pPr marL="457200" indent="-457200">
              <a:buFont typeface="Arial" panose="020B0604020202020204" pitchFamily="34" charset="0"/>
              <a:buChar char="•"/>
            </a:pPr>
            <a:r>
              <a:rPr lang="en-US" sz="2400" dirty="0"/>
              <a:t>Customer Analytics: Power BI assists companies in making decisions crucial for attracting and satisfying customers by analyzing detailed customer data.</a:t>
            </a:r>
          </a:p>
          <a:p>
            <a:pPr marL="457200" indent="-457200">
              <a:buFont typeface="Arial" panose="020B0604020202020204" pitchFamily="34" charset="0"/>
              <a:buChar char="•"/>
            </a:pPr>
            <a:r>
              <a:rPr lang="en-US" sz="2400" dirty="0"/>
              <a:t>Competitive Advantage: Power BI helps uncover competitors and develop strategies to counteract them effectively.</a:t>
            </a:r>
          </a:p>
          <a:p>
            <a:pPr marL="457200" indent="-457200">
              <a:buFont typeface="Arial" panose="020B0604020202020204" pitchFamily="34" charset="0"/>
              <a:buChar char="•"/>
            </a:pPr>
            <a:r>
              <a:rPr lang="en-US" sz="2400" dirty="0"/>
              <a:t>Real-Time Reporting: With its capability to build real-time reports and charts, Power BI ensures businesses can stay on top of current activities and respond promptly to changes. </a:t>
            </a:r>
          </a:p>
          <a:p>
            <a:pPr marL="457200" indent="-457200">
              <a:buFont typeface="Arial" panose="020B0604020202020204" pitchFamily="34" charset="0"/>
              <a:buChar char="•"/>
            </a:pPr>
            <a:r>
              <a:rPr lang="en-US" sz="2400" dirty="0"/>
              <a:t>Data Integration: Power BI excels at gathering data from multiple sources, offering a comprehensive view of business activities to support informed decision-making.</a:t>
            </a:r>
          </a:p>
        </p:txBody>
      </p:sp>
    </p:spTree>
    <p:extLst>
      <p:ext uri="{BB962C8B-B14F-4D97-AF65-F5344CB8AC3E}">
        <p14:creationId xmlns:p14="http://schemas.microsoft.com/office/powerpoint/2010/main" val="154794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E190-899A-46D2-989D-C4BC6A46F946}"/>
              </a:ext>
            </a:extLst>
          </p:cNvPr>
          <p:cNvSpPr>
            <a:spLocks noGrp="1"/>
          </p:cNvSpPr>
          <p:nvPr>
            <p:ph type="title"/>
          </p:nvPr>
        </p:nvSpPr>
        <p:spPr>
          <a:xfrm>
            <a:off x="588818" y="498651"/>
            <a:ext cx="11296984" cy="1636846"/>
          </a:xfrm>
        </p:spPr>
        <p:txBody>
          <a:bodyPr anchor="b">
            <a:normAutofit/>
          </a:bodyPr>
          <a:lstStyle/>
          <a:p>
            <a:r>
              <a:rPr lang="en-US" dirty="0"/>
              <a:t>Improved Efficiency and Productivity</a:t>
            </a:r>
          </a:p>
        </p:txBody>
      </p:sp>
      <p:sp>
        <p:nvSpPr>
          <p:cNvPr id="3" name="Subtitle 2">
            <a:extLst>
              <a:ext uri="{FF2B5EF4-FFF2-40B4-BE49-F238E27FC236}">
                <a16:creationId xmlns:a16="http://schemas.microsoft.com/office/drawing/2014/main" id="{26BC9DE8-A5CC-4BE1-0DE5-CB15D01A7919}"/>
              </a:ext>
            </a:extLst>
          </p:cNvPr>
          <p:cNvSpPr>
            <a:spLocks noGrp="1"/>
          </p:cNvSpPr>
          <p:nvPr>
            <p:ph type="subTitle" idx="1"/>
          </p:nvPr>
        </p:nvSpPr>
        <p:spPr>
          <a:xfrm>
            <a:off x="4500227" y="2225769"/>
            <a:ext cx="2689659" cy="369332"/>
          </a:xfrm>
        </p:spPr>
        <p:txBody>
          <a:bodyPr anchor="t">
            <a:noAutofit/>
          </a:bodyPr>
          <a:lstStyle/>
          <a:p>
            <a:r>
              <a:rPr lang="en-US" sz="2000" b="1" dirty="0"/>
              <a:t>Streamlined Processes</a:t>
            </a:r>
          </a:p>
        </p:txBody>
      </p:sp>
      <p:pic>
        <p:nvPicPr>
          <p:cNvPr id="2052" name="Picture 4" descr="15 Ways to Increase Productivity at Work | Inc.com">
            <a:extLst>
              <a:ext uri="{FF2B5EF4-FFF2-40B4-BE49-F238E27FC236}">
                <a16:creationId xmlns:a16="http://schemas.microsoft.com/office/drawing/2014/main" id="{1611B45C-BE26-F2A6-D917-28A1359F86B3}"/>
              </a:ext>
            </a:extLst>
          </p:cNvPr>
          <p:cNvPicPr>
            <a:picLocks noGrp="1" noChangeAspect="1" noChangeArrowheads="1"/>
          </p:cNvPicPr>
          <p:nvPr>
            <p:ph type="pic" sz="quarter" idx="10"/>
          </p:nvPr>
        </p:nvPicPr>
        <p:blipFill rotWithShape="1">
          <a:blip r:embed="rId3">
            <a:extLst>
              <a:ext uri="{28A0092B-C50C-407E-A947-70E740481C1C}">
                <a14:useLocalDpi xmlns:a14="http://schemas.microsoft.com/office/drawing/2010/main" val="0"/>
              </a:ext>
            </a:extLst>
          </a:blip>
          <a:srcRect l="17593" r="26413" b="-1"/>
          <a:stretch/>
        </p:blipFill>
        <p:spPr bwMode="auto">
          <a:xfrm>
            <a:off x="195916" y="2334235"/>
            <a:ext cx="4142116" cy="4161110"/>
          </a:xfrm>
          <a:prstGeom prst="rect">
            <a:avLst/>
          </a:prstGeom>
          <a:solidFill>
            <a:srgbClr val="FFFFFF"/>
          </a:solidFill>
        </p:spPr>
      </p:pic>
      <p:sp>
        <p:nvSpPr>
          <p:cNvPr id="9" name="TextBox 8">
            <a:extLst>
              <a:ext uri="{FF2B5EF4-FFF2-40B4-BE49-F238E27FC236}">
                <a16:creationId xmlns:a16="http://schemas.microsoft.com/office/drawing/2014/main" id="{8F4222E9-E8A0-939A-D930-79EB9F8F432D}"/>
              </a:ext>
            </a:extLst>
          </p:cNvPr>
          <p:cNvSpPr txBox="1"/>
          <p:nvPr/>
        </p:nvSpPr>
        <p:spPr>
          <a:xfrm>
            <a:off x="7294982" y="2225769"/>
            <a:ext cx="2165088" cy="400110"/>
          </a:xfrm>
          <a:prstGeom prst="rect">
            <a:avLst/>
          </a:prstGeom>
          <a:noFill/>
        </p:spPr>
        <p:txBody>
          <a:bodyPr wrap="square">
            <a:spAutoFit/>
          </a:bodyPr>
          <a:lstStyle/>
          <a:p>
            <a:r>
              <a:rPr lang="en-US" sz="2000" b="1" dirty="0"/>
              <a:t>Automated Tasks</a:t>
            </a:r>
          </a:p>
        </p:txBody>
      </p:sp>
      <p:sp>
        <p:nvSpPr>
          <p:cNvPr id="13" name="TextBox 12">
            <a:extLst>
              <a:ext uri="{FF2B5EF4-FFF2-40B4-BE49-F238E27FC236}">
                <a16:creationId xmlns:a16="http://schemas.microsoft.com/office/drawing/2014/main" id="{743EE469-F62A-DD72-F6EB-A90C68B8DEB9}"/>
              </a:ext>
            </a:extLst>
          </p:cNvPr>
          <p:cNvSpPr txBox="1"/>
          <p:nvPr/>
        </p:nvSpPr>
        <p:spPr>
          <a:xfrm>
            <a:off x="9565166" y="2225769"/>
            <a:ext cx="2320636" cy="707886"/>
          </a:xfrm>
          <a:prstGeom prst="rect">
            <a:avLst/>
          </a:prstGeom>
          <a:noFill/>
        </p:spPr>
        <p:txBody>
          <a:bodyPr wrap="square">
            <a:spAutoFit/>
          </a:bodyPr>
          <a:lstStyle/>
          <a:p>
            <a:r>
              <a:rPr lang="en-US" sz="2000" b="1" dirty="0"/>
              <a:t>Informed Decision-Making</a:t>
            </a:r>
          </a:p>
        </p:txBody>
      </p:sp>
      <p:sp>
        <p:nvSpPr>
          <p:cNvPr id="15" name="TextBox 14">
            <a:extLst>
              <a:ext uri="{FF2B5EF4-FFF2-40B4-BE49-F238E27FC236}">
                <a16:creationId xmlns:a16="http://schemas.microsoft.com/office/drawing/2014/main" id="{65775BB6-6732-1D88-8A9C-54C4A85307D9}"/>
              </a:ext>
            </a:extLst>
          </p:cNvPr>
          <p:cNvSpPr txBox="1"/>
          <p:nvPr/>
        </p:nvSpPr>
        <p:spPr>
          <a:xfrm>
            <a:off x="4500227" y="2625879"/>
            <a:ext cx="2403601" cy="2308324"/>
          </a:xfrm>
          <a:prstGeom prst="rect">
            <a:avLst/>
          </a:prstGeom>
          <a:noFill/>
        </p:spPr>
        <p:txBody>
          <a:bodyPr wrap="square">
            <a:spAutoFit/>
          </a:bodyPr>
          <a:lstStyle/>
          <a:p>
            <a:r>
              <a:rPr lang="en-US" dirty="0"/>
              <a:t>Data and information enable organizations to identify bottlenecks and streamline their operations, resulting in increased productivity and efficiency.</a:t>
            </a:r>
          </a:p>
        </p:txBody>
      </p:sp>
      <p:sp>
        <p:nvSpPr>
          <p:cNvPr id="20" name="TextBox 19">
            <a:extLst>
              <a:ext uri="{FF2B5EF4-FFF2-40B4-BE49-F238E27FC236}">
                <a16:creationId xmlns:a16="http://schemas.microsoft.com/office/drawing/2014/main" id="{E89CCA44-E920-B923-C566-8B653867ADBA}"/>
              </a:ext>
            </a:extLst>
          </p:cNvPr>
          <p:cNvSpPr txBox="1"/>
          <p:nvPr/>
        </p:nvSpPr>
        <p:spPr>
          <a:xfrm>
            <a:off x="7294982" y="2625879"/>
            <a:ext cx="1945794" cy="2585323"/>
          </a:xfrm>
          <a:prstGeom prst="rect">
            <a:avLst/>
          </a:prstGeom>
          <a:noFill/>
        </p:spPr>
        <p:txBody>
          <a:bodyPr wrap="square">
            <a:spAutoFit/>
          </a:bodyPr>
          <a:lstStyle/>
          <a:p>
            <a:r>
              <a:rPr lang="en-US" dirty="0"/>
              <a:t>By utilizing data insights, companies can automate repetitive tasks, allowing employees to focus on more strategic work.</a:t>
            </a:r>
          </a:p>
        </p:txBody>
      </p:sp>
      <p:sp>
        <p:nvSpPr>
          <p:cNvPr id="22" name="TextBox 21">
            <a:extLst>
              <a:ext uri="{FF2B5EF4-FFF2-40B4-BE49-F238E27FC236}">
                <a16:creationId xmlns:a16="http://schemas.microsoft.com/office/drawing/2014/main" id="{A7C47BC8-5A89-F009-F0F1-E2285A4264CC}"/>
              </a:ext>
            </a:extLst>
          </p:cNvPr>
          <p:cNvSpPr txBox="1"/>
          <p:nvPr/>
        </p:nvSpPr>
        <p:spPr>
          <a:xfrm>
            <a:off x="9558845" y="2933655"/>
            <a:ext cx="2326957" cy="2585323"/>
          </a:xfrm>
          <a:prstGeom prst="rect">
            <a:avLst/>
          </a:prstGeom>
          <a:noFill/>
        </p:spPr>
        <p:txBody>
          <a:bodyPr wrap="square">
            <a:spAutoFit/>
          </a:bodyPr>
          <a:lstStyle/>
          <a:p>
            <a:r>
              <a:rPr lang="en-US" dirty="0"/>
              <a:t>Access to accurate and timely data allows organizations to make better-informed decisions, optimize resource allocation, and enhance overall performance.</a:t>
            </a:r>
          </a:p>
        </p:txBody>
      </p:sp>
    </p:spTree>
    <p:extLst>
      <p:ext uri="{BB962C8B-B14F-4D97-AF65-F5344CB8AC3E}">
        <p14:creationId xmlns:p14="http://schemas.microsoft.com/office/powerpoint/2010/main" val="7797506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2A55BC0-DDD9-A74D-A093-9B49A9EB29FE}"/>
              </a:ext>
            </a:extLst>
          </p:cNvPr>
          <p:cNvSpPr>
            <a:spLocks noGrp="1"/>
          </p:cNvSpPr>
          <p:nvPr>
            <p:ph type="title"/>
          </p:nvPr>
        </p:nvSpPr>
        <p:spPr>
          <a:xfrm>
            <a:off x="1167492" y="45085"/>
            <a:ext cx="9779183" cy="1600835"/>
          </a:xfrm>
        </p:spPr>
        <p:txBody>
          <a:bodyPr/>
          <a:lstStyle/>
          <a:p>
            <a:r>
              <a:rPr lang="en-US" sz="4400" dirty="0"/>
              <a:t>Effectiveness</a:t>
            </a:r>
            <a:endParaRPr lang="en-US" dirty="0"/>
          </a:p>
        </p:txBody>
      </p:sp>
      <p:sp>
        <p:nvSpPr>
          <p:cNvPr id="11" name="Content Placeholder 2">
            <a:extLst>
              <a:ext uri="{FF2B5EF4-FFF2-40B4-BE49-F238E27FC236}">
                <a16:creationId xmlns:a16="http://schemas.microsoft.com/office/drawing/2014/main" id="{D24B5EBA-76A7-8DD2-F870-F0DD38EFC70A}"/>
              </a:ext>
            </a:extLst>
          </p:cNvPr>
          <p:cNvSpPr>
            <a:spLocks noGrp="1"/>
          </p:cNvSpPr>
          <p:nvPr>
            <p:ph idx="14"/>
          </p:nvPr>
        </p:nvSpPr>
        <p:spPr>
          <a:xfrm>
            <a:off x="1166087" y="2403764"/>
            <a:ext cx="9780587" cy="4267200"/>
          </a:xfrm>
        </p:spPr>
        <p:txBody>
          <a:bodyPr>
            <a:normAutofit fontScale="92500" lnSpcReduction="10000"/>
          </a:bodyPr>
          <a:lstStyle/>
          <a:p>
            <a:pPr marL="59436" indent="0">
              <a:buNone/>
            </a:pPr>
            <a:r>
              <a:rPr lang="en-US" dirty="0"/>
              <a:t>Process Optimization: Sales tracking enhances strategy development and ensures timely product delivery.</a:t>
            </a:r>
          </a:p>
          <a:p>
            <a:pPr marL="59436" indent="0">
              <a:buNone/>
            </a:pPr>
            <a:r>
              <a:rPr lang="en-US" dirty="0"/>
              <a:t>Resource Allocation: Enterprise data helps concentrate scarce resources where they will yield the highest returns, focusing on high-margin products and regions.</a:t>
            </a:r>
          </a:p>
          <a:p>
            <a:pPr marL="59436" indent="0">
              <a:buNone/>
            </a:pPr>
            <a:r>
              <a:rPr lang="en-US" dirty="0"/>
              <a:t>Risk Mitigation: Business monitoring and digital platform targeting allow for pinpointing and preventing risks.</a:t>
            </a:r>
          </a:p>
          <a:p>
            <a:pPr marL="59436" indent="0">
              <a:buNone/>
            </a:pPr>
            <a:r>
              <a:rPr lang="en-US" dirty="0"/>
              <a:t>Performance Benchmarking: Benchmarking contributes significantly to business performance by comparing product and regional results.</a:t>
            </a:r>
          </a:p>
          <a:p>
            <a:pPr marL="59436" indent="0">
              <a:buNone/>
            </a:pPr>
            <a:r>
              <a:rPr lang="en-US" dirty="0"/>
              <a:t>Customer Segmentation: Segmenting customers allows for a better understanding and the creation of targeted advertising strategies.</a:t>
            </a:r>
          </a:p>
          <a:p>
            <a:pPr marL="59436" indent="0">
              <a:buNone/>
            </a:pPr>
            <a:r>
              <a:rPr lang="en-US" dirty="0"/>
              <a:t>Trend Analysis: Forecasting demand provides foresight, enabling appropriate production and marketing of products.</a:t>
            </a:r>
          </a:p>
          <a:p>
            <a:pPr marL="59436" indent="0">
              <a:buNone/>
            </a:pPr>
            <a:r>
              <a:rPr lang="en-US" dirty="0"/>
              <a:t>Financial Planning: Budgeting involves processing enterprise data to allocate financial resources effectively.</a:t>
            </a:r>
          </a:p>
        </p:txBody>
      </p:sp>
    </p:spTree>
    <p:extLst>
      <p:ext uri="{BB962C8B-B14F-4D97-AF65-F5344CB8AC3E}">
        <p14:creationId xmlns:p14="http://schemas.microsoft.com/office/powerpoint/2010/main" val="1309160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82EFF-42F8-835E-557A-B540091FA349}"/>
              </a:ext>
            </a:extLst>
          </p:cNvPr>
          <p:cNvSpPr>
            <a:spLocks noGrp="1"/>
          </p:cNvSpPr>
          <p:nvPr>
            <p:ph type="title"/>
          </p:nvPr>
        </p:nvSpPr>
        <p:spPr>
          <a:xfrm>
            <a:off x="1167492" y="136526"/>
            <a:ext cx="9779183" cy="1013401"/>
          </a:xfrm>
        </p:spPr>
        <p:txBody>
          <a:bodyPr/>
          <a:lstStyle/>
          <a:p>
            <a:r>
              <a:rPr lang="en-US" dirty="0"/>
              <a:t>Customer Experience</a:t>
            </a:r>
          </a:p>
        </p:txBody>
      </p:sp>
      <p:sp>
        <p:nvSpPr>
          <p:cNvPr id="3" name="Content Placeholder 2">
            <a:extLst>
              <a:ext uri="{FF2B5EF4-FFF2-40B4-BE49-F238E27FC236}">
                <a16:creationId xmlns:a16="http://schemas.microsoft.com/office/drawing/2014/main" id="{771EF2CD-3473-0B85-AE1B-921B4FAECCB1}"/>
              </a:ext>
            </a:extLst>
          </p:cNvPr>
          <p:cNvSpPr>
            <a:spLocks noGrp="1"/>
          </p:cNvSpPr>
          <p:nvPr>
            <p:ph idx="1"/>
          </p:nvPr>
        </p:nvSpPr>
        <p:spPr>
          <a:xfrm>
            <a:off x="1167493" y="1565564"/>
            <a:ext cx="9971562" cy="4412672"/>
          </a:xfrm>
        </p:spPr>
        <p:txBody>
          <a:bodyPr/>
          <a:lstStyle/>
          <a:p>
            <a:pPr marL="457200" indent="-457200">
              <a:buFont typeface="Arial" panose="020B0604020202020204" pitchFamily="34" charset="0"/>
              <a:buChar char="•"/>
            </a:pPr>
            <a:r>
              <a:rPr lang="en-US" dirty="0"/>
              <a:t>Customer Satisfaction: Data analysis enhances service and product quality, ensuring customer expectations are met or exceeded, thus increasing satisfaction.</a:t>
            </a:r>
          </a:p>
          <a:p>
            <a:pPr marL="457200" indent="-457200">
              <a:buFont typeface="Arial" panose="020B0604020202020204" pitchFamily="34" charset="0"/>
              <a:buChar char="•"/>
            </a:pPr>
            <a:r>
              <a:rPr lang="en-US" dirty="0"/>
              <a:t>Targeted Marketing: Utilizing customer data enables more focused marketing campaigns, creating promotions that resonate with specific audiences.</a:t>
            </a:r>
          </a:p>
          <a:p>
            <a:pPr marL="457200" indent="-457200">
              <a:buFont typeface="Arial" panose="020B0604020202020204" pitchFamily="34" charset="0"/>
              <a:buChar char="•"/>
            </a:pPr>
            <a:r>
              <a:rPr lang="en-US" dirty="0"/>
              <a:t>Operational Efficiency: Data analysis improves operational efficiency by identifying areas for improvement in supply chain and inventory management, leading to a better overall customer experience.</a:t>
            </a:r>
          </a:p>
        </p:txBody>
      </p:sp>
    </p:spTree>
    <p:extLst>
      <p:ext uri="{BB962C8B-B14F-4D97-AF65-F5344CB8AC3E}">
        <p14:creationId xmlns:p14="http://schemas.microsoft.com/office/powerpoint/2010/main" val="20021351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2435233"/>
          </a:xfrm>
        </p:spPr>
        <p:txBody>
          <a:bodyPr/>
          <a:lstStyle/>
          <a:p>
            <a:r>
              <a:rPr lang="en-US" dirty="0"/>
              <a:t>Thank you</a:t>
            </a:r>
          </a:p>
        </p:txBody>
      </p:sp>
      <p:sp>
        <p:nvSpPr>
          <p:cNvPr id="5" name="Subtitle 4">
            <a:extLst>
              <a:ext uri="{FF2B5EF4-FFF2-40B4-BE49-F238E27FC236}">
                <a16:creationId xmlns:a16="http://schemas.microsoft.com/office/drawing/2014/main" id="{67BB04B7-47A4-741B-59E0-F0E6F2126E8F}"/>
              </a:ext>
            </a:extLst>
          </p:cNvPr>
          <p:cNvSpPr>
            <a:spLocks noGrp="1"/>
          </p:cNvSpPr>
          <p:nvPr>
            <p:ph type="subTitle" idx="1"/>
          </p:nvPr>
        </p:nvSpPr>
        <p:spPr>
          <a:xfrm>
            <a:off x="706584" y="3768435"/>
            <a:ext cx="7412180" cy="2837015"/>
          </a:xfrm>
        </p:spPr>
        <p:txBody>
          <a:bodyPr>
            <a:normAutofit/>
          </a:bodyPr>
          <a:lstStyle/>
          <a:p>
            <a:r>
              <a:rPr lang="en-US" dirty="0"/>
              <a:t>Analytics is becoming a popular tool for making business decisions because it provides valuable insights, enhances efficiency, and improves customer satisfaction. This crucial strategy helps businesses operate effectively in volatile environments by managing challenges and opportunities in pursuit of their objectives.</a:t>
            </a:r>
          </a:p>
        </p:txBody>
      </p:sp>
    </p:spTree>
    <p:extLst>
      <p:ext uri="{BB962C8B-B14F-4D97-AF65-F5344CB8AC3E}">
        <p14:creationId xmlns:p14="http://schemas.microsoft.com/office/powerpoint/2010/main" val="1609673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2280927" y="872836"/>
            <a:ext cx="7552311" cy="789670"/>
          </a:xfrm>
        </p:spPr>
        <p:txBody>
          <a:bodyPr/>
          <a:lstStyle/>
          <a:p>
            <a:r>
              <a:rPr lang="en-US" dirty="0"/>
              <a:t>Enhanced Customer Experience</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1098406" y="2718128"/>
            <a:ext cx="2989553" cy="369332"/>
          </a:xfrm>
        </p:spPr>
        <p:txBody>
          <a:bodyPr>
            <a:normAutofit fontScale="92500"/>
          </a:bodyPr>
          <a:lstStyle/>
          <a:p>
            <a:pPr marL="59436" indent="0">
              <a:buNone/>
            </a:pPr>
            <a:r>
              <a:rPr lang="en-US" b="1" dirty="0"/>
              <a:t>Personalized Interactions</a:t>
            </a:r>
          </a:p>
        </p:txBody>
      </p:sp>
      <p:sp>
        <p:nvSpPr>
          <p:cNvPr id="7" name="TextBox 6">
            <a:extLst>
              <a:ext uri="{FF2B5EF4-FFF2-40B4-BE49-F238E27FC236}">
                <a16:creationId xmlns:a16="http://schemas.microsoft.com/office/drawing/2014/main" id="{903E009F-1D43-C52D-09AB-23603BCD022F}"/>
              </a:ext>
            </a:extLst>
          </p:cNvPr>
          <p:cNvSpPr txBox="1"/>
          <p:nvPr/>
        </p:nvSpPr>
        <p:spPr>
          <a:xfrm>
            <a:off x="1098406" y="3246795"/>
            <a:ext cx="3057957" cy="2031325"/>
          </a:xfrm>
          <a:prstGeom prst="rect">
            <a:avLst/>
          </a:prstGeom>
          <a:noFill/>
        </p:spPr>
        <p:txBody>
          <a:bodyPr wrap="square">
            <a:spAutoFit/>
          </a:bodyPr>
          <a:lstStyle/>
          <a:p>
            <a:r>
              <a:rPr lang="en-US" dirty="0">
                <a:solidFill>
                  <a:schemeClr val="bg1"/>
                </a:solidFill>
              </a:rPr>
              <a:t>Data and information enable organizations to better understand customer preferences, allowing them to tailor their offerings and communications for a more personalized experience.</a:t>
            </a:r>
          </a:p>
        </p:txBody>
      </p:sp>
      <p:sp>
        <p:nvSpPr>
          <p:cNvPr id="11" name="TextBox 10">
            <a:extLst>
              <a:ext uri="{FF2B5EF4-FFF2-40B4-BE49-F238E27FC236}">
                <a16:creationId xmlns:a16="http://schemas.microsoft.com/office/drawing/2014/main" id="{1AF3687A-B0CE-63B3-5204-25AABF1E3FDB}"/>
              </a:ext>
            </a:extLst>
          </p:cNvPr>
          <p:cNvSpPr txBox="1"/>
          <p:nvPr/>
        </p:nvSpPr>
        <p:spPr>
          <a:xfrm>
            <a:off x="7834745" y="2687350"/>
            <a:ext cx="2521528" cy="400110"/>
          </a:xfrm>
          <a:prstGeom prst="rect">
            <a:avLst/>
          </a:prstGeom>
          <a:noFill/>
        </p:spPr>
        <p:txBody>
          <a:bodyPr wrap="square">
            <a:spAutoFit/>
          </a:bodyPr>
          <a:lstStyle/>
          <a:p>
            <a:r>
              <a:rPr lang="en-US" sz="2000" b="1" dirty="0">
                <a:solidFill>
                  <a:schemeClr val="bg1"/>
                </a:solidFill>
              </a:rPr>
              <a:t>Proactive Support</a:t>
            </a:r>
          </a:p>
        </p:txBody>
      </p:sp>
      <p:sp>
        <p:nvSpPr>
          <p:cNvPr id="15" name="TextBox 14">
            <a:extLst>
              <a:ext uri="{FF2B5EF4-FFF2-40B4-BE49-F238E27FC236}">
                <a16:creationId xmlns:a16="http://schemas.microsoft.com/office/drawing/2014/main" id="{3E973467-BEE7-1A28-C1DC-BE9205DBC005}"/>
              </a:ext>
            </a:extLst>
          </p:cNvPr>
          <p:cNvSpPr txBox="1"/>
          <p:nvPr/>
        </p:nvSpPr>
        <p:spPr>
          <a:xfrm>
            <a:off x="7834744" y="3246795"/>
            <a:ext cx="2521527" cy="2031325"/>
          </a:xfrm>
          <a:prstGeom prst="rect">
            <a:avLst/>
          </a:prstGeom>
          <a:noFill/>
        </p:spPr>
        <p:txBody>
          <a:bodyPr wrap="square">
            <a:spAutoFit/>
          </a:bodyPr>
          <a:lstStyle/>
          <a:p>
            <a:r>
              <a:rPr lang="en-US" dirty="0">
                <a:solidFill>
                  <a:schemeClr val="bg1"/>
                </a:solidFill>
              </a:rPr>
              <a:t>By analyzing customer data, companies can anticipate needs and offer proactive support, leading to increased customer satisfaction and loyalty.</a:t>
            </a:r>
          </a:p>
        </p:txBody>
      </p:sp>
      <p:sp>
        <p:nvSpPr>
          <p:cNvPr id="19" name="TextBox 18">
            <a:extLst>
              <a:ext uri="{FF2B5EF4-FFF2-40B4-BE49-F238E27FC236}">
                <a16:creationId xmlns:a16="http://schemas.microsoft.com/office/drawing/2014/main" id="{B8807EA6-A920-22D7-FFB7-C9C9E2157E87}"/>
              </a:ext>
            </a:extLst>
          </p:cNvPr>
          <p:cNvSpPr txBox="1"/>
          <p:nvPr/>
        </p:nvSpPr>
        <p:spPr>
          <a:xfrm>
            <a:off x="4667299" y="2673092"/>
            <a:ext cx="2779568" cy="400110"/>
          </a:xfrm>
          <a:prstGeom prst="rect">
            <a:avLst/>
          </a:prstGeom>
          <a:noFill/>
        </p:spPr>
        <p:txBody>
          <a:bodyPr wrap="square">
            <a:spAutoFit/>
          </a:bodyPr>
          <a:lstStyle/>
          <a:p>
            <a:r>
              <a:rPr lang="en-US" sz="2000" b="1" dirty="0">
                <a:solidFill>
                  <a:schemeClr val="bg1"/>
                </a:solidFill>
              </a:rPr>
              <a:t>Streamlined Processes</a:t>
            </a:r>
          </a:p>
        </p:txBody>
      </p:sp>
      <p:sp>
        <p:nvSpPr>
          <p:cNvPr id="23" name="TextBox 22">
            <a:extLst>
              <a:ext uri="{FF2B5EF4-FFF2-40B4-BE49-F238E27FC236}">
                <a16:creationId xmlns:a16="http://schemas.microsoft.com/office/drawing/2014/main" id="{30D66162-54BF-CDD9-4468-CFFAD00F943A}"/>
              </a:ext>
            </a:extLst>
          </p:cNvPr>
          <p:cNvSpPr txBox="1"/>
          <p:nvPr/>
        </p:nvSpPr>
        <p:spPr>
          <a:xfrm>
            <a:off x="4667298" y="3246795"/>
            <a:ext cx="2779567" cy="1754326"/>
          </a:xfrm>
          <a:prstGeom prst="rect">
            <a:avLst/>
          </a:prstGeom>
          <a:noFill/>
        </p:spPr>
        <p:txBody>
          <a:bodyPr wrap="square">
            <a:spAutoFit/>
          </a:bodyPr>
          <a:lstStyle/>
          <a:p>
            <a:r>
              <a:rPr lang="en-US" dirty="0">
                <a:solidFill>
                  <a:schemeClr val="bg1"/>
                </a:solidFill>
              </a:rPr>
              <a:t>Insights from data can help organizations optimize their processes, minimize friction, and enhance the overall customer journey.</a:t>
            </a:r>
          </a:p>
        </p:txBody>
      </p:sp>
    </p:spTree>
    <p:extLst>
      <p:ext uri="{BB962C8B-B14F-4D97-AF65-F5344CB8AC3E}">
        <p14:creationId xmlns:p14="http://schemas.microsoft.com/office/powerpoint/2010/main" val="2529338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title"/>
          </p:nvPr>
        </p:nvSpPr>
        <p:spPr>
          <a:xfrm>
            <a:off x="3198206" y="558427"/>
            <a:ext cx="5795588" cy="721519"/>
          </a:xfrm>
        </p:spPr>
        <p:txBody>
          <a:bodyPr anchor="b">
            <a:normAutofit/>
          </a:bodyPr>
          <a:lstStyle/>
          <a:p>
            <a:r>
              <a:rPr lang="en-US" dirty="0"/>
              <a:t>Competitive Advantage</a:t>
            </a:r>
          </a:p>
        </p:txBody>
      </p:sp>
      <p:sp>
        <p:nvSpPr>
          <p:cNvPr id="3" name="Subtitle 2">
            <a:extLst>
              <a:ext uri="{FF2B5EF4-FFF2-40B4-BE49-F238E27FC236}">
                <a16:creationId xmlns:a16="http://schemas.microsoft.com/office/drawing/2014/main" id="{C62C8177-F0B6-B02C-3682-183D8307E999}"/>
              </a:ext>
            </a:extLst>
          </p:cNvPr>
          <p:cNvSpPr>
            <a:spLocks noGrp="1"/>
          </p:cNvSpPr>
          <p:nvPr>
            <p:ph idx="10"/>
          </p:nvPr>
        </p:nvSpPr>
        <p:spPr>
          <a:xfrm>
            <a:off x="4418049" y="3668233"/>
            <a:ext cx="3439119" cy="442912"/>
          </a:xfrm>
        </p:spPr>
        <p:txBody>
          <a:bodyPr>
            <a:normAutofit/>
          </a:bodyPr>
          <a:lstStyle/>
          <a:p>
            <a:r>
              <a:rPr lang="en-US" b="1" dirty="0"/>
              <a:t>Data-Driven Strategy</a:t>
            </a:r>
          </a:p>
        </p:txBody>
      </p:sp>
      <p:pic>
        <p:nvPicPr>
          <p:cNvPr id="3074" name="Picture 2" descr="How to Create a Data-driven Marketing Strategy">
            <a:extLst>
              <a:ext uri="{FF2B5EF4-FFF2-40B4-BE49-F238E27FC236}">
                <a16:creationId xmlns:a16="http://schemas.microsoft.com/office/drawing/2014/main" id="{863EFB2E-DD35-7FE2-CCC8-3C5B953F148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18050" y="1723995"/>
            <a:ext cx="3439118" cy="1943101"/>
          </a:xfrm>
          <a:prstGeom prst="rect">
            <a:avLst/>
          </a:prstGeom>
          <a:solidFill>
            <a:srgbClr val="FFFFFF"/>
          </a:solidFill>
        </p:spPr>
      </p:pic>
      <p:pic>
        <p:nvPicPr>
          <p:cNvPr id="3076" name="Picture 4" descr="4 Ways Predictive Analytics Can Boost Your Sales - Aberdeen Strategy &amp;  Research">
            <a:extLst>
              <a:ext uri="{FF2B5EF4-FFF2-40B4-BE49-F238E27FC236}">
                <a16:creationId xmlns:a16="http://schemas.microsoft.com/office/drawing/2014/main" id="{0929FEA1-74C8-F5A4-595C-255CF66653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900" y="1723996"/>
            <a:ext cx="3439118" cy="194310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duct Differentiation - Definition. Types, Advantages">
            <a:extLst>
              <a:ext uri="{FF2B5EF4-FFF2-40B4-BE49-F238E27FC236}">
                <a16:creationId xmlns:a16="http://schemas.microsoft.com/office/drawing/2014/main" id="{EF0C73C4-4175-4EAF-5842-3E98B42FB4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1201" y="1723996"/>
            <a:ext cx="3439118" cy="195442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DFF85D2-E4C5-83C3-943F-55680077ED40}"/>
              </a:ext>
            </a:extLst>
          </p:cNvPr>
          <p:cNvSpPr txBox="1"/>
          <p:nvPr/>
        </p:nvSpPr>
        <p:spPr>
          <a:xfrm>
            <a:off x="4418050" y="4111145"/>
            <a:ext cx="3439118" cy="1754326"/>
          </a:xfrm>
          <a:prstGeom prst="rect">
            <a:avLst/>
          </a:prstGeom>
          <a:noFill/>
        </p:spPr>
        <p:txBody>
          <a:bodyPr wrap="square">
            <a:spAutoFit/>
          </a:bodyPr>
          <a:lstStyle/>
          <a:p>
            <a:r>
              <a:rPr lang="en-US" dirty="0"/>
              <a:t>By harnessing data and information, organizations can craft more informed, data-driven strategies to gain a competitive edge in their industry.</a:t>
            </a:r>
          </a:p>
        </p:txBody>
      </p:sp>
      <p:sp>
        <p:nvSpPr>
          <p:cNvPr id="11" name="TextBox 10">
            <a:extLst>
              <a:ext uri="{FF2B5EF4-FFF2-40B4-BE49-F238E27FC236}">
                <a16:creationId xmlns:a16="http://schemas.microsoft.com/office/drawing/2014/main" id="{DB6BB742-4491-1755-0993-D687701A5814}"/>
              </a:ext>
            </a:extLst>
          </p:cNvPr>
          <p:cNvSpPr txBox="1"/>
          <p:nvPr/>
        </p:nvSpPr>
        <p:spPr>
          <a:xfrm>
            <a:off x="504900" y="3678422"/>
            <a:ext cx="3439118" cy="400110"/>
          </a:xfrm>
          <a:prstGeom prst="rect">
            <a:avLst/>
          </a:prstGeom>
          <a:noFill/>
        </p:spPr>
        <p:txBody>
          <a:bodyPr wrap="square">
            <a:spAutoFit/>
          </a:bodyPr>
          <a:lstStyle/>
          <a:p>
            <a:r>
              <a:rPr lang="en-US" sz="2000" b="1" dirty="0"/>
              <a:t>Predictive Capabilities</a:t>
            </a:r>
          </a:p>
        </p:txBody>
      </p:sp>
      <p:sp>
        <p:nvSpPr>
          <p:cNvPr id="15" name="TextBox 14">
            <a:extLst>
              <a:ext uri="{FF2B5EF4-FFF2-40B4-BE49-F238E27FC236}">
                <a16:creationId xmlns:a16="http://schemas.microsoft.com/office/drawing/2014/main" id="{B6AC428D-7229-012D-4D4E-4F56972AF564}"/>
              </a:ext>
            </a:extLst>
          </p:cNvPr>
          <p:cNvSpPr txBox="1"/>
          <p:nvPr/>
        </p:nvSpPr>
        <p:spPr>
          <a:xfrm>
            <a:off x="504900" y="4111145"/>
            <a:ext cx="3439118" cy="2031325"/>
          </a:xfrm>
          <a:prstGeom prst="rect">
            <a:avLst/>
          </a:prstGeom>
          <a:noFill/>
        </p:spPr>
        <p:txBody>
          <a:bodyPr wrap="square">
            <a:spAutoFit/>
          </a:bodyPr>
          <a:lstStyle/>
          <a:p>
            <a:r>
              <a:rPr lang="en-US" dirty="0"/>
              <a:t>Advanced data analytics and predictive modeling enable organizations to foresee market trends and customer behaviors, empowering them to adapt proactively and maintain a competitive edge.</a:t>
            </a:r>
          </a:p>
        </p:txBody>
      </p:sp>
      <p:sp>
        <p:nvSpPr>
          <p:cNvPr id="19" name="TextBox 18">
            <a:extLst>
              <a:ext uri="{FF2B5EF4-FFF2-40B4-BE49-F238E27FC236}">
                <a16:creationId xmlns:a16="http://schemas.microsoft.com/office/drawing/2014/main" id="{7A823CEC-9144-CBAD-C0C7-18B41B0B29D1}"/>
              </a:ext>
            </a:extLst>
          </p:cNvPr>
          <p:cNvSpPr txBox="1"/>
          <p:nvPr/>
        </p:nvSpPr>
        <p:spPr>
          <a:xfrm>
            <a:off x="8331200" y="3680576"/>
            <a:ext cx="3439120" cy="707886"/>
          </a:xfrm>
          <a:prstGeom prst="rect">
            <a:avLst/>
          </a:prstGeom>
          <a:noFill/>
        </p:spPr>
        <p:txBody>
          <a:bodyPr wrap="square">
            <a:spAutoFit/>
          </a:bodyPr>
          <a:lstStyle/>
          <a:p>
            <a:r>
              <a:rPr lang="en-US" sz="2000" b="1" dirty="0"/>
              <a:t>Differentiated Products and Services</a:t>
            </a:r>
          </a:p>
        </p:txBody>
      </p:sp>
      <p:sp>
        <p:nvSpPr>
          <p:cNvPr id="25" name="TextBox 24">
            <a:extLst>
              <a:ext uri="{FF2B5EF4-FFF2-40B4-BE49-F238E27FC236}">
                <a16:creationId xmlns:a16="http://schemas.microsoft.com/office/drawing/2014/main" id="{866030EF-28E8-A987-013E-EF95C729C1DB}"/>
              </a:ext>
            </a:extLst>
          </p:cNvPr>
          <p:cNvSpPr txBox="1"/>
          <p:nvPr/>
        </p:nvSpPr>
        <p:spPr>
          <a:xfrm>
            <a:off x="8331197" y="4388462"/>
            <a:ext cx="3439120" cy="2031325"/>
          </a:xfrm>
          <a:prstGeom prst="rect">
            <a:avLst/>
          </a:prstGeom>
          <a:noFill/>
        </p:spPr>
        <p:txBody>
          <a:bodyPr wrap="square">
            <a:spAutoFit/>
          </a:bodyPr>
          <a:lstStyle/>
          <a:p>
            <a:r>
              <a:rPr lang="en-US" dirty="0"/>
              <a:t>Insights gained from data analysis can assist businesses in developing distinctive, differentiated products and services that more effectively align with customer needs and preferences.</a:t>
            </a:r>
          </a:p>
        </p:txBody>
      </p:sp>
    </p:spTree>
    <p:extLst>
      <p:ext uri="{BB962C8B-B14F-4D97-AF65-F5344CB8AC3E}">
        <p14:creationId xmlns:p14="http://schemas.microsoft.com/office/powerpoint/2010/main" val="4117153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775632" y="491836"/>
            <a:ext cx="10020324" cy="771588"/>
          </a:xfrm>
        </p:spPr>
        <p:txBody>
          <a:bodyPr/>
          <a:lstStyle/>
          <a:p>
            <a:r>
              <a:rPr lang="en-US" dirty="0"/>
              <a:t>Innovation and New Product Development</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6096000" y="2020520"/>
            <a:ext cx="5055300" cy="497543"/>
          </a:xfrm>
        </p:spPr>
        <p:txBody>
          <a:bodyPr/>
          <a:lstStyle/>
          <a:p>
            <a:r>
              <a:rPr lang="en-US" b="1" dirty="0"/>
              <a:t>Driving Growth</a:t>
            </a:r>
          </a:p>
          <a:p>
            <a:endParaRPr lang="en-US" dirty="0"/>
          </a:p>
        </p:txBody>
      </p:sp>
      <p:sp>
        <p:nvSpPr>
          <p:cNvPr id="4" name="Content Placeholder 3">
            <a:extLst>
              <a:ext uri="{FF2B5EF4-FFF2-40B4-BE49-F238E27FC236}">
                <a16:creationId xmlns:a16="http://schemas.microsoft.com/office/drawing/2014/main" id="{DBA34351-9D9C-8C32-5CC0-3F19A1CAC037}"/>
              </a:ext>
            </a:extLst>
          </p:cNvPr>
          <p:cNvSpPr>
            <a:spLocks noGrp="1"/>
          </p:cNvSpPr>
          <p:nvPr>
            <p:ph idx="10"/>
          </p:nvPr>
        </p:nvSpPr>
        <p:spPr>
          <a:xfrm>
            <a:off x="775632" y="2020520"/>
            <a:ext cx="4965024" cy="406269"/>
          </a:xfrm>
        </p:spPr>
        <p:txBody>
          <a:bodyPr/>
          <a:lstStyle/>
          <a:p>
            <a:r>
              <a:rPr lang="en-US" b="1" dirty="0"/>
              <a:t>Informed Decisions</a:t>
            </a:r>
          </a:p>
          <a:p>
            <a:endParaRPr lang="en-US" dirty="0"/>
          </a:p>
        </p:txBody>
      </p:sp>
      <p:sp>
        <p:nvSpPr>
          <p:cNvPr id="5" name="TextBox 4">
            <a:extLst>
              <a:ext uri="{FF2B5EF4-FFF2-40B4-BE49-F238E27FC236}">
                <a16:creationId xmlns:a16="http://schemas.microsoft.com/office/drawing/2014/main" id="{D2F0B09C-1DE3-EB85-207E-D28640AC9C34}"/>
              </a:ext>
            </a:extLst>
          </p:cNvPr>
          <p:cNvSpPr txBox="1"/>
          <p:nvPr/>
        </p:nvSpPr>
        <p:spPr>
          <a:xfrm>
            <a:off x="775632" y="2518063"/>
            <a:ext cx="4965024" cy="2862322"/>
          </a:xfrm>
          <a:prstGeom prst="rect">
            <a:avLst/>
          </a:prstGeom>
          <a:noFill/>
        </p:spPr>
        <p:txBody>
          <a:bodyPr wrap="square">
            <a:spAutoFit/>
          </a:bodyPr>
          <a:lstStyle/>
          <a:p>
            <a:r>
              <a:rPr lang="en-US" dirty="0"/>
              <a:t>Data-driven analysis furnishes the insights necessary to make informed decisions regarding product features, pricing, and go-to-market strategies. By leveraging data, businesses can lower risk and enhance the likelihood of new product success through evidence-based strategies and targeted optimizations. This approach not only improves efficiency but also fosters innovation and responsiveness to market dynamics.</a:t>
            </a:r>
          </a:p>
        </p:txBody>
      </p:sp>
      <p:sp>
        <p:nvSpPr>
          <p:cNvPr id="12" name="TextBox 11">
            <a:extLst>
              <a:ext uri="{FF2B5EF4-FFF2-40B4-BE49-F238E27FC236}">
                <a16:creationId xmlns:a16="http://schemas.microsoft.com/office/drawing/2014/main" id="{E9D3DAF3-98B6-B6AA-8A25-DB53014AD392}"/>
              </a:ext>
            </a:extLst>
          </p:cNvPr>
          <p:cNvSpPr txBox="1"/>
          <p:nvPr/>
        </p:nvSpPr>
        <p:spPr>
          <a:xfrm>
            <a:off x="6096000" y="2518063"/>
            <a:ext cx="5735782" cy="2862322"/>
          </a:xfrm>
          <a:prstGeom prst="rect">
            <a:avLst/>
          </a:prstGeom>
          <a:noFill/>
        </p:spPr>
        <p:txBody>
          <a:bodyPr wrap="square">
            <a:spAutoFit/>
          </a:bodyPr>
          <a:lstStyle/>
          <a:p>
            <a:r>
              <a:rPr lang="en-US" dirty="0"/>
              <a:t>Leveraging data and information, organizations can identify emerging market trends and unmet customer needs. This insight fuels the development of innovative products and services that drive business growth. By analyzing data, businesses can proactively adapt to changing market conditions and customer preferences, ensuring they stay ahead of competitors. This strategic use of data not only enhances customer satisfaction but also strengthens brand loyalty, ultimately leading to sustainable business expansion and profitability.</a:t>
            </a:r>
          </a:p>
        </p:txBody>
      </p:sp>
    </p:spTree>
    <p:extLst>
      <p:ext uri="{BB962C8B-B14F-4D97-AF65-F5344CB8AC3E}">
        <p14:creationId xmlns:p14="http://schemas.microsoft.com/office/powerpoint/2010/main" val="1265939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1167492" y="69008"/>
            <a:ext cx="9779183" cy="1706563"/>
          </a:xfrm>
        </p:spPr>
        <p:txBody>
          <a:bodyPr/>
          <a:lstStyle/>
          <a:p>
            <a:r>
              <a:rPr lang="en-US" dirty="0"/>
              <a:t>Risk Management and Compliance</a:t>
            </a:r>
          </a:p>
        </p:txBody>
      </p:sp>
      <p:sp>
        <p:nvSpPr>
          <p:cNvPr id="4" name="Content Placeholder 3">
            <a:extLst>
              <a:ext uri="{FF2B5EF4-FFF2-40B4-BE49-F238E27FC236}">
                <a16:creationId xmlns:a16="http://schemas.microsoft.com/office/drawing/2014/main" id="{DBA34351-9D9C-8C32-5CC0-3F19A1CAC037}"/>
              </a:ext>
            </a:extLst>
          </p:cNvPr>
          <p:cNvSpPr>
            <a:spLocks noGrp="1"/>
          </p:cNvSpPr>
          <p:nvPr>
            <p:ph idx="12"/>
          </p:nvPr>
        </p:nvSpPr>
        <p:spPr>
          <a:xfrm>
            <a:off x="935760" y="2215582"/>
            <a:ext cx="3345584" cy="400110"/>
          </a:xfrm>
        </p:spPr>
        <p:txBody>
          <a:bodyPr>
            <a:normAutofit/>
          </a:bodyPr>
          <a:lstStyle/>
          <a:p>
            <a:pPr marL="0" indent="0">
              <a:buNone/>
            </a:pPr>
            <a:r>
              <a:rPr lang="en-US" b="1" dirty="0"/>
              <a:t>Security and Resiliency</a:t>
            </a:r>
          </a:p>
          <a:p>
            <a:pPr marL="0" indent="0">
              <a:buNone/>
            </a:pPr>
            <a:endParaRPr lang="en-US" dirty="0"/>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1"/>
          </p:nvPr>
        </p:nvSpPr>
        <p:spPr>
          <a:xfrm>
            <a:off x="4423208" y="2215582"/>
            <a:ext cx="3345584" cy="400110"/>
          </a:xfrm>
        </p:spPr>
        <p:txBody>
          <a:bodyPr>
            <a:normAutofit/>
          </a:bodyPr>
          <a:lstStyle/>
          <a:p>
            <a:r>
              <a:rPr lang="en-US" b="1" dirty="0"/>
              <a:t>Proactive Risk Identification</a:t>
            </a:r>
          </a:p>
          <a:p>
            <a:endParaRPr lang="en-US" dirty="0"/>
          </a:p>
        </p:txBody>
      </p:sp>
      <p:sp>
        <p:nvSpPr>
          <p:cNvPr id="12" name="TextBox 11">
            <a:extLst>
              <a:ext uri="{FF2B5EF4-FFF2-40B4-BE49-F238E27FC236}">
                <a16:creationId xmlns:a16="http://schemas.microsoft.com/office/drawing/2014/main" id="{2AE9CC5D-628A-09FD-7172-263296C1583A}"/>
              </a:ext>
            </a:extLst>
          </p:cNvPr>
          <p:cNvSpPr txBox="1"/>
          <p:nvPr/>
        </p:nvSpPr>
        <p:spPr>
          <a:xfrm>
            <a:off x="8372330" y="2215582"/>
            <a:ext cx="3345584" cy="400110"/>
          </a:xfrm>
          <a:prstGeom prst="rect">
            <a:avLst/>
          </a:prstGeom>
          <a:noFill/>
        </p:spPr>
        <p:txBody>
          <a:bodyPr wrap="square">
            <a:spAutoFit/>
          </a:bodyPr>
          <a:lstStyle/>
          <a:p>
            <a:r>
              <a:rPr lang="en-US" sz="2000" b="1" dirty="0">
                <a:solidFill>
                  <a:schemeClr val="bg1"/>
                </a:solidFill>
              </a:rPr>
              <a:t>Regulatory Adherence</a:t>
            </a:r>
          </a:p>
        </p:txBody>
      </p:sp>
      <p:sp>
        <p:nvSpPr>
          <p:cNvPr id="14" name="TextBox 13">
            <a:extLst>
              <a:ext uri="{FF2B5EF4-FFF2-40B4-BE49-F238E27FC236}">
                <a16:creationId xmlns:a16="http://schemas.microsoft.com/office/drawing/2014/main" id="{6D7AB06A-FF45-0CC9-D839-6D458D569FBC}"/>
              </a:ext>
            </a:extLst>
          </p:cNvPr>
          <p:cNvSpPr txBox="1"/>
          <p:nvPr/>
        </p:nvSpPr>
        <p:spPr>
          <a:xfrm>
            <a:off x="935760" y="2615692"/>
            <a:ext cx="3345584" cy="1477328"/>
          </a:xfrm>
          <a:prstGeom prst="rect">
            <a:avLst/>
          </a:prstGeom>
          <a:noFill/>
        </p:spPr>
        <p:txBody>
          <a:bodyPr wrap="square">
            <a:spAutoFit/>
          </a:bodyPr>
          <a:lstStyle/>
          <a:p>
            <a:r>
              <a:rPr lang="en-US" dirty="0">
                <a:solidFill>
                  <a:schemeClr val="bg1"/>
                </a:solidFill>
              </a:rPr>
              <a:t>Implement strong cybersecurity measures and contingency plans to safeguard critical data and systems against potential threats.</a:t>
            </a:r>
          </a:p>
        </p:txBody>
      </p:sp>
      <p:sp>
        <p:nvSpPr>
          <p:cNvPr id="20" name="TextBox 19">
            <a:extLst>
              <a:ext uri="{FF2B5EF4-FFF2-40B4-BE49-F238E27FC236}">
                <a16:creationId xmlns:a16="http://schemas.microsoft.com/office/drawing/2014/main" id="{1DFD5A41-668A-B0CE-09D8-3FD0384280A9}"/>
              </a:ext>
            </a:extLst>
          </p:cNvPr>
          <p:cNvSpPr txBox="1"/>
          <p:nvPr/>
        </p:nvSpPr>
        <p:spPr>
          <a:xfrm>
            <a:off x="8372330" y="2615692"/>
            <a:ext cx="3345584" cy="1754326"/>
          </a:xfrm>
          <a:prstGeom prst="rect">
            <a:avLst/>
          </a:prstGeom>
          <a:noFill/>
        </p:spPr>
        <p:txBody>
          <a:bodyPr wrap="square">
            <a:spAutoFit/>
          </a:bodyPr>
          <a:lstStyle/>
          <a:p>
            <a:r>
              <a:rPr lang="en-US" dirty="0">
                <a:solidFill>
                  <a:schemeClr val="bg1"/>
                </a:solidFill>
              </a:rPr>
              <a:t>Ensure that all business operations adhere to applicable industry regulations and standards to mitigate costly penalties and legal complications.</a:t>
            </a:r>
          </a:p>
        </p:txBody>
      </p:sp>
      <p:sp>
        <p:nvSpPr>
          <p:cNvPr id="24" name="TextBox 23">
            <a:extLst>
              <a:ext uri="{FF2B5EF4-FFF2-40B4-BE49-F238E27FC236}">
                <a16:creationId xmlns:a16="http://schemas.microsoft.com/office/drawing/2014/main" id="{AF364A92-7906-AF02-70BF-2CDBE5CBD122}"/>
              </a:ext>
            </a:extLst>
          </p:cNvPr>
          <p:cNvSpPr txBox="1"/>
          <p:nvPr/>
        </p:nvSpPr>
        <p:spPr>
          <a:xfrm>
            <a:off x="4423208" y="2615692"/>
            <a:ext cx="3345584" cy="1477328"/>
          </a:xfrm>
          <a:prstGeom prst="rect">
            <a:avLst/>
          </a:prstGeom>
          <a:noFill/>
        </p:spPr>
        <p:txBody>
          <a:bodyPr wrap="square">
            <a:spAutoFit/>
          </a:bodyPr>
          <a:lstStyle/>
          <a:p>
            <a:r>
              <a:rPr lang="en-US" dirty="0">
                <a:solidFill>
                  <a:schemeClr val="bg1"/>
                </a:solidFill>
              </a:rPr>
              <a:t>Continuously monitor and analyze data to detect emerging risks, enabling the organization to take proactive measures.</a:t>
            </a:r>
          </a:p>
        </p:txBody>
      </p:sp>
    </p:spTree>
    <p:extLst>
      <p:ext uri="{BB962C8B-B14F-4D97-AF65-F5344CB8AC3E}">
        <p14:creationId xmlns:p14="http://schemas.microsoft.com/office/powerpoint/2010/main" val="2652102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F58C-138C-55F4-DA77-4C3F06C81A1C}"/>
              </a:ext>
            </a:extLst>
          </p:cNvPr>
          <p:cNvSpPr>
            <a:spLocks noGrp="1"/>
          </p:cNvSpPr>
          <p:nvPr>
            <p:ph type="title"/>
          </p:nvPr>
        </p:nvSpPr>
        <p:spPr>
          <a:xfrm>
            <a:off x="1166813" y="473525"/>
            <a:ext cx="10643508" cy="734291"/>
          </a:xfrm>
        </p:spPr>
        <p:txBody>
          <a:bodyPr/>
          <a:lstStyle/>
          <a:p>
            <a:r>
              <a:rPr lang="en-US" dirty="0"/>
              <a:t>Process Optimization and Automation</a:t>
            </a:r>
          </a:p>
        </p:txBody>
      </p:sp>
      <p:sp>
        <p:nvSpPr>
          <p:cNvPr id="3" name="Content Placeholder 2">
            <a:extLst>
              <a:ext uri="{FF2B5EF4-FFF2-40B4-BE49-F238E27FC236}">
                <a16:creationId xmlns:a16="http://schemas.microsoft.com/office/drawing/2014/main" id="{9B5DDE7C-335B-FD23-E1E6-CDCB99B7878C}"/>
              </a:ext>
            </a:extLst>
          </p:cNvPr>
          <p:cNvSpPr>
            <a:spLocks noGrp="1"/>
          </p:cNvSpPr>
          <p:nvPr>
            <p:ph idx="15"/>
          </p:nvPr>
        </p:nvSpPr>
        <p:spPr>
          <a:xfrm>
            <a:off x="354676" y="2440112"/>
            <a:ext cx="2113401" cy="734291"/>
          </a:xfrm>
        </p:spPr>
        <p:txBody>
          <a:bodyPr>
            <a:normAutofit/>
          </a:bodyPr>
          <a:lstStyle/>
          <a:p>
            <a:r>
              <a:rPr lang="en-US" b="1" dirty="0"/>
              <a:t>Streamlined Processes</a:t>
            </a:r>
          </a:p>
          <a:p>
            <a:endParaRPr lang="en-US" dirty="0"/>
          </a:p>
        </p:txBody>
      </p:sp>
      <p:pic>
        <p:nvPicPr>
          <p:cNvPr id="4108" name="Picture 12" descr="Workflow Optimisation &amp; Process Automation | Pragmatica AG  Prozessoptimierung &amp; Digitalisierung">
            <a:extLst>
              <a:ext uri="{FF2B5EF4-FFF2-40B4-BE49-F238E27FC236}">
                <a16:creationId xmlns:a16="http://schemas.microsoft.com/office/drawing/2014/main" id="{8643DB1C-A260-3894-8595-22AE2524A5D8}"/>
              </a:ext>
            </a:extLst>
          </p:cNvPr>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rcRect l="5533" r="5533"/>
          <a:stretch>
            <a:fillRect/>
          </a:stretch>
        </p:blipFill>
        <p:spPr bwMode="auto">
          <a:xfrm>
            <a:off x="8070856" y="1519109"/>
            <a:ext cx="4156364" cy="415636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247D39E-8EDE-252B-936E-F9D7140D602A}"/>
              </a:ext>
            </a:extLst>
          </p:cNvPr>
          <p:cNvSpPr txBox="1"/>
          <p:nvPr/>
        </p:nvSpPr>
        <p:spPr>
          <a:xfrm>
            <a:off x="5881255" y="2453314"/>
            <a:ext cx="2432320" cy="707886"/>
          </a:xfrm>
          <a:prstGeom prst="rect">
            <a:avLst/>
          </a:prstGeom>
          <a:noFill/>
        </p:spPr>
        <p:txBody>
          <a:bodyPr wrap="square">
            <a:spAutoFit/>
          </a:bodyPr>
          <a:lstStyle/>
          <a:p>
            <a:r>
              <a:rPr lang="en-US" sz="2000" b="1" dirty="0">
                <a:solidFill>
                  <a:schemeClr val="bg1"/>
                </a:solidFill>
              </a:rPr>
              <a:t>Intelligent Automation</a:t>
            </a:r>
          </a:p>
        </p:txBody>
      </p:sp>
      <p:sp>
        <p:nvSpPr>
          <p:cNvPr id="22" name="TextBox 21">
            <a:extLst>
              <a:ext uri="{FF2B5EF4-FFF2-40B4-BE49-F238E27FC236}">
                <a16:creationId xmlns:a16="http://schemas.microsoft.com/office/drawing/2014/main" id="{FEB109E9-5187-8295-3B0F-02105391B2AC}"/>
              </a:ext>
            </a:extLst>
          </p:cNvPr>
          <p:cNvSpPr txBox="1"/>
          <p:nvPr/>
        </p:nvSpPr>
        <p:spPr>
          <a:xfrm>
            <a:off x="2958506" y="2440112"/>
            <a:ext cx="2432320" cy="707886"/>
          </a:xfrm>
          <a:prstGeom prst="rect">
            <a:avLst/>
          </a:prstGeom>
          <a:noFill/>
        </p:spPr>
        <p:txBody>
          <a:bodyPr wrap="square">
            <a:spAutoFit/>
          </a:bodyPr>
          <a:lstStyle/>
          <a:p>
            <a:r>
              <a:rPr lang="en-US" sz="2000" b="1" dirty="0">
                <a:solidFill>
                  <a:schemeClr val="bg1"/>
                </a:solidFill>
              </a:rPr>
              <a:t>Continuous Improvement</a:t>
            </a:r>
          </a:p>
        </p:txBody>
      </p:sp>
      <p:sp>
        <p:nvSpPr>
          <p:cNvPr id="27" name="TextBox 26">
            <a:extLst>
              <a:ext uri="{FF2B5EF4-FFF2-40B4-BE49-F238E27FC236}">
                <a16:creationId xmlns:a16="http://schemas.microsoft.com/office/drawing/2014/main" id="{E0C646CD-29B2-4DB7-04BE-613839F02877}"/>
              </a:ext>
            </a:extLst>
          </p:cNvPr>
          <p:cNvSpPr txBox="1"/>
          <p:nvPr/>
        </p:nvSpPr>
        <p:spPr>
          <a:xfrm>
            <a:off x="354676" y="3251400"/>
            <a:ext cx="2113402" cy="3416320"/>
          </a:xfrm>
          <a:prstGeom prst="rect">
            <a:avLst/>
          </a:prstGeom>
          <a:noFill/>
        </p:spPr>
        <p:txBody>
          <a:bodyPr wrap="square">
            <a:spAutoFit/>
          </a:bodyPr>
          <a:lstStyle/>
          <a:p>
            <a:r>
              <a:rPr lang="en-US" dirty="0">
                <a:solidFill>
                  <a:schemeClr val="bg1"/>
                </a:solidFill>
              </a:rPr>
              <a:t>Through data analysis, organizations can pinpoint inefficiencies and bottlenecks in their business processes, facilitating streamlined operations and enhanced productivity.</a:t>
            </a:r>
          </a:p>
        </p:txBody>
      </p:sp>
      <p:sp>
        <p:nvSpPr>
          <p:cNvPr id="29" name="TextBox 28">
            <a:extLst>
              <a:ext uri="{FF2B5EF4-FFF2-40B4-BE49-F238E27FC236}">
                <a16:creationId xmlns:a16="http://schemas.microsoft.com/office/drawing/2014/main" id="{DE87C0A1-51C7-242A-0642-14B2D784E941}"/>
              </a:ext>
            </a:extLst>
          </p:cNvPr>
          <p:cNvSpPr txBox="1"/>
          <p:nvPr/>
        </p:nvSpPr>
        <p:spPr>
          <a:xfrm>
            <a:off x="2986818" y="3251400"/>
            <a:ext cx="2432320" cy="3139321"/>
          </a:xfrm>
          <a:prstGeom prst="rect">
            <a:avLst/>
          </a:prstGeom>
          <a:noFill/>
        </p:spPr>
        <p:txBody>
          <a:bodyPr wrap="square">
            <a:spAutoFit/>
          </a:bodyPr>
          <a:lstStyle/>
          <a:p>
            <a:r>
              <a:rPr lang="en-US" dirty="0">
                <a:solidFill>
                  <a:schemeClr val="bg1"/>
                </a:solidFill>
              </a:rPr>
              <a:t>Continuous data analysis and process monitoring enable organizations to consistently optimize their business processes, ensuring they maintain agility and responsiveness to evolving market conditions.</a:t>
            </a:r>
          </a:p>
        </p:txBody>
      </p:sp>
      <p:sp>
        <p:nvSpPr>
          <p:cNvPr id="34" name="TextBox 33">
            <a:extLst>
              <a:ext uri="{FF2B5EF4-FFF2-40B4-BE49-F238E27FC236}">
                <a16:creationId xmlns:a16="http://schemas.microsoft.com/office/drawing/2014/main" id="{69E419D7-8E3A-3993-3758-6C3CB3A7C3D2}"/>
              </a:ext>
            </a:extLst>
          </p:cNvPr>
          <p:cNvSpPr txBox="1"/>
          <p:nvPr/>
        </p:nvSpPr>
        <p:spPr>
          <a:xfrm>
            <a:off x="5881255" y="3174403"/>
            <a:ext cx="2722926" cy="3139321"/>
          </a:xfrm>
          <a:prstGeom prst="rect">
            <a:avLst/>
          </a:prstGeom>
          <a:noFill/>
        </p:spPr>
        <p:txBody>
          <a:bodyPr wrap="square">
            <a:spAutoFit/>
          </a:bodyPr>
          <a:lstStyle/>
          <a:p>
            <a:r>
              <a:rPr lang="en-US" dirty="0">
                <a:solidFill>
                  <a:schemeClr val="bg1"/>
                </a:solidFill>
              </a:rPr>
              <a:t>Automating repetitive, high-volume tasks through intelligent technologies such as AI and machine learning can greatly enhance process efficiency, minimize errors, and liberate employees to concentrate on more strategic endeavors</a:t>
            </a:r>
            <a:r>
              <a:rPr lang="en-US" dirty="0"/>
              <a:t>.</a:t>
            </a:r>
          </a:p>
        </p:txBody>
      </p:sp>
    </p:spTree>
    <p:extLst>
      <p:ext uri="{BB962C8B-B14F-4D97-AF65-F5344CB8AC3E}">
        <p14:creationId xmlns:p14="http://schemas.microsoft.com/office/powerpoint/2010/main" val="362649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512618" y="110836"/>
            <a:ext cx="10434056" cy="769058"/>
          </a:xfrm>
        </p:spPr>
        <p:txBody>
          <a:bodyPr/>
          <a:lstStyle/>
          <a:p>
            <a:r>
              <a:rPr lang="en-US" dirty="0"/>
              <a:t>Data-Driven Insights for Business Strategy</a:t>
            </a:r>
          </a:p>
        </p:txBody>
      </p:sp>
      <p:sp>
        <p:nvSpPr>
          <p:cNvPr id="4" name="Content Placeholder 3">
            <a:extLst>
              <a:ext uri="{FF2B5EF4-FFF2-40B4-BE49-F238E27FC236}">
                <a16:creationId xmlns:a16="http://schemas.microsoft.com/office/drawing/2014/main" id="{EAE9A705-E123-1C6C-EC93-CEE377B741CC}"/>
              </a:ext>
            </a:extLst>
          </p:cNvPr>
          <p:cNvSpPr>
            <a:spLocks noGrp="1"/>
          </p:cNvSpPr>
          <p:nvPr>
            <p:ph idx="10"/>
          </p:nvPr>
        </p:nvSpPr>
        <p:spPr>
          <a:xfrm>
            <a:off x="512618" y="1194074"/>
            <a:ext cx="2313709" cy="662435"/>
          </a:xfrm>
        </p:spPr>
        <p:txBody>
          <a:bodyPr/>
          <a:lstStyle/>
          <a:p>
            <a:r>
              <a:rPr lang="en-US" b="1" dirty="0"/>
              <a:t>Competitive Intelligence</a:t>
            </a:r>
          </a:p>
        </p:txBody>
      </p:sp>
      <p:sp>
        <p:nvSpPr>
          <p:cNvPr id="6" name="Content Placeholder 5">
            <a:extLst>
              <a:ext uri="{FF2B5EF4-FFF2-40B4-BE49-F238E27FC236}">
                <a16:creationId xmlns:a16="http://schemas.microsoft.com/office/drawing/2014/main" id="{1DA28C4E-BAF5-F67A-A27A-51E1F2AB3F4A}"/>
              </a:ext>
            </a:extLst>
          </p:cNvPr>
          <p:cNvSpPr>
            <a:spLocks noGrp="1"/>
          </p:cNvSpPr>
          <p:nvPr>
            <p:ph idx="1"/>
          </p:nvPr>
        </p:nvSpPr>
        <p:spPr>
          <a:xfrm>
            <a:off x="3415937" y="1194074"/>
            <a:ext cx="2368335" cy="565453"/>
          </a:xfrm>
        </p:spPr>
        <p:txBody>
          <a:bodyPr/>
          <a:lstStyle/>
          <a:p>
            <a:r>
              <a:rPr lang="en-US" sz="2000" b="1" dirty="0"/>
              <a:t>Predict and Respond to Change</a:t>
            </a:r>
          </a:p>
          <a:p>
            <a:endParaRPr lang="en-US" dirty="0"/>
          </a:p>
        </p:txBody>
      </p:sp>
      <p:sp>
        <p:nvSpPr>
          <p:cNvPr id="10" name="TextBox 9">
            <a:extLst>
              <a:ext uri="{FF2B5EF4-FFF2-40B4-BE49-F238E27FC236}">
                <a16:creationId xmlns:a16="http://schemas.microsoft.com/office/drawing/2014/main" id="{3F2D3FCB-C6BF-7B6E-E3FE-C789C9409CD7}"/>
              </a:ext>
            </a:extLst>
          </p:cNvPr>
          <p:cNvSpPr txBox="1"/>
          <p:nvPr/>
        </p:nvSpPr>
        <p:spPr>
          <a:xfrm>
            <a:off x="6462356" y="1194072"/>
            <a:ext cx="2002771" cy="646331"/>
          </a:xfrm>
          <a:prstGeom prst="rect">
            <a:avLst/>
          </a:prstGeom>
          <a:noFill/>
        </p:spPr>
        <p:txBody>
          <a:bodyPr wrap="square">
            <a:spAutoFit/>
          </a:bodyPr>
          <a:lstStyle/>
          <a:p>
            <a:r>
              <a:rPr lang="en-US" b="1" dirty="0"/>
              <a:t>Identify Growth Opportunities</a:t>
            </a:r>
          </a:p>
        </p:txBody>
      </p:sp>
      <p:sp>
        <p:nvSpPr>
          <p:cNvPr id="18" name="TextBox 17">
            <a:extLst>
              <a:ext uri="{FF2B5EF4-FFF2-40B4-BE49-F238E27FC236}">
                <a16:creationId xmlns:a16="http://schemas.microsoft.com/office/drawing/2014/main" id="{7CD18BBC-277A-A3A5-16E2-5627024DB058}"/>
              </a:ext>
            </a:extLst>
          </p:cNvPr>
          <p:cNvSpPr txBox="1"/>
          <p:nvPr/>
        </p:nvSpPr>
        <p:spPr>
          <a:xfrm>
            <a:off x="8887691" y="1194073"/>
            <a:ext cx="2425335" cy="646331"/>
          </a:xfrm>
          <a:prstGeom prst="rect">
            <a:avLst/>
          </a:prstGeom>
          <a:noFill/>
        </p:spPr>
        <p:txBody>
          <a:bodyPr wrap="square">
            <a:spAutoFit/>
          </a:bodyPr>
          <a:lstStyle/>
          <a:p>
            <a:r>
              <a:rPr lang="en-US" b="1" dirty="0"/>
              <a:t>Optimize Resource Allocation</a:t>
            </a:r>
          </a:p>
        </p:txBody>
      </p:sp>
      <p:sp>
        <p:nvSpPr>
          <p:cNvPr id="22" name="TextBox 21">
            <a:extLst>
              <a:ext uri="{FF2B5EF4-FFF2-40B4-BE49-F238E27FC236}">
                <a16:creationId xmlns:a16="http://schemas.microsoft.com/office/drawing/2014/main" id="{2FE3F025-A734-D566-D759-28314D401727}"/>
              </a:ext>
            </a:extLst>
          </p:cNvPr>
          <p:cNvSpPr txBox="1"/>
          <p:nvPr/>
        </p:nvSpPr>
        <p:spPr>
          <a:xfrm>
            <a:off x="512618" y="2073707"/>
            <a:ext cx="2313709" cy="3970318"/>
          </a:xfrm>
          <a:prstGeom prst="rect">
            <a:avLst/>
          </a:prstGeom>
          <a:noFill/>
        </p:spPr>
        <p:txBody>
          <a:bodyPr wrap="square">
            <a:spAutoFit/>
          </a:bodyPr>
          <a:lstStyle/>
          <a:p>
            <a:r>
              <a:rPr lang="en-US" dirty="0"/>
              <a:t>Data-driven insights empower organizations to analyze market trends, competitor activities, and customer preferences. This intelligence supports strategic decision-making and helps organizations maintain a competitive edge.</a:t>
            </a:r>
          </a:p>
        </p:txBody>
      </p:sp>
      <p:sp>
        <p:nvSpPr>
          <p:cNvPr id="24" name="TextBox 23">
            <a:extLst>
              <a:ext uri="{FF2B5EF4-FFF2-40B4-BE49-F238E27FC236}">
                <a16:creationId xmlns:a16="http://schemas.microsoft.com/office/drawing/2014/main" id="{E11B0083-AECD-6916-73A0-87F51016ECAF}"/>
              </a:ext>
            </a:extLst>
          </p:cNvPr>
          <p:cNvSpPr txBox="1"/>
          <p:nvPr/>
        </p:nvSpPr>
        <p:spPr>
          <a:xfrm>
            <a:off x="3415938" y="2073707"/>
            <a:ext cx="2313708" cy="3416320"/>
          </a:xfrm>
          <a:prstGeom prst="rect">
            <a:avLst/>
          </a:prstGeom>
          <a:noFill/>
        </p:spPr>
        <p:txBody>
          <a:bodyPr wrap="square">
            <a:spAutoFit/>
          </a:bodyPr>
          <a:lstStyle/>
          <a:p>
            <a:r>
              <a:rPr lang="en-US" dirty="0"/>
              <a:t>Analyzing data patterns and trends enables organizations to anticipate market shifts, economic conditions, and changes in customer behavior, allowing them to adapt their strategies accordingly.</a:t>
            </a:r>
          </a:p>
        </p:txBody>
      </p:sp>
      <p:sp>
        <p:nvSpPr>
          <p:cNvPr id="26" name="TextBox 25">
            <a:extLst>
              <a:ext uri="{FF2B5EF4-FFF2-40B4-BE49-F238E27FC236}">
                <a16:creationId xmlns:a16="http://schemas.microsoft.com/office/drawing/2014/main" id="{3D9E5E79-6A90-F081-51C5-66F10ACDB1E9}"/>
              </a:ext>
            </a:extLst>
          </p:cNvPr>
          <p:cNvSpPr txBox="1"/>
          <p:nvPr/>
        </p:nvSpPr>
        <p:spPr>
          <a:xfrm>
            <a:off x="6462355" y="2073707"/>
            <a:ext cx="2002771" cy="3693319"/>
          </a:xfrm>
          <a:prstGeom prst="rect">
            <a:avLst/>
          </a:prstGeom>
          <a:noFill/>
        </p:spPr>
        <p:txBody>
          <a:bodyPr wrap="square">
            <a:spAutoFit/>
          </a:bodyPr>
          <a:lstStyle/>
          <a:p>
            <a:r>
              <a:rPr lang="en-US" dirty="0"/>
              <a:t>By closely analyzing data, organizations can identify unmet customer needs, discover emerging market segments, and develop new products or services to capitalize on these opportunities.</a:t>
            </a:r>
          </a:p>
        </p:txBody>
      </p:sp>
      <p:sp>
        <p:nvSpPr>
          <p:cNvPr id="28" name="TextBox 27">
            <a:extLst>
              <a:ext uri="{FF2B5EF4-FFF2-40B4-BE49-F238E27FC236}">
                <a16:creationId xmlns:a16="http://schemas.microsoft.com/office/drawing/2014/main" id="{93B91B7D-AB2B-84D1-AD15-75E265D9B8BD}"/>
              </a:ext>
            </a:extLst>
          </p:cNvPr>
          <p:cNvSpPr txBox="1"/>
          <p:nvPr/>
        </p:nvSpPr>
        <p:spPr>
          <a:xfrm>
            <a:off x="8832273" y="2073707"/>
            <a:ext cx="2425335" cy="2585323"/>
          </a:xfrm>
          <a:prstGeom prst="rect">
            <a:avLst/>
          </a:prstGeom>
          <a:noFill/>
        </p:spPr>
        <p:txBody>
          <a:bodyPr wrap="square">
            <a:spAutoFit/>
          </a:bodyPr>
          <a:lstStyle/>
          <a:p>
            <a:r>
              <a:rPr lang="en-US" dirty="0"/>
              <a:t>Data-driven insights help organizations make more informed decisions about resource allocation, whether in marketing, product development, or operational improvements.</a:t>
            </a:r>
          </a:p>
        </p:txBody>
      </p:sp>
    </p:spTree>
    <p:extLst>
      <p:ext uri="{BB962C8B-B14F-4D97-AF65-F5344CB8AC3E}">
        <p14:creationId xmlns:p14="http://schemas.microsoft.com/office/powerpoint/2010/main" val="907915534"/>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3.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{30E64C54-1206-49BC-A19B-9EE4D34D26D6}tf45331398_win32</Template>
  <TotalTime>835</TotalTime>
  <Words>2430</Words>
  <Application>Microsoft Office PowerPoint</Application>
  <PresentationFormat>Widescreen</PresentationFormat>
  <Paragraphs>184</Paragraphs>
  <Slides>32</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Tenorite</vt:lpstr>
      <vt:lpstr>Custom</vt:lpstr>
      <vt:lpstr>Assess the value of data and information to individuals and organizations in relation to real-world business processes. </vt:lpstr>
      <vt:lpstr>Data-Driven Decision Making</vt:lpstr>
      <vt:lpstr>Improved Efficiency and Productivity</vt:lpstr>
      <vt:lpstr>Enhanced Customer Experience</vt:lpstr>
      <vt:lpstr>Competitive Advantage</vt:lpstr>
      <vt:lpstr>Innovation and New Product Development</vt:lpstr>
      <vt:lpstr>Risk Management and Compliance</vt:lpstr>
      <vt:lpstr>Process Optimization and Automation</vt:lpstr>
      <vt:lpstr>Data-Driven Insights for Business Strategy</vt:lpstr>
      <vt:lpstr>The Value of Data and Information in Business Processes</vt:lpstr>
      <vt:lpstr>Data Generation</vt:lpstr>
      <vt:lpstr>Transactional Data</vt:lpstr>
      <vt:lpstr>Operational Data</vt:lpstr>
      <vt:lpstr>Social Media Data</vt:lpstr>
      <vt:lpstr>Customer Interaction Data</vt:lpstr>
      <vt:lpstr>Sensor Data</vt:lpstr>
      <vt:lpstr>Data Manipulation Tools</vt:lpstr>
      <vt:lpstr>Tableau</vt:lpstr>
      <vt:lpstr>datapine</vt:lpstr>
      <vt:lpstr>Power BI</vt:lpstr>
      <vt:lpstr>Zoho Analytics</vt:lpstr>
      <vt:lpstr>SAS Viya</vt:lpstr>
      <vt:lpstr>Power BI Project: Data Table and Value Analysis</vt:lpstr>
      <vt:lpstr>International Sales</vt:lpstr>
      <vt:lpstr>Average sales and stock chart</vt:lpstr>
      <vt:lpstr>Product Data Sheet</vt:lpstr>
      <vt:lpstr>Sales and Category Products </vt:lpstr>
      <vt:lpstr>Data information is the key to business success</vt:lpstr>
      <vt:lpstr>Delivering insights based on Power BI data</vt:lpstr>
      <vt:lpstr>Effectiveness</vt:lpstr>
      <vt:lpstr>Customer Experience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Nam Hoang</dc:creator>
  <cp:lastModifiedBy>Nam Hoang</cp:lastModifiedBy>
  <cp:revision>8</cp:revision>
  <dcterms:created xsi:type="dcterms:W3CDTF">2024-07-08T09:18:53Z</dcterms:created>
  <dcterms:modified xsi:type="dcterms:W3CDTF">2024-07-11T12:41:57Z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