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colors5.xml" ContentType="application/vnd.ms-office.chartcolorstyle+xml"/>
  <Override PartName="/ppt/charts/colors6.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charts/style5.xml" ContentType="application/vnd.ms-office.chartstyle+xml"/>
  <Override PartName="/ppt/charts/style6.xml" ContentType="application/vnd.ms-office.chart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handoutMasterIdLst>
    <p:handoutMasterId r:id="rId18"/>
  </p:handoutMasterIdLst>
  <p:sldIdLst>
    <p:sldId id="256" r:id="rId3"/>
    <p:sldId id="258" r:id="rId4"/>
    <p:sldId id="259" r:id="rId5"/>
    <p:sldId id="260" r:id="rId6"/>
    <p:sldId id="274" r:id="rId7"/>
    <p:sldId id="263" r:id="rId8"/>
    <p:sldId id="261" r:id="rId10"/>
    <p:sldId id="264" r:id="rId11"/>
    <p:sldId id="265" r:id="rId12"/>
    <p:sldId id="266" r:id="rId13"/>
    <p:sldId id="268" r:id="rId14"/>
    <p:sldId id="267" r:id="rId15"/>
    <p:sldId id="273"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p:scale>
          <a:sx n="100" d="100"/>
          <a:sy n="100" d="100"/>
        </p:scale>
        <p:origin x="72" y="-9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Epepe%20Technologies\Desktop\SALES%20DATA.xlsx"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USER\Desktop\SYLIP%20CORPORATION%20SALES%20DATA%20FOR%20GROUP%202.xlsx" TargetMode="External"/></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C:\Users\USER\Desktop\SYLIP%20CORPORATION%20SALES%20DATA%20FOR%20GROUP%202.xlsx" TargetMode="External"/></Relationships>
</file>

<file path=ppt/charts/_rels/chart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C:\Users\SOBASI\Desktop\DA-PIVOT.xlsx" TargetMode="External"/></Relationships>
</file>

<file path=ppt/charts/_rels/chart5.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file:///C:\Users\USER\Desktop\SYLIP%20CORPORATION%20SALES%20DATA%20FOR%20GROUP%202.xlsx" TargetMode="External"/></Relationships>
</file>

<file path=ppt/charts/_rels/chart6.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oleObject" Target="file:///C:\Users\USER\Desktop\SYLIP%20CORPORATION%20SALES%20DATA%20FOR%20GROUP%20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dLbls>
          <c:showLegendKey val="0"/>
          <c:showVal val="0"/>
          <c:showCatName val="0"/>
          <c:showSerName val="0"/>
          <c:showPercent val="0"/>
          <c:showBubbleSize val="0"/>
        </c:dLbls>
        <c:gapWidth val="219"/>
        <c:overlap val="-27"/>
        <c:axId val="1548121327"/>
        <c:axId val="1548116335"/>
      </c:barChart>
      <c:catAx>
        <c:axId val="15481213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548116335"/>
        <c:crosses val="autoZero"/>
        <c:auto val="1"/>
        <c:lblAlgn val="ctr"/>
        <c:lblOffset val="100"/>
        <c:noMultiLvlLbl val="0"/>
      </c:catAx>
      <c:valAx>
        <c:axId val="1548116335"/>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548121327"/>
        <c:crosses val="autoZero"/>
        <c:crossBetween val="between"/>
      </c:valAx>
      <c:spPr>
        <a:noFill/>
        <a:ln>
          <a:noFill/>
        </a:ln>
        <a:effectLst/>
      </c:spPr>
    </c:plotArea>
    <c:plotVisOnly val="1"/>
    <c:dispBlanksAs val="gap"/>
    <c:showDLblsOverMax val="0"/>
    <c:extLst>
      <c:ext uri="{0b15fc19-7d7d-44ad-8c2d-2c3a37ce22c3}">
        <chartProps xmlns="https://web.wps.cn/et/2018/main" chartId="{1808af05-4dc6-498b-b1ad-58bd4c451f8f}"/>
      </c:ext>
    </c:extLst>
  </c:chart>
  <c:spPr>
    <a:noFill/>
    <a:ln>
      <a:noFill/>
    </a:ln>
    <a:effectLst/>
  </c:spPr>
  <c:txPr>
    <a:bodyPr/>
    <a:lstStyle/>
    <a:p>
      <a:pPr>
        <a:defRPr lang="en-US"/>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[SYLIP CORPORATION SALES DATA FOR GROUP 2.xlsx]Sheet1!PivotTable2</c:name>
    <c:fmtId val="-1"/>
  </c:pivotSource>
  <c:chart>
    <c:title>
      <c:tx>
        <c:rich>
          <a:bodyPr rot="0" spcFirstLastPara="1" vertOverflow="ellipsis" vert="horz" wrap="square" anchor="ctr" anchorCtr="1"/>
          <a:lstStyle/>
          <a:p>
            <a:pPr>
              <a:defRPr lang="en-US" sz="1680" b="1" i="0" u="none" strike="noStrike" kern="1200" spc="0" baseline="0">
                <a:solidFill>
                  <a:schemeClr val="tx1">
                    <a:lumMod val="65000"/>
                    <a:lumOff val="35000"/>
                  </a:schemeClr>
                </a:solidFill>
                <a:latin typeface="+mn-lt"/>
                <a:ea typeface="+mn-ea"/>
                <a:cs typeface="+mn-cs"/>
              </a:defRPr>
            </a:pPr>
            <a:r>
              <a:rPr lang="en-GB" sz="1680" b="1"/>
              <a:t>Total</a:t>
            </a:r>
            <a:r>
              <a:rPr lang="en-GB" sz="1680" b="1" baseline="0"/>
              <a:t> Profit from all Region</a:t>
            </a:r>
            <a:endParaRPr lang="en-GB" sz="1680" b="1"/>
          </a:p>
        </c:rich>
      </c:tx>
      <c:layout/>
      <c:overlay val="0"/>
      <c:spPr>
        <a:noFill/>
        <a:ln>
          <a:noFill/>
        </a:ln>
        <a:effectLst/>
      </c:spPr>
    </c:title>
    <c:autoTitleDeleted val="0"/>
    <c:plotArea>
      <c:layout/>
      <c:barChart>
        <c:barDir val="col"/>
        <c:grouping val="clustered"/>
        <c:varyColors val="0"/>
        <c:ser>
          <c:idx val="0"/>
          <c:order val="0"/>
          <c:tx>
            <c:strRef>
              <c:f>Sheet1!$B$3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4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Sheet1!$A$4:$A$11</c:f>
              <c:strCache>
                <c:ptCount val="7"/>
                <c:pt idx="0">
                  <c:v>Asia</c:v>
                </c:pt>
                <c:pt idx="1">
                  <c:v>Australia and Oceania</c:v>
                </c:pt>
                <c:pt idx="2">
                  <c:v>Central America and the Caribbean</c:v>
                </c:pt>
                <c:pt idx="3">
                  <c:v>Europe</c:v>
                </c:pt>
                <c:pt idx="4">
                  <c:v>Middle East and North Africa</c:v>
                </c:pt>
                <c:pt idx="5">
                  <c:v>North America</c:v>
                </c:pt>
                <c:pt idx="6">
                  <c:v>Sub-Saharan Africa</c:v>
                </c:pt>
              </c:strCache>
            </c:strRef>
          </c:cat>
          <c:val>
            <c:numRef>
              <c:f>Sheet1!$B$4:$B$11</c:f>
              <c:numCache>
                <c:formatCode>_-"£"* #,##0.00_-;\-"£"* #,##0.00_-;_-"£"* "-"??_-;_-@_-</c:formatCode>
                <c:ptCount val="7"/>
                <c:pt idx="0">
                  <c:v>6113845.87</c:v>
                </c:pt>
                <c:pt idx="1">
                  <c:v>4722160.03</c:v>
                </c:pt>
                <c:pt idx="2">
                  <c:v>2846907.85</c:v>
                </c:pt>
                <c:pt idx="3">
                  <c:v>11082938.63</c:v>
                </c:pt>
                <c:pt idx="4">
                  <c:v>5761191.86</c:v>
                </c:pt>
                <c:pt idx="5">
                  <c:v>1457942.76</c:v>
                </c:pt>
                <c:pt idx="6">
                  <c:v>12183211.4</c:v>
                </c:pt>
              </c:numCache>
            </c:numRef>
          </c:val>
        </c:ser>
        <c:dLbls>
          <c:showLegendKey val="0"/>
          <c:showVal val="1"/>
          <c:showCatName val="0"/>
          <c:showSerName val="0"/>
          <c:showPercent val="0"/>
          <c:showBubbleSize val="0"/>
        </c:dLbls>
        <c:gapWidth val="219"/>
        <c:overlap val="-27"/>
        <c:axId val="904478607"/>
        <c:axId val="904463247"/>
      </c:barChart>
      <c:catAx>
        <c:axId val="904478607"/>
        <c:scaling>
          <c:orientation val="minMax"/>
        </c:scaling>
        <c:delete val="0"/>
        <c:axPos val="b"/>
        <c:title>
          <c:tx>
            <c:rich>
              <a:bodyPr rot="0" spcFirstLastPara="1" vertOverflow="ellipsis" vert="horz" wrap="square" anchor="ctr" anchorCtr="1"/>
              <a:lstStyle/>
              <a:p>
                <a:pPr>
                  <a:defRPr lang="en-US" sz="1400" b="1" i="0" u="none" strike="noStrike" kern="1200" baseline="0">
                    <a:solidFill>
                      <a:schemeClr val="tx1">
                        <a:lumMod val="65000"/>
                        <a:lumOff val="35000"/>
                      </a:schemeClr>
                    </a:solidFill>
                    <a:latin typeface="+mn-lt"/>
                    <a:ea typeface="+mn-ea"/>
                    <a:cs typeface="+mn-cs"/>
                  </a:defRPr>
                </a:pPr>
                <a:r>
                  <a:rPr lang="en-GB" sz="1400" b="1"/>
                  <a:t>Region</a:t>
                </a:r>
                <a:endParaRPr lang="en-GB" sz="1400" b="1"/>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400" b="0" i="0" u="none" strike="noStrike" kern="1200" baseline="0">
                <a:solidFill>
                  <a:schemeClr val="tx1">
                    <a:lumMod val="65000"/>
                    <a:lumOff val="35000"/>
                  </a:schemeClr>
                </a:solidFill>
                <a:latin typeface="+mn-lt"/>
                <a:ea typeface="+mn-ea"/>
                <a:cs typeface="+mn-cs"/>
              </a:defRPr>
            </a:pPr>
          </a:p>
        </c:txPr>
        <c:crossAx val="904463247"/>
        <c:crosses val="autoZero"/>
        <c:auto val="1"/>
        <c:lblAlgn val="ctr"/>
        <c:lblOffset val="100"/>
        <c:noMultiLvlLbl val="0"/>
      </c:catAx>
      <c:valAx>
        <c:axId val="90446324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US" sz="1400" b="1" i="0" u="none" strike="noStrike" kern="1200" baseline="0">
                    <a:solidFill>
                      <a:schemeClr val="tx1">
                        <a:lumMod val="65000"/>
                        <a:lumOff val="35000"/>
                      </a:schemeClr>
                    </a:solidFill>
                    <a:latin typeface="+mn-lt"/>
                    <a:ea typeface="+mn-ea"/>
                    <a:cs typeface="+mn-cs"/>
                  </a:defRPr>
                </a:pPr>
                <a:r>
                  <a:rPr lang="en-GB" sz="1400" b="1"/>
                  <a:t>Total Profit</a:t>
                </a:r>
                <a:endParaRPr lang="en-GB" sz="1400" b="1"/>
              </a:p>
            </c:rich>
          </c:tx>
          <c:layout/>
          <c:overlay val="0"/>
          <c:spPr>
            <a:noFill/>
            <a:ln>
              <a:noFill/>
            </a:ln>
            <a:effectLst/>
          </c:spPr>
        </c:title>
        <c:numFmt formatCode="_-&quot;£&quot;* #,##0.00_-;\-&quot;£&quot;* #,##0.00_-;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lang="en-US" sz="1400" b="0" i="0" u="none" strike="noStrike" kern="1200" baseline="0">
                <a:solidFill>
                  <a:schemeClr val="tx1">
                    <a:lumMod val="65000"/>
                    <a:lumOff val="35000"/>
                  </a:schemeClr>
                </a:solidFill>
                <a:latin typeface="+mn-lt"/>
                <a:ea typeface="+mn-ea"/>
                <a:cs typeface="+mn-cs"/>
              </a:defRPr>
            </a:pPr>
          </a:p>
        </c:txPr>
        <c:crossAx val="904478607"/>
        <c:crosses val="autoZero"/>
        <c:crossBetween val="between"/>
      </c:valAx>
      <c:spPr>
        <a:noFill/>
        <a:ln>
          <a:noFill/>
        </a:ln>
        <a:effectLst/>
      </c:spPr>
    </c:plotArea>
    <c:legend>
      <c:legendPos val="r"/>
      <c:legendEntry>
        <c:idx val="0"/>
        <c:txPr>
          <a:bodyPr rot="0" spcFirstLastPara="1" vertOverflow="ellipsis" vert="horz" wrap="square" anchor="ctr" anchorCtr="1"/>
          <a:lstStyle/>
          <a:p>
            <a:pPr>
              <a:defRPr lang="en-US" sz="1400" b="0" i="0" u="none" strike="noStrike" kern="1200" baseline="0">
                <a:solidFill>
                  <a:schemeClr val="tx1">
                    <a:lumMod val="65000"/>
                    <a:lumOff val="35000"/>
                  </a:schemeClr>
                </a:solidFill>
                <a:latin typeface="+mn-lt"/>
                <a:ea typeface="+mn-ea"/>
                <a:cs typeface="+mn-cs"/>
              </a:defRPr>
            </a:pPr>
          </a:p>
        </c:txPr>
      </c:legendEntry>
      <c:layout/>
      <c:overlay val="0"/>
      <c:spPr>
        <a:noFill/>
        <a:ln>
          <a:noFill/>
        </a:ln>
        <a:effectLst/>
      </c:spPr>
      <c:txPr>
        <a:bodyPr rot="0" spcFirstLastPara="1" vertOverflow="ellipsis" vert="horz" wrap="square" anchor="ctr" anchorCtr="1"/>
        <a:lstStyle/>
        <a:p>
          <a:pPr>
            <a:defRPr lang="en-US" sz="14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7fd0fd2a-3a49-4f4e-8ba7-62d947cf917b}"/>
      </c:ext>
    </c:extLst>
  </c:chart>
  <c:spPr>
    <a:noFill/>
    <a:ln>
      <a:noFill/>
    </a:ln>
    <a:effectLst/>
  </c:spPr>
  <c:txPr>
    <a:bodyPr/>
    <a:lstStyle/>
    <a:p>
      <a:pPr>
        <a:defRPr lang="en-US" sz="1400"/>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[SYLIP CORPORATION SALES DATA FOR GROUP 2.xlsx]Sheet1!PivotTable1</c:name>
    <c:fmtId val="-1"/>
  </c:pivotSource>
  <c:chart>
    <c:title>
      <c:tx>
        <c:rich>
          <a:bodyPr rot="0" spcFirstLastPara="1" vertOverflow="ellipsis" vert="horz" wrap="square" anchor="ctr" anchorCtr="1"/>
          <a:lstStyle/>
          <a:p>
            <a:pPr>
              <a:defRPr lang="en-US" sz="2000" b="1" i="0" u="none" strike="noStrike" kern="1200" spc="0" baseline="0">
                <a:solidFill>
                  <a:schemeClr val="tx1">
                    <a:lumMod val="65000"/>
                    <a:lumOff val="35000"/>
                  </a:schemeClr>
                </a:solidFill>
                <a:latin typeface="+mn-lt"/>
                <a:ea typeface="+mn-ea"/>
                <a:cs typeface="+mn-cs"/>
              </a:defRPr>
            </a:pPr>
            <a:r>
              <a:rPr lang="en-US" sz="2000" b="1"/>
              <a:t>Rate</a:t>
            </a:r>
            <a:r>
              <a:rPr lang="en-US" sz="2000" b="1" baseline="0"/>
              <a:t> of Total Revenue achieved Annually</a:t>
            </a:r>
            <a:endParaRPr lang="en-US" sz="2000" b="1"/>
          </a:p>
        </c:rich>
      </c:tx>
      <c:layout/>
      <c:overlay val="0"/>
      <c:spPr>
        <a:noFill/>
        <a:ln>
          <a:noFill/>
        </a:ln>
        <a:effectLst/>
      </c:spPr>
    </c:title>
    <c:autoTitleDeleted val="0"/>
    <c:plotArea>
      <c:layout/>
      <c:pieChart>
        <c:varyColors val="1"/>
        <c:ser>
          <c:idx val="0"/>
          <c:order val="0"/>
          <c:tx>
            <c:strRef>
              <c:f>Sheet1!$B$22</c:f>
              <c:strCache>
                <c:ptCount val="1"/>
                <c:pt idx="0">
                  <c:v>Total</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lang="en-US" sz="1600" b="1"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Sheet1!$A$23:$A$30</c:f>
              <c:strCache>
                <c:ptCount val="7"/>
                <c:pt idx="0">
                  <c:v>Asia</c:v>
                </c:pt>
                <c:pt idx="1">
                  <c:v>Australia and Oceania</c:v>
                </c:pt>
                <c:pt idx="2">
                  <c:v>Central America and the Caribbean</c:v>
                </c:pt>
                <c:pt idx="3">
                  <c:v>Europe</c:v>
                </c:pt>
                <c:pt idx="4">
                  <c:v>Middle East and North Africa</c:v>
                </c:pt>
                <c:pt idx="5">
                  <c:v>North America</c:v>
                </c:pt>
                <c:pt idx="6">
                  <c:v>Sub-Saharan Africa</c:v>
                </c:pt>
              </c:strCache>
            </c:strRef>
          </c:cat>
          <c:val>
            <c:numRef>
              <c:f>Sheet1!$B$23:$B$30</c:f>
              <c:numCache>
                <c:formatCode>0%</c:formatCode>
                <c:ptCount val="7"/>
                <c:pt idx="0">
                  <c:v>0.155422515124555</c:v>
                </c:pt>
                <c:pt idx="1">
                  <c:v>0.102616611007307</c:v>
                </c:pt>
                <c:pt idx="2">
                  <c:v>0.0667671476259779</c:v>
                </c:pt>
                <c:pt idx="3">
                  <c:v>0.242950355657252</c:v>
                </c:pt>
                <c:pt idx="4">
                  <c:v>0.102314034213126</c:v>
                </c:pt>
                <c:pt idx="5">
                  <c:v>0.0410877841821107</c:v>
                </c:pt>
                <c:pt idx="6">
                  <c:v>0.288841552189672</c:v>
                </c:pt>
              </c:numCache>
            </c:numRef>
          </c:val>
        </c:ser>
        <c:dLbls>
          <c:showLegendKey val="0"/>
          <c:showVal val="1"/>
          <c:showCatName val="0"/>
          <c:showSerName val="0"/>
          <c:showPercent val="0"/>
          <c:showBubbleSize val="0"/>
          <c:showLeaderLines val="1"/>
        </c:dLbls>
        <c:firstSliceAng val="0"/>
      </c:pieChart>
      <c:spPr>
        <a:noFill/>
        <a:ln>
          <a:noFill/>
        </a:ln>
        <a:effectLst/>
      </c:spPr>
    </c:plotArea>
    <c:legend>
      <c:legendPos val="r"/>
      <c:legendEntry>
        <c:idx val="0"/>
        <c:txPr>
          <a:bodyPr rot="0" spcFirstLastPara="1" vertOverflow="ellipsis" vert="horz" wrap="square" anchor="ctr" anchorCtr="1"/>
          <a:lstStyle/>
          <a:p>
            <a:pPr>
              <a:defRPr lang="en-US" sz="1600" b="1" i="0" u="none" strike="noStrike" kern="1200" baseline="0">
                <a:solidFill>
                  <a:schemeClr val="tx1">
                    <a:lumMod val="65000"/>
                    <a:lumOff val="35000"/>
                  </a:schemeClr>
                </a:solidFill>
                <a:latin typeface="+mn-lt"/>
                <a:ea typeface="+mn-ea"/>
                <a:cs typeface="+mn-cs"/>
              </a:defRPr>
            </a:pPr>
          </a:p>
        </c:txPr>
      </c:legendEntry>
      <c:legendEntry>
        <c:idx val="1"/>
        <c:txPr>
          <a:bodyPr rot="0" spcFirstLastPara="1" vertOverflow="ellipsis" vert="horz" wrap="square" anchor="ctr" anchorCtr="1"/>
          <a:lstStyle/>
          <a:p>
            <a:pPr>
              <a:defRPr lang="en-US" sz="1600" b="1" i="0" u="none" strike="noStrike" kern="1200" baseline="0">
                <a:solidFill>
                  <a:schemeClr val="tx1">
                    <a:lumMod val="65000"/>
                    <a:lumOff val="35000"/>
                  </a:schemeClr>
                </a:solidFill>
                <a:latin typeface="+mn-lt"/>
                <a:ea typeface="+mn-ea"/>
                <a:cs typeface="+mn-cs"/>
              </a:defRPr>
            </a:pPr>
          </a:p>
        </c:txPr>
      </c:legendEntry>
      <c:legendEntry>
        <c:idx val="2"/>
        <c:txPr>
          <a:bodyPr rot="0" spcFirstLastPara="1" vertOverflow="ellipsis" vert="horz" wrap="square" anchor="ctr" anchorCtr="1"/>
          <a:lstStyle/>
          <a:p>
            <a:pPr>
              <a:defRPr lang="en-US" sz="1600" b="1" i="0" u="none" strike="noStrike" kern="1200" baseline="0">
                <a:solidFill>
                  <a:schemeClr val="tx1">
                    <a:lumMod val="65000"/>
                    <a:lumOff val="35000"/>
                  </a:schemeClr>
                </a:solidFill>
                <a:latin typeface="+mn-lt"/>
                <a:ea typeface="+mn-ea"/>
                <a:cs typeface="+mn-cs"/>
              </a:defRPr>
            </a:pPr>
          </a:p>
        </c:txPr>
      </c:legendEntry>
      <c:legendEntry>
        <c:idx val="3"/>
        <c:txPr>
          <a:bodyPr rot="0" spcFirstLastPara="1" vertOverflow="ellipsis" vert="horz" wrap="square" anchor="ctr" anchorCtr="1"/>
          <a:lstStyle/>
          <a:p>
            <a:pPr>
              <a:defRPr lang="en-US" sz="1600" b="1" i="0" u="none" strike="noStrike" kern="1200" baseline="0">
                <a:solidFill>
                  <a:schemeClr val="tx1">
                    <a:lumMod val="65000"/>
                    <a:lumOff val="35000"/>
                  </a:schemeClr>
                </a:solidFill>
                <a:latin typeface="+mn-lt"/>
                <a:ea typeface="+mn-ea"/>
                <a:cs typeface="+mn-cs"/>
              </a:defRPr>
            </a:pPr>
          </a:p>
        </c:txPr>
      </c:legendEntry>
      <c:legendEntry>
        <c:idx val="4"/>
        <c:txPr>
          <a:bodyPr rot="0" spcFirstLastPara="1" vertOverflow="ellipsis" vert="horz" wrap="square" anchor="ctr" anchorCtr="1"/>
          <a:lstStyle/>
          <a:p>
            <a:pPr>
              <a:defRPr lang="en-US" sz="1600" b="1" i="0" u="none" strike="noStrike" kern="1200" baseline="0">
                <a:solidFill>
                  <a:schemeClr val="tx1">
                    <a:lumMod val="65000"/>
                    <a:lumOff val="35000"/>
                  </a:schemeClr>
                </a:solidFill>
                <a:latin typeface="+mn-lt"/>
                <a:ea typeface="+mn-ea"/>
                <a:cs typeface="+mn-cs"/>
              </a:defRPr>
            </a:pPr>
          </a:p>
        </c:txPr>
      </c:legendEntry>
      <c:legendEntry>
        <c:idx val="5"/>
        <c:txPr>
          <a:bodyPr rot="0" spcFirstLastPara="1" vertOverflow="ellipsis" vert="horz" wrap="square" anchor="ctr" anchorCtr="1"/>
          <a:lstStyle/>
          <a:p>
            <a:pPr>
              <a:defRPr lang="en-US" sz="1600" b="1" i="0" u="none" strike="noStrike" kern="1200" baseline="0">
                <a:solidFill>
                  <a:schemeClr val="tx1">
                    <a:lumMod val="65000"/>
                    <a:lumOff val="35000"/>
                  </a:schemeClr>
                </a:solidFill>
                <a:latin typeface="+mn-lt"/>
                <a:ea typeface="+mn-ea"/>
                <a:cs typeface="+mn-cs"/>
              </a:defRPr>
            </a:pPr>
          </a:p>
        </c:txPr>
      </c:legendEntry>
      <c:legendEntry>
        <c:idx val="6"/>
        <c:txPr>
          <a:bodyPr rot="0" spcFirstLastPara="1" vertOverflow="ellipsis" vert="horz" wrap="square" anchor="ctr" anchorCtr="1"/>
          <a:lstStyle/>
          <a:p>
            <a:pPr>
              <a:defRPr lang="en-US" sz="1600" b="1" i="0" u="none" strike="noStrike" kern="1200" baseline="0">
                <a:solidFill>
                  <a:schemeClr val="tx1">
                    <a:lumMod val="65000"/>
                    <a:lumOff val="35000"/>
                  </a:schemeClr>
                </a:solidFill>
                <a:latin typeface="+mn-lt"/>
                <a:ea typeface="+mn-ea"/>
                <a:cs typeface="+mn-cs"/>
              </a:defRPr>
            </a:pPr>
          </a:p>
        </c:txPr>
      </c:legendEntry>
      <c:layout/>
      <c:overlay val="0"/>
      <c:spPr>
        <a:noFill/>
        <a:ln>
          <a:noFill/>
        </a:ln>
        <a:effectLst/>
      </c:spPr>
      <c:txPr>
        <a:bodyPr rot="0" spcFirstLastPara="1" vertOverflow="ellipsis" vert="horz" wrap="square" anchor="ctr" anchorCtr="1"/>
        <a:lstStyle/>
        <a:p>
          <a:pPr>
            <a:defRPr lang="en-US" sz="1600" b="1"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b63d3281-23d4-45da-a7a5-5425da20e66a}"/>
      </c:ext>
    </c:extLst>
  </c:chart>
  <c:spPr>
    <a:noFill/>
    <a:ln>
      <a:noFill/>
    </a:ln>
    <a:effectLst/>
  </c:spPr>
  <c:txPr>
    <a:bodyPr/>
    <a:lstStyle/>
    <a:p>
      <a:pPr>
        <a:defRPr lang="en-US" b="1"/>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800" b="1" i="0" u="none" strike="noStrike" kern="1200" baseline="0">
                <a:solidFill>
                  <a:schemeClr val="tx1">
                    <a:lumMod val="75000"/>
                    <a:lumOff val="25000"/>
                  </a:schemeClr>
                </a:solidFill>
                <a:latin typeface="+mn-lt"/>
                <a:ea typeface="+mn-ea"/>
                <a:cs typeface="+mn-cs"/>
              </a:defRPr>
            </a:pPr>
            <a:r>
              <a:rPr sz="1800"/>
              <a:t>Gross Profit Margin for Each Item Sold (%)</a:t>
            </a:r>
            <a:endParaRPr sz="1800"/>
          </a:p>
        </c:rich>
      </c:tx>
      <c:layout>
        <c:manualLayout>
          <c:xMode val="edge"/>
          <c:yMode val="edge"/>
          <c:x val="0.264649984162179"/>
          <c:y val="0.0131195335276968"/>
        </c:manualLayout>
      </c:layout>
      <c:overlay val="0"/>
      <c:spPr>
        <a:noFill/>
        <a:ln>
          <a:noFill/>
        </a:ln>
        <a:effectLst/>
      </c:spPr>
    </c:title>
    <c:autoTitleDeleted val="0"/>
    <c:plotArea>
      <c:layout/>
      <c:barChart>
        <c:barDir val="bar"/>
        <c:grouping val="stacked"/>
        <c:varyColors val="0"/>
        <c:ser>
          <c:idx val="0"/>
          <c:order val="0"/>
          <c:tx>
            <c:strRef>
              <c:f>'[DA-PIVOT.xlsx]DABI'!$I$84</c:f>
              <c:strCache>
                <c:ptCount val="1"/>
                <c:pt idx="0">
                  <c:v>Gross Profit Margin(%)</c:v>
                </c:pt>
              </c:strCache>
            </c:strRef>
          </c:tx>
          <c:spPr>
            <a:gradFill>
              <a:gsLst>
                <a:gs pos="0">
                  <a:schemeClr val="accent1">
                    <a:lumMod val="40000"/>
                    <a:lumOff val="60000"/>
                  </a:schemeClr>
                </a:gs>
                <a:gs pos="90000">
                  <a:schemeClr val="accent1"/>
                </a:gs>
              </a:gsLst>
              <a:lin ang="10800000" scaled="0"/>
            </a:gradFill>
            <a:ln>
              <a:gradFill>
                <a:gsLst>
                  <a:gs pos="0">
                    <a:schemeClr val="accent1"/>
                  </a:gs>
                  <a:gs pos="100000">
                    <a:schemeClr val="accent1">
                      <a:lumMod val="75000"/>
                    </a:schemeClr>
                  </a:gs>
                </a:gsLst>
                <a:lin ang="10800000" scaled="0"/>
              </a:gradFill>
            </a:ln>
            <a:effectLst>
              <a:outerShdw blurRad="76200" dist="25400" dir="2700000" algn="tl" rotWithShape="0">
                <a:schemeClr val="accent1">
                  <a:lumMod val="50000"/>
                  <a:alpha val="30000"/>
                </a:schemeClr>
              </a:outerShdw>
            </a:effectLst>
          </c:spPr>
          <c:invertIfNegative val="0"/>
          <c:dLbls>
            <c:spPr>
              <a:noFill/>
              <a:ln>
                <a:noFill/>
              </a:ln>
              <a:effectLst/>
            </c:spPr>
            <c:txPr>
              <a:bodyPr rot="0" spcFirstLastPara="0" vertOverflow="ellipsis" vert="horz" wrap="square" lIns="38100" tIns="19050" rIns="38100" bIns="19050" anchor="ctr" anchorCtr="1"/>
              <a:lstStyle/>
              <a:p>
                <a:pPr>
                  <a:defRPr lang="en-US" sz="1400" b="0" i="0" u="none" strike="noStrike" kern="1200" baseline="0">
                    <a:solidFill>
                      <a:schemeClr val="tx1">
                        <a:lumMod val="75000"/>
                        <a:lumOff val="25000"/>
                      </a:schemeClr>
                    </a:solidFill>
                    <a:latin typeface="+mn-lt"/>
                    <a:ea typeface="+mn-ea"/>
                    <a:cs typeface="+mn-cs"/>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'[DA-PIVOT.xlsx]DABI'!$H$85:$H$96</c:f>
              <c:strCache>
                <c:ptCount val="12"/>
                <c:pt idx="0" c:formatCode="[$-409]m/d/yy\ h:mm\ AM/PM;@">
                  <c:v>Baby Food</c:v>
                </c:pt>
                <c:pt idx="1" c:formatCode="[$-409]m/d/yy\ h:mm\ AM/PM;@">
                  <c:v>Cereal</c:v>
                </c:pt>
                <c:pt idx="2" c:formatCode="[$-409]m/d/yy\ h:mm\ AM/PM;@">
                  <c:v>Office Supplies</c:v>
                </c:pt>
                <c:pt idx="3" c:formatCode="[$-409]m/d/yy\ h:mm\ AM/PM;@">
                  <c:v>Fruits</c:v>
                </c:pt>
                <c:pt idx="4" c:formatCode="[$-409]m/d/yy\ h:mm\ AM/PM;@">
                  <c:v>Household</c:v>
                </c:pt>
                <c:pt idx="5" c:formatCode="[$-409]m/d/yy\ h:mm\ AM/PM;@">
                  <c:v>Vegetables</c:v>
                </c:pt>
                <c:pt idx="6" c:formatCode="[$-409]m/d/yy\ h:mm\ AM/PM;@">
                  <c:v>Personal Care</c:v>
                </c:pt>
                <c:pt idx="7" c:formatCode="[$-409]m/d/yy\ h:mm\ AM/PM;@">
                  <c:v>Clothes</c:v>
                </c:pt>
                <c:pt idx="8" c:formatCode="[$-409]m/d/yy\ h:mm\ AM/PM;@">
                  <c:v>Cosmetics</c:v>
                </c:pt>
                <c:pt idx="9" c:formatCode="[$-409]m/d/yy\ h:mm\ AM/PM;@">
                  <c:v>Beverages</c:v>
                </c:pt>
                <c:pt idx="10" c:formatCode="[$-409]m/d/yy\ h:mm\ AM/PM;@">
                  <c:v>Meat</c:v>
                </c:pt>
                <c:pt idx="11" c:formatCode="[$-409]m/d/yy\ h:mm\ AM/PM;@">
                  <c:v>Snacks</c:v>
                </c:pt>
              </c:strCache>
            </c:strRef>
          </c:cat>
          <c:val>
            <c:numRef>
              <c:f>'[DA-PIVOT.xlsx]DABI'!$I$85:$I$96</c:f>
              <c:numCache>
                <c:formatCode>0_ </c:formatCode>
                <c:ptCount val="12"/>
                <c:pt idx="0">
                  <c:v>37.5509244750862</c:v>
                </c:pt>
                <c:pt idx="1">
                  <c:v>43.0675741370928</c:v>
                </c:pt>
                <c:pt idx="2">
                  <c:v>19.3869873005636</c:v>
                </c:pt>
                <c:pt idx="3">
                  <c:v>25.8306538049303</c:v>
                </c:pt>
                <c:pt idx="4">
                  <c:v>24.7998563454891</c:v>
                </c:pt>
                <c:pt idx="5">
                  <c:v>40.9775412177074</c:v>
                </c:pt>
                <c:pt idx="6">
                  <c:v>30.6619356417472</c:v>
                </c:pt>
                <c:pt idx="7">
                  <c:v>67.203513909224</c:v>
                </c:pt>
                <c:pt idx="8">
                  <c:v>39.7689844464776</c:v>
                </c:pt>
                <c:pt idx="9">
                  <c:v>33.0031612223393</c:v>
                </c:pt>
                <c:pt idx="10">
                  <c:v>13.5580364550001</c:v>
                </c:pt>
                <c:pt idx="11">
                  <c:v>36.1384191899331</c:v>
                </c:pt>
              </c:numCache>
            </c:numRef>
          </c:val>
        </c:ser>
        <c:dLbls>
          <c:showLegendKey val="0"/>
          <c:showVal val="1"/>
          <c:showCatName val="0"/>
          <c:showSerName val="0"/>
          <c:showPercent val="0"/>
          <c:showBubbleSize val="0"/>
        </c:dLbls>
        <c:gapWidth val="140"/>
        <c:overlap val="100"/>
        <c:axId val="277017671"/>
        <c:axId val="148875533"/>
      </c:barChart>
      <c:catAx>
        <c:axId val="277017671"/>
        <c:scaling>
          <c:orientation val="minMax"/>
        </c:scaling>
        <c:delete val="0"/>
        <c:axPos val="l"/>
        <c:title>
          <c:tx>
            <c:rich>
              <a:bodyPr rot="-5400000" spcFirstLastPara="0" vertOverflow="ellipsis" vert="horz" wrap="square" anchor="ctr" anchorCtr="1"/>
              <a:lstStyle/>
              <a:p>
                <a:pPr defTabSz="914400">
                  <a:defRPr lang="en-US" sz="1400" b="0" i="0" u="none" strike="noStrike" kern="1200" baseline="0">
                    <a:solidFill>
                      <a:schemeClr val="tx1">
                        <a:lumMod val="65000"/>
                        <a:lumOff val="35000"/>
                      </a:schemeClr>
                    </a:solidFill>
                    <a:latin typeface="+mn-lt"/>
                    <a:ea typeface="+mn-ea"/>
                    <a:cs typeface="+mn-cs"/>
                  </a:defRPr>
                </a:pPr>
                <a:r>
                  <a:rPr sz="1400"/>
                  <a:t>ITEM TYPE</a:t>
                </a:r>
                <a:endParaRPr sz="1400"/>
              </a:p>
            </c:rich>
          </c:tx>
          <c:layout/>
          <c:overlay val="0"/>
          <c:spPr>
            <a:noFill/>
            <a:ln>
              <a:noFill/>
            </a:ln>
            <a:effectLst/>
          </c:sp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1400" b="0" i="0" u="none" strike="noStrike" kern="1200" baseline="0">
                <a:solidFill>
                  <a:schemeClr val="tx1">
                    <a:lumMod val="65000"/>
                    <a:lumOff val="35000"/>
                  </a:schemeClr>
                </a:solidFill>
                <a:latin typeface="+mn-lt"/>
                <a:ea typeface="+mn-ea"/>
                <a:cs typeface="+mn-cs"/>
              </a:defRPr>
            </a:pPr>
          </a:p>
        </c:txPr>
        <c:crossAx val="148875533"/>
        <c:crosses val="autoZero"/>
        <c:auto val="1"/>
        <c:lblAlgn val="ctr"/>
        <c:lblOffset val="100"/>
        <c:noMultiLvlLbl val="0"/>
      </c:catAx>
      <c:valAx>
        <c:axId val="148875533"/>
        <c:scaling>
          <c:orientation val="minMax"/>
        </c:scaling>
        <c:delete val="0"/>
        <c:axPos val="b"/>
        <c:majorGridlines>
          <c:spPr>
            <a:ln w="9525" cap="flat" cmpd="sng" algn="ctr">
              <a:solidFill>
                <a:schemeClr val="lt1">
                  <a:lumMod val="90200"/>
                </a:schemeClr>
              </a:solidFill>
              <a:round/>
            </a:ln>
            <a:effectLst/>
          </c:spPr>
        </c:majorGridlines>
        <c:numFmt formatCode="0_ " sourceLinked="1"/>
        <c:majorTickMark val="none"/>
        <c:minorTickMark val="none"/>
        <c:tickLblPos val="nextTo"/>
        <c:spPr>
          <a:noFill/>
          <a:ln>
            <a:noFill/>
          </a:ln>
          <a:effectLst/>
        </c:spPr>
        <c:txPr>
          <a:bodyPr rot="-60000000" spcFirstLastPara="0" vertOverflow="ellipsis" vert="horz" wrap="square" anchor="ctr" anchorCtr="1"/>
          <a:lstStyle/>
          <a:p>
            <a:pPr>
              <a:defRPr lang="en-US" sz="1400" b="0" i="0" u="none" strike="noStrike" kern="1200" baseline="0">
                <a:solidFill>
                  <a:schemeClr val="tx1">
                    <a:lumMod val="65000"/>
                    <a:lumOff val="35000"/>
                  </a:schemeClr>
                </a:solidFill>
                <a:latin typeface="+mn-lt"/>
                <a:ea typeface="+mn-ea"/>
                <a:cs typeface="+mn-cs"/>
              </a:defRPr>
            </a:pPr>
          </a:p>
        </c:txPr>
        <c:crossAx val="277017671"/>
        <c:crosses val="autoZero"/>
        <c:crossBetween val="between"/>
      </c:valAx>
      <c:spPr>
        <a:noFill/>
        <a:ln>
          <a:noFill/>
        </a:ln>
        <a:effectLst/>
      </c:spPr>
    </c:plotArea>
    <c:legend>
      <c:legendPos val="b"/>
      <c:legendEntry>
        <c:idx val="0"/>
        <c:txPr>
          <a:bodyPr rot="0" spcFirstLastPara="0" vertOverflow="ellipsis" vert="horz" wrap="square" anchor="ctr" anchorCtr="1"/>
          <a:lstStyle/>
          <a:p>
            <a:pPr>
              <a:defRPr lang="en-US" sz="1400" b="0" i="0" u="none" strike="noStrike" kern="1200" baseline="0">
                <a:solidFill>
                  <a:schemeClr val="tx1">
                    <a:lumMod val="65000"/>
                    <a:lumOff val="35000"/>
                  </a:schemeClr>
                </a:solidFill>
                <a:latin typeface="+mn-lt"/>
                <a:ea typeface="+mn-ea"/>
                <a:cs typeface="+mn-cs"/>
              </a:defRPr>
            </a:pPr>
          </a:p>
        </c:txPr>
      </c:legendEntry>
      <c:layout/>
      <c:overlay val="0"/>
      <c:spPr>
        <a:noFill/>
        <a:ln>
          <a:noFill/>
        </a:ln>
        <a:effectLst/>
      </c:spPr>
      <c:txPr>
        <a:bodyPr rot="0" spcFirstLastPara="0" vertOverflow="ellipsis" vert="horz" wrap="square" anchor="ctr" anchorCtr="1"/>
        <a:lstStyle/>
        <a:p>
          <a:pPr>
            <a:defRPr lang="en-US" sz="14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7967f60d-651e-4c30-ab54-bf5cbbd00247}"/>
      </c:ext>
    </c:extLst>
  </c:chart>
  <c:spPr>
    <a:solidFill>
      <a:schemeClr val="bg1"/>
    </a:solidFill>
    <a:ln w="9525" cap="flat" cmpd="sng" algn="ctr">
      <a:solidFill>
        <a:schemeClr val="tx1">
          <a:lumMod val="15000"/>
          <a:lumOff val="85000"/>
        </a:schemeClr>
      </a:solidFill>
      <a:round/>
    </a:ln>
    <a:effectLst/>
  </c:spPr>
  <c:txPr>
    <a:bodyPr/>
    <a:lstStyle/>
    <a:p>
      <a:pPr>
        <a:defRPr lang="en-US" sz="1400"/>
      </a:pP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[SYLIP CORPORATION SALES DATA FOR GROUP 2.xlsx]Sheet2!PivotTable7</c:name>
    <c:fmtId val="-1"/>
  </c:pivotSource>
  <c:chart>
    <c:title>
      <c:tx>
        <c:rich>
          <a:bodyPr rot="0" spcFirstLastPara="1" vertOverflow="ellipsis" vert="horz" wrap="square" anchor="ctr" anchorCtr="1"/>
          <a:lstStyle/>
          <a:p>
            <a:pPr>
              <a:defRPr lang="en-US" sz="1920" b="1" i="0" u="none" strike="noStrike" kern="1200" spc="0" baseline="0">
                <a:solidFill>
                  <a:schemeClr val="tx1">
                    <a:lumMod val="65000"/>
                    <a:lumOff val="35000"/>
                  </a:schemeClr>
                </a:solidFill>
                <a:latin typeface="+mn-lt"/>
                <a:ea typeface="+mn-ea"/>
                <a:cs typeface="+mn-cs"/>
              </a:defRPr>
            </a:pPr>
            <a:r>
              <a:rPr lang="en-US" sz="1920" b="1"/>
              <a:t>Top</a:t>
            </a:r>
            <a:r>
              <a:rPr lang="en-US" sz="1920" b="1" baseline="0"/>
              <a:t> 4 Countries with highest Revenue </a:t>
            </a:r>
            <a:endParaRPr lang="en-US" sz="1920" b="1"/>
          </a:p>
        </c:rich>
      </c:tx>
      <c:layout>
        <c:manualLayout>
          <c:xMode val="edge"/>
          <c:yMode val="edge"/>
          <c:x val="0.296476284328378"/>
          <c:y val="0.0172320918538339"/>
        </c:manualLayout>
      </c:layout>
      <c:overlay val="0"/>
      <c:spPr>
        <a:noFill/>
        <a:ln>
          <a:noFill/>
        </a:ln>
        <a:effectLst/>
      </c:spPr>
    </c:title>
    <c:autoTitleDeleted val="0"/>
    <c:plotArea>
      <c:layout/>
      <c:barChart>
        <c:barDir val="bar"/>
        <c:grouping val="clustered"/>
        <c:varyColors val="0"/>
        <c:ser>
          <c:idx val="0"/>
          <c:order val="0"/>
          <c:tx>
            <c:strRef>
              <c:f>Sheet2!$B$26</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600" b="1"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Sheet2!$A$27:$A$31</c:f>
              <c:strCache>
                <c:ptCount val="4"/>
                <c:pt idx="0">
                  <c:v>Turkmenistan</c:v>
                </c:pt>
                <c:pt idx="1">
                  <c:v>Djibouti</c:v>
                </c:pt>
                <c:pt idx="2">
                  <c:v>Myanmar</c:v>
                </c:pt>
                <c:pt idx="3">
                  <c:v>Honduras</c:v>
                </c:pt>
              </c:strCache>
            </c:strRef>
          </c:cat>
          <c:val>
            <c:numRef>
              <c:f>Sheet2!$B$27:$B$31</c:f>
              <c:numCache>
                <c:formatCode>_-[$£-809]* #,##0.00_-;\-[$£-809]* #,##0.00_-;_-[$£-809]* "-"??_-;_-@_-</c:formatCode>
                <c:ptCount val="4"/>
                <c:pt idx="0">
                  <c:v>5822036.2</c:v>
                </c:pt>
                <c:pt idx="1">
                  <c:v>6052890.86</c:v>
                </c:pt>
                <c:pt idx="2">
                  <c:v>6161257.9</c:v>
                </c:pt>
                <c:pt idx="3">
                  <c:v>6336545.48</c:v>
                </c:pt>
              </c:numCache>
            </c:numRef>
          </c:val>
        </c:ser>
        <c:dLbls>
          <c:showLegendKey val="0"/>
          <c:showVal val="1"/>
          <c:showCatName val="0"/>
          <c:showSerName val="0"/>
          <c:showPercent val="0"/>
          <c:showBubbleSize val="0"/>
        </c:dLbls>
        <c:gapWidth val="182"/>
        <c:axId val="678270031"/>
        <c:axId val="678270511"/>
      </c:barChart>
      <c:catAx>
        <c:axId val="67827003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600" b="1" i="0" u="none" strike="noStrike" kern="1200" baseline="0">
                <a:solidFill>
                  <a:schemeClr val="tx1">
                    <a:lumMod val="65000"/>
                    <a:lumOff val="35000"/>
                  </a:schemeClr>
                </a:solidFill>
                <a:latin typeface="+mn-lt"/>
                <a:ea typeface="+mn-ea"/>
                <a:cs typeface="+mn-cs"/>
              </a:defRPr>
            </a:pPr>
          </a:p>
        </c:txPr>
        <c:crossAx val="678270511"/>
        <c:crosses val="autoZero"/>
        <c:auto val="1"/>
        <c:lblAlgn val="ctr"/>
        <c:lblOffset val="100"/>
        <c:noMultiLvlLbl val="0"/>
      </c:catAx>
      <c:valAx>
        <c:axId val="678270511"/>
        <c:scaling>
          <c:orientation val="minMax"/>
        </c:scaling>
        <c:delete val="1"/>
        <c:axPos val="b"/>
        <c:majorGridlines>
          <c:spPr>
            <a:ln w="9525" cap="flat" cmpd="sng" algn="ctr">
              <a:solidFill>
                <a:schemeClr val="tx1">
                  <a:lumMod val="15000"/>
                  <a:lumOff val="85000"/>
                </a:schemeClr>
              </a:solidFill>
              <a:round/>
            </a:ln>
            <a:effectLst/>
          </c:spPr>
        </c:majorGridlines>
        <c:numFmt formatCode="_-[$£-809]* #,##0.00_-;\-[$£-809]* #,##0.00_-;_-[$£-809]* &quot;-&quot;??_-;_-@_-" sourceLinked="1"/>
        <c:majorTickMark val="none"/>
        <c:minorTickMark val="none"/>
        <c:tickLblPos val="nextTo"/>
        <c:txPr>
          <a:bodyPr rot="-60000000" spcFirstLastPara="0" vertOverflow="ellipsis" vert="horz" wrap="square" anchor="ctr" anchorCtr="1"/>
          <a:lstStyle/>
          <a:p>
            <a:pPr>
              <a:defRPr lang="en-US" sz="1600" b="0" i="0" u="none" strike="noStrike" kern="1200" baseline="0">
                <a:solidFill>
                  <a:schemeClr val="tx1">
                    <a:lumMod val="65000"/>
                    <a:lumOff val="35000"/>
                  </a:schemeClr>
                </a:solidFill>
                <a:latin typeface="+mn-lt"/>
                <a:ea typeface="+mn-ea"/>
                <a:cs typeface="+mn-cs"/>
              </a:defRPr>
            </a:pPr>
          </a:p>
        </c:txPr>
        <c:crossAx val="678270031"/>
        <c:crosses val="autoZero"/>
        <c:crossBetween val="between"/>
      </c:valAx>
      <c:spPr>
        <a:noFill/>
        <a:ln>
          <a:noFill/>
        </a:ln>
        <a:effectLst/>
      </c:spPr>
    </c:plotArea>
    <c:legend>
      <c:legendPos val="r"/>
      <c:legendEntry>
        <c:idx val="0"/>
        <c:txPr>
          <a:bodyPr rot="0" spcFirstLastPara="1" vertOverflow="ellipsis" vert="horz" wrap="square" anchor="ctr" anchorCtr="1"/>
          <a:lstStyle/>
          <a:p>
            <a:pPr>
              <a:defRPr lang="en-US" sz="1600" b="0" i="0" u="none" strike="noStrike" kern="1200" baseline="0">
                <a:solidFill>
                  <a:schemeClr val="tx1">
                    <a:lumMod val="65000"/>
                    <a:lumOff val="35000"/>
                  </a:schemeClr>
                </a:solidFill>
                <a:latin typeface="+mn-lt"/>
                <a:ea typeface="+mn-ea"/>
                <a:cs typeface="+mn-cs"/>
              </a:defRPr>
            </a:pPr>
          </a:p>
        </c:txPr>
      </c:legendEntry>
      <c:layout/>
      <c:overlay val="0"/>
      <c:spPr>
        <a:noFill/>
        <a:ln>
          <a:noFill/>
        </a:ln>
        <a:effectLst/>
      </c:spPr>
      <c:txPr>
        <a:bodyPr rot="0" spcFirstLastPara="1" vertOverflow="ellipsis" vert="horz" wrap="square" anchor="ctr" anchorCtr="1"/>
        <a:lstStyle/>
        <a:p>
          <a:pPr>
            <a:defRPr lang="en-US" sz="16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0fd9b003-5be9-4a6a-9b88-33cb7cf6d139}"/>
      </c:ext>
    </c:extLst>
  </c:chart>
  <c:spPr>
    <a:noFill/>
    <a:ln>
      <a:noFill/>
    </a:ln>
    <a:effectLst/>
  </c:spPr>
  <c:txPr>
    <a:bodyPr/>
    <a:lstStyle/>
    <a:p>
      <a:pPr>
        <a:defRPr lang="en-US" sz="1600"/>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[SYLIP CORPORATION SALES DATA FOR GROUP 2.xlsx]Sheet2!PivotTable8</c:name>
    <c:fmtId val="-1"/>
  </c:pivotSource>
  <c:chart>
    <c:title>
      <c:tx>
        <c:rich>
          <a:bodyPr rot="0" spcFirstLastPara="1" vertOverflow="ellipsis" vert="horz" wrap="square" anchor="ctr" anchorCtr="1"/>
          <a:lstStyle/>
          <a:p>
            <a:pPr>
              <a:defRPr lang="en-US" sz="1800" b="1" i="0" u="none" strike="noStrike" kern="1200" spc="0" baseline="0">
                <a:solidFill>
                  <a:schemeClr val="tx1">
                    <a:lumMod val="65000"/>
                    <a:lumOff val="35000"/>
                  </a:schemeClr>
                </a:solidFill>
                <a:latin typeface="+mn-lt"/>
                <a:ea typeface="+mn-ea"/>
                <a:cs typeface="+mn-cs"/>
              </a:defRPr>
            </a:pPr>
            <a:r>
              <a:rPr lang="en-US" sz="1800" b="1"/>
              <a:t>Top</a:t>
            </a:r>
            <a:r>
              <a:rPr lang="en-US" sz="1800" b="1" baseline="0"/>
              <a:t> 4 Countries with Lowest Revenue </a:t>
            </a:r>
            <a:endParaRPr lang="en-US" sz="1800" b="1"/>
          </a:p>
        </c:rich>
      </c:tx>
      <c:layout/>
      <c:overlay val="0"/>
      <c:spPr>
        <a:noFill/>
        <a:ln>
          <a:noFill/>
        </a:ln>
        <a:effectLst/>
      </c:spPr>
    </c:title>
    <c:autoTitleDeleted val="0"/>
    <c:plotArea>
      <c:layout/>
      <c:barChart>
        <c:barDir val="col"/>
        <c:grouping val="clustered"/>
        <c:varyColors val="0"/>
        <c:ser>
          <c:idx val="0"/>
          <c:order val="0"/>
          <c:tx>
            <c:strRef>
              <c:f>Sheet2!$B$35</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400" b="1"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Sheet2!$A$36:$A$40</c:f>
              <c:strCache>
                <c:ptCount val="4"/>
                <c:pt idx="0">
                  <c:v>Slovakia</c:v>
                </c:pt>
                <c:pt idx="1">
                  <c:v>New Zealand</c:v>
                </c:pt>
                <c:pt idx="2">
                  <c:v>Kyrgyzstan</c:v>
                </c:pt>
                <c:pt idx="3">
                  <c:v>Kuwait</c:v>
                </c:pt>
              </c:strCache>
            </c:strRef>
          </c:cat>
          <c:val>
            <c:numRef>
              <c:f>Sheet2!$B$36:$B$40</c:f>
              <c:numCache>
                <c:formatCode>_-[$£-809]* #,##0.00_-;\-[$£-809]* #,##0.00_-;_-[$£-809]* "-"??_-;_-@_-</c:formatCode>
                <c:ptCount val="4"/>
                <c:pt idx="0">
                  <c:v>26344.26</c:v>
                </c:pt>
                <c:pt idx="1">
                  <c:v>20404.71</c:v>
                </c:pt>
                <c:pt idx="2">
                  <c:v>19103.44</c:v>
                </c:pt>
                <c:pt idx="3">
                  <c:v>4870.26</c:v>
                </c:pt>
              </c:numCache>
            </c:numRef>
          </c:val>
        </c:ser>
        <c:dLbls>
          <c:showLegendKey val="0"/>
          <c:showVal val="1"/>
          <c:showCatName val="0"/>
          <c:showSerName val="0"/>
          <c:showPercent val="0"/>
          <c:showBubbleSize val="0"/>
        </c:dLbls>
        <c:gapWidth val="219"/>
        <c:overlap val="-27"/>
        <c:axId val="686533087"/>
        <c:axId val="686528767"/>
      </c:barChart>
      <c:catAx>
        <c:axId val="6865330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800" b="1" i="0" u="none" strike="noStrike" kern="1200" baseline="0">
                <a:solidFill>
                  <a:schemeClr val="tx1">
                    <a:lumMod val="65000"/>
                    <a:lumOff val="35000"/>
                  </a:schemeClr>
                </a:solidFill>
                <a:latin typeface="+mn-lt"/>
                <a:ea typeface="+mn-ea"/>
                <a:cs typeface="+mn-cs"/>
              </a:defRPr>
            </a:pPr>
          </a:p>
        </c:txPr>
        <c:crossAx val="686528767"/>
        <c:crosses val="autoZero"/>
        <c:auto val="1"/>
        <c:lblAlgn val="ctr"/>
        <c:lblOffset val="100"/>
        <c:noMultiLvlLbl val="0"/>
      </c:catAx>
      <c:valAx>
        <c:axId val="686528767"/>
        <c:scaling>
          <c:orientation val="minMax"/>
        </c:scaling>
        <c:delete val="0"/>
        <c:axPos val="l"/>
        <c:majorGridlines>
          <c:spPr>
            <a:ln w="9525" cap="flat" cmpd="sng" algn="ctr">
              <a:solidFill>
                <a:schemeClr val="tx1">
                  <a:lumMod val="15000"/>
                  <a:lumOff val="85000"/>
                </a:schemeClr>
              </a:solidFill>
              <a:round/>
            </a:ln>
            <a:effectLst/>
          </c:spPr>
        </c:majorGridlines>
        <c:numFmt formatCode="_-[$£-809]* #,##0.00_-;\-[$£-809]* #,##0.00_-;_-[$£-809]* &quot;-&quot;??_-;_-@_-" sourceLinked="1"/>
        <c:majorTickMark val="none"/>
        <c:minorTickMark val="none"/>
        <c:tickLblPos val="nextTo"/>
        <c:spPr>
          <a:noFill/>
          <a:ln>
            <a:noFill/>
          </a:ln>
          <a:effectLst/>
        </c:spPr>
        <c:txPr>
          <a:bodyPr rot="-60000000" spcFirstLastPara="1" vertOverflow="ellipsis" vert="horz" wrap="square" anchor="ctr" anchorCtr="1"/>
          <a:lstStyle/>
          <a:p>
            <a:pPr>
              <a:defRPr lang="en-US" sz="900" b="1" i="0" u="none" strike="noStrike" kern="1200" baseline="0">
                <a:solidFill>
                  <a:schemeClr val="tx1">
                    <a:lumMod val="65000"/>
                    <a:lumOff val="35000"/>
                  </a:schemeClr>
                </a:solidFill>
                <a:latin typeface="+mn-lt"/>
                <a:ea typeface="+mn-ea"/>
                <a:cs typeface="+mn-cs"/>
              </a:defRPr>
            </a:pPr>
          </a:p>
        </c:txPr>
        <c:crossAx val="686533087"/>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6c17e2fd-25a5-4212-8cd8-9158a751722c}"/>
      </c:ext>
    </c:extLst>
  </c:chart>
  <c:spPr>
    <a:noFill/>
    <a:ln>
      <a:noFill/>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1013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styleClr val="auto"/>
    </cs:effectRef>
    <cs:fontRef idx="minor">
      <a:schemeClr val="dk1"/>
    </cs:fontRef>
    <cs:spPr>
      <a:gradFill>
        <a:gsLst>
          <a:gs pos="0">
            <a:schemeClr val="phClr">
              <a:lumMod val="40000"/>
              <a:lumOff val="60000"/>
            </a:schemeClr>
          </a:gs>
          <a:gs pos="90000">
            <a:schemeClr val="phClr"/>
          </a:gs>
        </a:gsLst>
        <a:lin ang="10800000" scaled="0"/>
      </a:gradFill>
      <a:ln>
        <a:gradFill>
          <a:gsLst>
            <a:gs pos="0">
              <a:schemeClr val="phClr"/>
            </a:gs>
            <a:gs pos="100000">
              <a:schemeClr val="phClr">
                <a:lumMod val="75000"/>
              </a:schemeClr>
            </a:gs>
          </a:gsLst>
          <a:lin ang="10800000" scaled="0"/>
        </a:gradFill>
      </a:ln>
      <a:effectLst>
        <a:outerShdw blurRad="76200" dist="25400" dir="2700000" algn="tl" rotWithShape="0">
          <a:schemeClr val="phClr">
            <a:lumMod val="50000"/>
            <a:alpha val="30000"/>
          </a:schemeClr>
        </a:outerShdw>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2DCD6380-5CCF-432D-BF57-02340AAD12E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87F55-2545-4F20-88AF-7FF309FA9E64}"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DCD6380-5CCF-432D-BF57-02340AAD12E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87F55-2545-4F20-88AF-7FF309FA9E64}"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DCD6380-5CCF-432D-BF57-02340AAD12E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87F55-2545-4F20-88AF-7FF309FA9E6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DCD6380-5CCF-432D-BF57-02340AAD12E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87F55-2545-4F20-88AF-7FF309FA9E6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DCD6380-5CCF-432D-BF57-02340AAD12E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87F55-2545-4F20-88AF-7FF309FA9E64}"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2DCD6380-5CCF-432D-BF57-02340AAD12E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B87F55-2545-4F20-88AF-7FF309FA9E6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2DCD6380-5CCF-432D-BF57-02340AAD12EA}"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B87F55-2545-4F20-88AF-7FF309FA9E6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2DCD6380-5CCF-432D-BF57-02340AAD12EA}"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B87F55-2545-4F20-88AF-7FF309FA9E6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CD6380-5CCF-432D-BF57-02340AAD12EA}"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B87F55-2545-4F20-88AF-7FF309FA9E6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DCD6380-5CCF-432D-BF57-02340AAD12E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B87F55-2545-4F20-88AF-7FF309FA9E64}"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DCD6380-5CCF-432D-BF57-02340AAD12E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B87F55-2545-4F20-88AF-7FF309FA9E64}"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CD6380-5CCF-432D-BF57-02340AAD12EA}"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B87F55-2545-4F20-88AF-7FF309FA9E64}"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5.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hart" Target="../charts/chart2.xml"/><Relationship Id="rId1" Type="http://schemas.openxmlformats.org/officeDocument/2006/relationships/chart" Target="../charts/char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26342" y="712973"/>
            <a:ext cx="8477991" cy="932987"/>
          </a:xfrm>
        </p:spPr>
        <p:txBody>
          <a:bodyPr>
            <a:normAutofit/>
          </a:bodyPr>
          <a:lstStyle/>
          <a:p>
            <a:pPr algn="ctr"/>
            <a:r>
              <a:rPr lang="en-US" sz="4000" b="1" dirty="0"/>
              <a:t>SYLIP CORPORATION</a:t>
            </a:r>
            <a:endParaRPr lang="en-US" sz="4000" b="1" dirty="0"/>
          </a:p>
        </p:txBody>
      </p:sp>
      <p:sp>
        <p:nvSpPr>
          <p:cNvPr id="3" name="Subtitle 2"/>
          <p:cNvSpPr>
            <a:spLocks noGrp="1"/>
          </p:cNvSpPr>
          <p:nvPr>
            <p:ph type="subTitle" idx="1"/>
          </p:nvPr>
        </p:nvSpPr>
        <p:spPr>
          <a:xfrm>
            <a:off x="1258257" y="1891158"/>
            <a:ext cx="9869288" cy="4253869"/>
          </a:xfrm>
        </p:spPr>
        <p:txBody>
          <a:bodyPr>
            <a:normAutofit/>
          </a:bodyPr>
          <a:lstStyle/>
          <a:p>
            <a:pPr algn="l"/>
            <a:r>
              <a:rPr lang="en-US" sz="2800" dirty="0">
                <a:solidFill>
                  <a:srgbClr val="0070C0"/>
                </a:solidFill>
              </a:rPr>
              <a:t>ANNUAL SALES PERFORMANCE REPORT FROM 2010 - 2017</a:t>
            </a:r>
            <a:endParaRPr lang="en-US" sz="2800" dirty="0">
              <a:solidFill>
                <a:srgbClr val="0070C0"/>
              </a:solidFill>
            </a:endParaRPr>
          </a:p>
          <a:p>
            <a:pPr algn="l"/>
            <a:endParaRPr lang="en-US" sz="2800" dirty="0">
              <a:solidFill>
                <a:srgbClr val="0070C0"/>
              </a:solidFill>
            </a:endParaRPr>
          </a:p>
          <a:p>
            <a:pPr algn="l"/>
            <a:r>
              <a:rPr lang="en-US" sz="2800" dirty="0">
                <a:solidFill>
                  <a:srgbClr val="0070C0"/>
                </a:solidFill>
              </a:rPr>
              <a:t>DATA TYPE: ANNUAL SALES DATA</a:t>
            </a:r>
            <a:endParaRPr lang="en-US" sz="2800" dirty="0">
              <a:solidFill>
                <a:srgbClr val="0070C0"/>
              </a:solidFill>
            </a:endParaRPr>
          </a:p>
          <a:p>
            <a:pPr algn="l"/>
            <a:r>
              <a:rPr lang="en-US" sz="2800" dirty="0">
                <a:solidFill>
                  <a:srgbClr val="0070C0"/>
                </a:solidFill>
              </a:rPr>
              <a:t>REPORTING CYCLE: 2010 – 2017</a:t>
            </a:r>
            <a:endParaRPr lang="en-US" sz="2800" dirty="0">
              <a:solidFill>
                <a:srgbClr val="0070C0"/>
              </a:solidFill>
            </a:endParaRPr>
          </a:p>
          <a:p>
            <a:pPr algn="l"/>
            <a:endParaRPr lang="en-US" sz="2800" dirty="0">
              <a:solidFill>
                <a:srgbClr val="0070C0"/>
              </a:solidFill>
            </a:endParaRPr>
          </a:p>
          <a:p>
            <a:pPr algn="l"/>
            <a:r>
              <a:rPr lang="en-US" sz="2800" dirty="0">
                <a:solidFill>
                  <a:srgbClr val="0070C0"/>
                </a:solidFill>
              </a:rPr>
              <a:t>PRESENTED BY</a:t>
            </a:r>
            <a:endParaRPr lang="en-US" sz="2800" dirty="0">
              <a:solidFill>
                <a:srgbClr val="0070C0"/>
              </a:solidFill>
            </a:endParaRPr>
          </a:p>
          <a:p>
            <a:pPr algn="l"/>
            <a:endParaRPr lang="en-US" sz="2800" dirty="0">
              <a:solidFill>
                <a:srgbClr val="0070C0"/>
              </a:solidFill>
            </a:endParaRPr>
          </a:p>
          <a:p>
            <a:pPr algn="l"/>
            <a:r>
              <a:rPr lang="en-US" sz="2800" dirty="0">
                <a:solidFill>
                  <a:srgbClr val="0070C0"/>
                </a:solidFill>
              </a:rPr>
              <a:t> GROUP 2</a:t>
            </a:r>
            <a:endParaRPr lang="en-US" sz="2800" dirty="0">
              <a:solidFill>
                <a:srgbClr val="0070C0"/>
              </a:solidFill>
            </a:endParaRPr>
          </a:p>
          <a:p>
            <a:pPr algn="l"/>
            <a:endParaRPr lang="en-US" sz="2800" dirty="0">
              <a:solidFill>
                <a:srgbClr val="0070C0"/>
              </a:solidFill>
            </a:endParaRPr>
          </a:p>
        </p:txBody>
      </p:sp>
      <p:pic>
        <p:nvPicPr>
          <p:cNvPr id="6" name="Picture 5" descr="A close up of a sign&#10;&#10;Description automatically generated"/>
          <p:cNvPicPr/>
          <p:nvPr/>
        </p:nvPicPr>
        <p:blipFill>
          <a:blip r:embed="rId1"/>
          <a:stretch>
            <a:fillRect/>
          </a:stretch>
        </p:blipFill>
        <p:spPr>
          <a:xfrm>
            <a:off x="190173" y="134750"/>
            <a:ext cx="2136169" cy="115644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745" y="143453"/>
            <a:ext cx="10515600" cy="1325563"/>
          </a:xfrm>
        </p:spPr>
        <p:txBody>
          <a:bodyPr/>
          <a:lstStyle/>
          <a:p>
            <a:r>
              <a:rPr lang="en-GB" b="1" dirty="0"/>
              <a:t>KPI 4A: Top 4 Countries with Highest Revenue</a:t>
            </a:r>
            <a:endParaRPr lang="en-GB" b="1" dirty="0"/>
          </a:p>
        </p:txBody>
      </p:sp>
      <p:sp>
        <p:nvSpPr>
          <p:cNvPr id="3" name="TextBox 2"/>
          <p:cNvSpPr txBox="1"/>
          <p:nvPr/>
        </p:nvSpPr>
        <p:spPr>
          <a:xfrm>
            <a:off x="8947345" y="1161205"/>
            <a:ext cx="2902910" cy="3169285"/>
          </a:xfrm>
          <a:prstGeom prst="rect">
            <a:avLst/>
          </a:prstGeom>
          <a:noFill/>
        </p:spPr>
        <p:txBody>
          <a:bodyPr wrap="square" rtlCol="0">
            <a:spAutoFit/>
          </a:bodyPr>
          <a:lstStyle/>
          <a:p>
            <a:r>
              <a:rPr lang="en-US" sz="2000" b="1" dirty="0"/>
              <a:t>SUMMARY REPORT</a:t>
            </a:r>
            <a:endParaRPr lang="en-US" sz="2000" b="1" dirty="0"/>
          </a:p>
          <a:p>
            <a:endParaRPr lang="en-US" sz="2000" dirty="0"/>
          </a:p>
          <a:p>
            <a:pPr marL="285750" indent="-285750">
              <a:buFont typeface="Arial" panose="020B0604020202020204" pitchFamily="34" charset="0"/>
              <a:buChar char="•"/>
            </a:pPr>
            <a:r>
              <a:rPr lang="en-US" sz="2000" dirty="0"/>
              <a:t>During the Period Under review Honduras achieved the Highest Revenue with the sum of </a:t>
            </a:r>
            <a:r>
              <a:rPr lang="en-US" sz="2000" dirty="0">
                <a:solidFill>
                  <a:srgbClr val="000000"/>
                </a:solidFill>
                <a:effectLst/>
                <a:latin typeface="Calibri" panose="020F0502020204030204" pitchFamily="34" charset="0"/>
                <a:sym typeface="+mn-ea"/>
              </a:rPr>
              <a:t>£</a:t>
            </a:r>
            <a:r>
              <a:rPr lang="en-US" sz="2000" dirty="0"/>
              <a:t>6,336,545.48</a:t>
            </a: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p:txBody>
      </p:sp>
      <p:graphicFrame>
        <p:nvGraphicFramePr>
          <p:cNvPr id="4" name="Chart 3"/>
          <p:cNvGraphicFramePr/>
          <p:nvPr/>
        </p:nvGraphicFramePr>
        <p:xfrm>
          <a:off x="602987" y="1736641"/>
          <a:ext cx="7612965" cy="3927179"/>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745" y="143453"/>
            <a:ext cx="10515600" cy="1325563"/>
          </a:xfrm>
        </p:spPr>
        <p:txBody>
          <a:bodyPr/>
          <a:lstStyle/>
          <a:p>
            <a:r>
              <a:rPr lang="en-GB" b="1" dirty="0"/>
              <a:t>KPI 4B: Top 4 Countries with Lowest Revenue</a:t>
            </a:r>
            <a:endParaRPr lang="en-GB" b="1" dirty="0"/>
          </a:p>
        </p:txBody>
      </p:sp>
      <p:sp>
        <p:nvSpPr>
          <p:cNvPr id="3" name="TextBox 2"/>
          <p:cNvSpPr txBox="1"/>
          <p:nvPr/>
        </p:nvSpPr>
        <p:spPr>
          <a:xfrm>
            <a:off x="8632598" y="1469016"/>
            <a:ext cx="3029519" cy="3169285"/>
          </a:xfrm>
          <a:prstGeom prst="rect">
            <a:avLst/>
          </a:prstGeom>
          <a:noFill/>
        </p:spPr>
        <p:txBody>
          <a:bodyPr wrap="square" rtlCol="0">
            <a:spAutoFit/>
          </a:bodyPr>
          <a:lstStyle/>
          <a:p>
            <a:r>
              <a:rPr lang="en-US" sz="2000" b="1" dirty="0"/>
              <a:t>SUMMARY REPORT</a:t>
            </a:r>
            <a:endParaRPr lang="en-US" sz="2000" b="1" dirty="0"/>
          </a:p>
          <a:p>
            <a:endParaRPr lang="en-US" sz="2000" dirty="0"/>
          </a:p>
          <a:p>
            <a:pPr marL="285750" indent="-285750">
              <a:buFont typeface="Arial" panose="020B0604020202020204" pitchFamily="34" charset="0"/>
              <a:buChar char="•"/>
            </a:pPr>
            <a:r>
              <a:rPr lang="en-US" sz="2000" dirty="0">
                <a:sym typeface="+mn-ea"/>
              </a:rPr>
              <a:t>During the Period Under review the performance shows that Kuwait had the Lowest Revenue with the sum of </a:t>
            </a:r>
            <a:r>
              <a:rPr lang="en-US" sz="2000" dirty="0">
                <a:solidFill>
                  <a:srgbClr val="000000"/>
                </a:solidFill>
                <a:effectLst/>
                <a:latin typeface="Calibri" panose="020F0502020204030204" pitchFamily="34" charset="0"/>
                <a:sym typeface="+mn-ea"/>
              </a:rPr>
              <a:t>£4,870.26</a:t>
            </a: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p:txBody>
      </p:sp>
      <p:graphicFrame>
        <p:nvGraphicFramePr>
          <p:cNvPr id="4" name="Chart 3"/>
          <p:cNvGraphicFramePr/>
          <p:nvPr/>
        </p:nvGraphicFramePr>
        <p:xfrm>
          <a:off x="341745" y="1559608"/>
          <a:ext cx="8290853" cy="474211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7168" y="167183"/>
            <a:ext cx="5292437" cy="863311"/>
          </a:xfrm>
        </p:spPr>
        <p:txBody>
          <a:bodyPr/>
          <a:lstStyle/>
          <a:p>
            <a:r>
              <a:rPr lang="en-US" altLang="en-GB" b="1" dirty="0"/>
              <a:t>                </a:t>
            </a:r>
            <a:r>
              <a:rPr lang="en-GB" b="1" dirty="0"/>
              <a:t>CONCLUSION</a:t>
            </a:r>
            <a:endParaRPr lang="en-GB" b="1" dirty="0"/>
          </a:p>
        </p:txBody>
      </p:sp>
      <p:sp>
        <p:nvSpPr>
          <p:cNvPr id="4" name="Text Box 3"/>
          <p:cNvSpPr txBox="1"/>
          <p:nvPr/>
        </p:nvSpPr>
        <p:spPr>
          <a:xfrm>
            <a:off x="495935" y="1191895"/>
            <a:ext cx="11020425" cy="5201920"/>
          </a:xfrm>
          <a:prstGeom prst="rect">
            <a:avLst/>
          </a:prstGeom>
          <a:noFill/>
        </p:spPr>
        <p:txBody>
          <a:bodyPr wrap="square" rtlCol="0">
            <a:noAutofit/>
          </a:bodyPr>
          <a:p>
            <a:pPr algn="just"/>
            <a:r>
              <a:rPr lang="en-US"/>
              <a:t>-</a:t>
            </a:r>
            <a:r>
              <a:rPr lang="en-US" sz="2400"/>
              <a:t> The Annual Target for Total cost within the 8 years amounts to </a:t>
            </a:r>
            <a:r>
              <a:rPr lang="en-US" sz="2400" dirty="0">
                <a:solidFill>
                  <a:srgbClr val="000000"/>
                </a:solidFill>
                <a:effectLst/>
                <a:latin typeface="Calibri" panose="020F0502020204030204" pitchFamily="34" charset="0"/>
                <a:sym typeface="+mn-ea"/>
              </a:rPr>
              <a:t>£</a:t>
            </a:r>
            <a:r>
              <a:rPr lang="en-US" sz="2400"/>
              <a:t>12,000,000 mean while the actual expenses incurred was </a:t>
            </a:r>
            <a:r>
              <a:rPr lang="en-US" sz="2400" dirty="0">
                <a:solidFill>
                  <a:srgbClr val="000000"/>
                </a:solidFill>
                <a:effectLst/>
                <a:latin typeface="Calibri" panose="020F0502020204030204" pitchFamily="34" charset="0"/>
                <a:sym typeface="+mn-ea"/>
              </a:rPr>
              <a:t>£</a:t>
            </a:r>
            <a:r>
              <a:rPr lang="en-US" sz="2400"/>
              <a:t>70,183.931.73. This indicates 583.3% beyond the targeted Cost</a:t>
            </a:r>
            <a:endParaRPr lang="en-US" sz="2400"/>
          </a:p>
          <a:p>
            <a:pPr algn="just"/>
            <a:endParaRPr lang="en-US" sz="2400"/>
          </a:p>
          <a:p>
            <a:pPr algn="just"/>
            <a:r>
              <a:rPr lang="en-US" sz="2400"/>
              <a:t>-In view of the performance of slip corporation we can say the performance is favorable having realized 220% profit above the target for the 8 years </a:t>
            </a:r>
            <a:endParaRPr lang="en-US" sz="2400"/>
          </a:p>
          <a:p>
            <a:pPr algn="just"/>
            <a:endParaRPr lang="en-US" sz="2400"/>
          </a:p>
          <a:p>
            <a:pPr algn="just"/>
            <a:r>
              <a:rPr lang="en-US" sz="2400"/>
              <a:t>- The  Total revenue realized within the purview of Eight years shows   572.3% above the Target Revenue . This is Fantastic  and Favorable to the company performance </a:t>
            </a:r>
            <a:endParaRPr lang="en-US" sz="2400"/>
          </a:p>
          <a:p>
            <a:pPr algn="just"/>
            <a:endParaRPr lang="en-US" sz="2400"/>
          </a:p>
          <a:p>
            <a:pPr algn="just"/>
            <a:r>
              <a:rPr lang="en-US" sz="2400"/>
              <a:t>-Performance shows that the Total unit sold within the period under review was 427.9% above the Target  which is good for the business hence leading to increased revenue and profit realized within the 8 Years </a:t>
            </a:r>
            <a:endParaRPr lang="en-US" sz="2400"/>
          </a:p>
          <a:p>
            <a:pPr algn="just"/>
            <a:endParaRPr lang="en-US" sz="2400"/>
          </a:p>
          <a:p>
            <a:r>
              <a:rPr lang="en-US"/>
              <a:t>-</a:t>
            </a:r>
            <a:endParaRPr lang="en-US"/>
          </a:p>
          <a:p>
            <a:endParaRPr lang="en-US"/>
          </a:p>
          <a:p>
            <a:r>
              <a:rPr lang="en-US"/>
              <a:t>-</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7168" y="167183"/>
            <a:ext cx="5292437" cy="863311"/>
          </a:xfrm>
        </p:spPr>
        <p:txBody>
          <a:bodyPr>
            <a:normAutofit fontScale="90000"/>
          </a:bodyPr>
          <a:lstStyle/>
          <a:p>
            <a:r>
              <a:rPr lang="en-US" altLang="en-GB" b="1" dirty="0"/>
              <a:t>       </a:t>
            </a:r>
            <a:r>
              <a:rPr lang="en-GB" b="1" dirty="0"/>
              <a:t>RECOMMENDATION</a:t>
            </a:r>
            <a:endParaRPr lang="en-GB" b="1" dirty="0"/>
          </a:p>
        </p:txBody>
      </p:sp>
      <p:sp>
        <p:nvSpPr>
          <p:cNvPr id="3" name="Text Box 2"/>
          <p:cNvSpPr txBox="1"/>
          <p:nvPr/>
        </p:nvSpPr>
        <p:spPr>
          <a:xfrm>
            <a:off x="537210" y="1329055"/>
            <a:ext cx="11062335" cy="5101590"/>
          </a:xfrm>
          <a:prstGeom prst="rect">
            <a:avLst/>
          </a:prstGeom>
          <a:noFill/>
        </p:spPr>
        <p:txBody>
          <a:bodyPr wrap="square" rtlCol="0">
            <a:noAutofit/>
          </a:bodyPr>
          <a:p>
            <a:r>
              <a:rPr lang="en-US" sz="2800"/>
              <a:t>-Based on the out standing performance, we would advice that the business maintains its proactive measures in order to maintain a steady growth in revenue, Profit  and customer Satisfaction </a:t>
            </a:r>
            <a:endParaRPr lang="en-US" sz="2800"/>
          </a:p>
          <a:p>
            <a:endParaRPr lang="en-US" sz="2800"/>
          </a:p>
          <a:p>
            <a:r>
              <a:rPr lang="en-US" sz="2800"/>
              <a:t>-However, the Four(4)  Countries  with the Lowest  revenue  need  to improve in their marketing and advertising strategies so as  to help drive more sales  which will lead to growth in  profit and boost the confidence of stakeholders.</a:t>
            </a:r>
            <a:endParaRPr lang="en-US" sz="2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7309" y="2812762"/>
            <a:ext cx="5292437" cy="863311"/>
          </a:xfrm>
        </p:spPr>
        <p:txBody>
          <a:bodyPr/>
          <a:lstStyle/>
          <a:p>
            <a:r>
              <a:rPr lang="en-US" altLang="en-GB" b="1" dirty="0"/>
              <a:t>       THANK YOU</a:t>
            </a:r>
            <a:endParaRPr lang="en-US" altLang="en-GB"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GROUP NAME AND TEAM MEMBERS</a:t>
            </a:r>
            <a:endParaRPr lang="en-GB" b="1" dirty="0"/>
          </a:p>
        </p:txBody>
      </p:sp>
      <p:sp>
        <p:nvSpPr>
          <p:cNvPr id="3" name="Content Placeholder 2"/>
          <p:cNvSpPr>
            <a:spLocks noGrp="1"/>
          </p:cNvSpPr>
          <p:nvPr>
            <p:ph idx="1"/>
          </p:nvPr>
        </p:nvSpPr>
        <p:spPr/>
        <p:txBody>
          <a:bodyPr/>
          <a:lstStyle/>
          <a:p>
            <a:r>
              <a:rPr lang="en-GB" dirty="0"/>
              <a:t>Precious Gift</a:t>
            </a:r>
            <a:endParaRPr lang="en-GB" dirty="0"/>
          </a:p>
          <a:p>
            <a:r>
              <a:rPr lang="en-GB" dirty="0"/>
              <a:t>Sam </a:t>
            </a:r>
            <a:r>
              <a:rPr lang="en-GB" dirty="0" err="1"/>
              <a:t>Aiyere</a:t>
            </a:r>
            <a:endParaRPr lang="en-GB" dirty="0"/>
          </a:p>
          <a:p>
            <a:r>
              <a:rPr lang="en-GB" dirty="0"/>
              <a:t>Daniel Olatunde</a:t>
            </a:r>
            <a:endParaRPr lang="en-GB" dirty="0"/>
          </a:p>
          <a:p>
            <a:r>
              <a:rPr lang="en-GB" dirty="0" err="1"/>
              <a:t>Oluwakemi</a:t>
            </a:r>
            <a:r>
              <a:rPr lang="en-GB" dirty="0"/>
              <a:t> </a:t>
            </a:r>
            <a:r>
              <a:rPr lang="en-GB" dirty="0" err="1"/>
              <a:t>Iyodo</a:t>
            </a:r>
            <a:endParaRPr lang="en-GB" dirty="0"/>
          </a:p>
          <a:p>
            <a:r>
              <a:rPr lang="en-GB" dirty="0" err="1"/>
              <a:t>Folake</a:t>
            </a:r>
            <a:r>
              <a:rPr lang="en-GB" dirty="0"/>
              <a:t> Florence </a:t>
            </a:r>
            <a:r>
              <a:rPr lang="en-GB" dirty="0" err="1"/>
              <a:t>Oyegun</a:t>
            </a:r>
            <a:endParaRPr lang="en-GB" dirty="0"/>
          </a:p>
          <a:p>
            <a:r>
              <a:rPr lang="en-GB" b="1" u="sng" dirty="0"/>
              <a:t>Samuel Obasi</a:t>
            </a:r>
            <a:endParaRPr lang="en-GB" b="1" u="sng" dirty="0"/>
          </a:p>
          <a:p>
            <a:endParaRPr lang="en-GB" b="1" u="sng"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BENCH-MARK – (Assumed Value)</a:t>
            </a:r>
            <a:endParaRPr lang="en-GB" b="1" dirty="0"/>
          </a:p>
        </p:txBody>
      </p:sp>
      <p:sp>
        <p:nvSpPr>
          <p:cNvPr id="6" name="Content Placeholder 2"/>
          <p:cNvSpPr>
            <a:spLocks noGrp="1"/>
          </p:cNvSpPr>
          <p:nvPr>
            <p:ph idx="1"/>
          </p:nvPr>
        </p:nvSpPr>
        <p:spPr>
          <a:xfrm>
            <a:off x="838200" y="1825625"/>
            <a:ext cx="10515600" cy="3210560"/>
          </a:xfrm>
        </p:spPr>
        <p:txBody>
          <a:bodyPr>
            <a:normAutofit/>
          </a:bodyPr>
          <a:lstStyle/>
          <a:p>
            <a:pPr lvl="0"/>
            <a:r>
              <a:rPr lang="en-GB" sz="2700" dirty="0"/>
              <a:t>Annual Total Cost Target 		</a:t>
            </a:r>
            <a:r>
              <a:rPr lang="en-US" altLang="en-GB" sz="2700" dirty="0"/>
              <a:t>=         </a:t>
            </a:r>
            <a:r>
              <a:rPr lang="en-US" sz="2700" dirty="0">
                <a:solidFill>
                  <a:srgbClr val="000000"/>
                </a:solidFill>
                <a:effectLst/>
                <a:latin typeface="Calibri" panose="020F0502020204030204" pitchFamily="34" charset="0"/>
                <a:sym typeface="+mn-ea"/>
              </a:rPr>
              <a:t>£</a:t>
            </a:r>
            <a:r>
              <a:rPr lang="en-US" altLang="en-GB" sz="2700" dirty="0"/>
              <a:t> </a:t>
            </a:r>
            <a:r>
              <a:rPr lang="en-GB" sz="2700" dirty="0"/>
              <a:t>1,500,000.00</a:t>
            </a:r>
            <a:endParaRPr lang="en-GB" sz="2700" dirty="0"/>
          </a:p>
          <a:p>
            <a:pPr lvl="0"/>
            <a:r>
              <a:rPr lang="en-GB" sz="2700" dirty="0"/>
              <a:t>Annual Total Profit Target 		= 	</a:t>
            </a:r>
            <a:r>
              <a:rPr lang="en-US" sz="2700" dirty="0">
                <a:solidFill>
                  <a:srgbClr val="000000"/>
                </a:solidFill>
                <a:effectLst/>
                <a:latin typeface="Calibri" panose="020F0502020204030204" pitchFamily="34" charset="0"/>
                <a:sym typeface="+mn-ea"/>
              </a:rPr>
              <a:t>£ </a:t>
            </a:r>
            <a:r>
              <a:rPr lang="en-GB" sz="2700" dirty="0"/>
              <a:t>2,500,000.00</a:t>
            </a:r>
            <a:endParaRPr lang="en-GB" sz="2700" dirty="0"/>
          </a:p>
          <a:p>
            <a:pPr lvl="0"/>
            <a:r>
              <a:rPr lang="en-GB" sz="2700" dirty="0"/>
              <a:t>Annual Revenue (Sales) Target 		=	</a:t>
            </a:r>
            <a:r>
              <a:rPr lang="en-US" sz="2700" dirty="0">
                <a:solidFill>
                  <a:srgbClr val="000000"/>
                </a:solidFill>
                <a:effectLst/>
                <a:latin typeface="Calibri" panose="020F0502020204030204" pitchFamily="34" charset="0"/>
                <a:sym typeface="+mn-ea"/>
              </a:rPr>
              <a:t>£ </a:t>
            </a:r>
            <a:r>
              <a:rPr lang="en-GB" sz="2700" dirty="0"/>
              <a:t>3,000,000.00</a:t>
            </a:r>
            <a:endParaRPr lang="en-GB" sz="2700" dirty="0"/>
          </a:p>
          <a:p>
            <a:pPr lvl="0"/>
            <a:r>
              <a:rPr lang="en-GB" sz="2700" dirty="0"/>
              <a:t>Annual Units Sold (Qty) Target		=	</a:t>
            </a:r>
            <a:r>
              <a:rPr lang="en-US" sz="2700" b="1" dirty="0">
                <a:solidFill>
                  <a:srgbClr val="000000"/>
                </a:solidFill>
                <a:effectLst/>
                <a:latin typeface="Calibri" panose="020F0502020204030204" pitchFamily="34" charset="0"/>
                <a:sym typeface="+mn-ea"/>
              </a:rPr>
              <a:t> </a:t>
            </a:r>
            <a:r>
              <a:rPr lang="en-GB" sz="2700" dirty="0"/>
              <a:t>15,000</a:t>
            </a:r>
            <a:r>
              <a:rPr lang="en-US" altLang="en-GB" sz="2700" dirty="0"/>
              <a:t>  Units</a:t>
            </a:r>
            <a:endParaRPr lang="en-US" altLang="en-GB" sz="27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KEY PERFORMANCE INDICATORS</a:t>
            </a:r>
            <a:endParaRPr lang="en-GB" b="1" dirty="0"/>
          </a:p>
        </p:txBody>
      </p:sp>
      <p:sp>
        <p:nvSpPr>
          <p:cNvPr id="3" name="Content Placeholder 2"/>
          <p:cNvSpPr>
            <a:spLocks noGrp="1"/>
          </p:cNvSpPr>
          <p:nvPr>
            <p:ph idx="1"/>
          </p:nvPr>
        </p:nvSpPr>
        <p:spPr>
          <a:xfrm>
            <a:off x="838200" y="1825625"/>
            <a:ext cx="10515600" cy="2894157"/>
          </a:xfrm>
        </p:spPr>
        <p:txBody>
          <a:bodyPr>
            <a:normAutofit/>
          </a:bodyPr>
          <a:lstStyle/>
          <a:p>
            <a:pPr lvl="0"/>
            <a:r>
              <a:rPr lang="en-GB" sz="2700" dirty="0"/>
              <a:t>Compute Total Profit from All Regions</a:t>
            </a:r>
            <a:endParaRPr lang="en-GB" sz="2700" dirty="0"/>
          </a:p>
          <a:p>
            <a:pPr lvl="0"/>
            <a:r>
              <a:rPr lang="en-GB" sz="2700" dirty="0"/>
              <a:t>Rate of Total Revenue Achieve in All Region</a:t>
            </a:r>
            <a:endParaRPr lang="en-GB" sz="2700" dirty="0"/>
          </a:p>
          <a:p>
            <a:pPr lvl="0"/>
            <a:r>
              <a:rPr lang="en-GB" sz="2700" dirty="0"/>
              <a:t>Determine the Gross Profit Margin for each items type sold</a:t>
            </a:r>
            <a:endParaRPr lang="en-GB" sz="2700" dirty="0"/>
          </a:p>
          <a:p>
            <a:pPr lvl="0"/>
            <a:r>
              <a:rPr lang="en-GB" sz="2700" dirty="0"/>
              <a:t>Top 4 countries with highest and lowest Revenue</a:t>
            </a:r>
            <a:endParaRPr lang="en-GB" sz="2700" dirty="0"/>
          </a:p>
          <a:p>
            <a:pPr lvl="0"/>
            <a:endParaRPr lang="en-GB" sz="27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TERMINOLOGIES</a:t>
            </a:r>
            <a:endParaRPr lang="en-GB" b="1" dirty="0"/>
          </a:p>
        </p:txBody>
      </p:sp>
      <p:sp>
        <p:nvSpPr>
          <p:cNvPr id="3" name="Content Placeholder 2"/>
          <p:cNvSpPr>
            <a:spLocks noGrp="1"/>
          </p:cNvSpPr>
          <p:nvPr>
            <p:ph idx="1"/>
          </p:nvPr>
        </p:nvSpPr>
        <p:spPr>
          <a:xfrm>
            <a:off x="838200" y="1825624"/>
            <a:ext cx="10515600" cy="4452345"/>
          </a:xfrm>
        </p:spPr>
        <p:txBody>
          <a:bodyPr>
            <a:normAutofit/>
          </a:bodyPr>
          <a:lstStyle/>
          <a:p>
            <a:pPr lvl="0"/>
            <a:r>
              <a:rPr lang="en-GB" sz="2700" b="1" dirty="0"/>
              <a:t>Total Revenue</a:t>
            </a:r>
            <a:r>
              <a:rPr lang="en-GB" sz="2700" dirty="0"/>
              <a:t>: This is the total amount of money generated from the sale</a:t>
            </a:r>
            <a:r>
              <a:rPr lang="en-US" altLang="en-GB" sz="2700" dirty="0"/>
              <a:t>s</a:t>
            </a:r>
            <a:r>
              <a:rPr lang="en-GB" sz="2700" dirty="0"/>
              <a:t> of goods or services by a business within a specific period. It is calculated by multiplying the price per unit by the number of units sold. In formula terms, Total revenue (TR) is expressed as:</a:t>
            </a:r>
            <a:endParaRPr lang="en-GB" sz="2700" dirty="0"/>
          </a:p>
          <a:p>
            <a:pPr marL="0" lvl="0" indent="0">
              <a:buNone/>
            </a:pPr>
            <a:r>
              <a:rPr lang="en-GB" sz="2700" dirty="0"/>
              <a:t>	Total Revenue(TR)= price per unit * Quantity.</a:t>
            </a:r>
            <a:endParaRPr lang="en-GB" sz="2700" dirty="0"/>
          </a:p>
          <a:p>
            <a:r>
              <a:rPr lang="en-GB" sz="2700" b="1" dirty="0"/>
              <a:t>Total Profit</a:t>
            </a:r>
            <a:r>
              <a:rPr lang="en-GB" sz="2700" dirty="0"/>
              <a:t>: This </a:t>
            </a:r>
            <a:r>
              <a:rPr lang="en-US" altLang="en-GB" sz="2700" dirty="0"/>
              <a:t>is </a:t>
            </a:r>
            <a:r>
              <a:rPr lang="en-GB" sz="2700" dirty="0"/>
              <a:t>the financial gain a business achieves after subtracting all its cost and expenses from its total revenue. The formula for calculating total profit is :</a:t>
            </a:r>
            <a:endParaRPr lang="en-GB" sz="2700" dirty="0"/>
          </a:p>
          <a:p>
            <a:pPr marL="0" indent="0">
              <a:buNone/>
            </a:pPr>
            <a:r>
              <a:rPr lang="en-GB" sz="2700" dirty="0"/>
              <a:t>	Total Profit = Total Revenue – Total Cost</a:t>
            </a:r>
            <a:endParaRPr lang="en-GB" sz="2700" dirty="0"/>
          </a:p>
          <a:p>
            <a:endParaRPr lang="en-GB" sz="2700" dirty="0"/>
          </a:p>
          <a:p>
            <a:pPr lvl="0"/>
            <a:endParaRPr lang="en-GB" sz="27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3"/>
          <p:cNvSpPr txBox="1"/>
          <p:nvPr/>
        </p:nvSpPr>
        <p:spPr>
          <a:xfrm>
            <a:off x="369816" y="3689927"/>
            <a:ext cx="3255458" cy="15294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dirty="0"/>
          </a:p>
        </p:txBody>
      </p:sp>
      <p:sp>
        <p:nvSpPr>
          <p:cNvPr id="9" name="Content Placeholder 3"/>
          <p:cNvSpPr txBox="1"/>
          <p:nvPr/>
        </p:nvSpPr>
        <p:spPr>
          <a:xfrm>
            <a:off x="5997575" y="3689926"/>
            <a:ext cx="3255458" cy="15294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dirty="0"/>
          </a:p>
        </p:txBody>
      </p:sp>
      <p:sp>
        <p:nvSpPr>
          <p:cNvPr id="10" name="Content Placeholder 3"/>
          <p:cNvSpPr txBox="1"/>
          <p:nvPr/>
        </p:nvSpPr>
        <p:spPr>
          <a:xfrm>
            <a:off x="400015" y="3495963"/>
            <a:ext cx="3255458" cy="15294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dirty="0"/>
          </a:p>
        </p:txBody>
      </p:sp>
      <p:pic>
        <p:nvPicPr>
          <p:cNvPr id="6" name="Picture 5"/>
          <p:cNvPicPr>
            <a:picLocks noChangeAspect="1"/>
          </p:cNvPicPr>
          <p:nvPr/>
        </p:nvPicPr>
        <p:blipFill>
          <a:blip r:embed="rId1"/>
          <a:stretch>
            <a:fillRect/>
          </a:stretch>
        </p:blipFill>
        <p:spPr>
          <a:xfrm>
            <a:off x="25400" y="127000"/>
            <a:ext cx="12166600" cy="66294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745" y="143453"/>
            <a:ext cx="10515600" cy="1325563"/>
          </a:xfrm>
        </p:spPr>
        <p:txBody>
          <a:bodyPr/>
          <a:lstStyle/>
          <a:p>
            <a:r>
              <a:rPr lang="en-GB" b="1" dirty="0"/>
              <a:t>KPI 1: Total Profit from all regions</a:t>
            </a:r>
            <a:endParaRPr lang="en-GB" b="1" dirty="0"/>
          </a:p>
        </p:txBody>
      </p:sp>
      <p:sp>
        <p:nvSpPr>
          <p:cNvPr id="3" name="TextBox 2"/>
          <p:cNvSpPr txBox="1"/>
          <p:nvPr/>
        </p:nvSpPr>
        <p:spPr>
          <a:xfrm>
            <a:off x="8486940" y="1469016"/>
            <a:ext cx="3578452" cy="3599815"/>
          </a:xfrm>
          <a:prstGeom prst="rect">
            <a:avLst/>
          </a:prstGeom>
          <a:noFill/>
        </p:spPr>
        <p:txBody>
          <a:bodyPr wrap="square" rtlCol="0">
            <a:spAutoFit/>
          </a:bodyPr>
          <a:lstStyle/>
          <a:p>
            <a:r>
              <a:rPr lang="en-US" sz="2000" b="1" dirty="0"/>
              <a:t>SUMMARY REPORT</a:t>
            </a:r>
            <a:endParaRPr lang="en-US" sz="2000" b="1" dirty="0"/>
          </a:p>
          <a:p>
            <a:endParaRPr lang="en-US" sz="2000" dirty="0"/>
          </a:p>
          <a:p>
            <a:r>
              <a:rPr lang="en-US" sz="2000" dirty="0"/>
              <a:t>For the period under review:</a:t>
            </a:r>
            <a:endParaRPr lang="en-US" sz="2000" dirty="0"/>
          </a:p>
          <a:p>
            <a:pPr marL="342900" indent="-342900">
              <a:buFont typeface="Arial" panose="020B0604020202020204" pitchFamily="34" charset="0"/>
              <a:buChar char="•"/>
            </a:pPr>
            <a:r>
              <a:rPr lang="en-US" sz="2000" dirty="0"/>
              <a:t>Total profit achieved for all Regions is</a:t>
            </a:r>
            <a:r>
              <a:rPr lang="en-US" sz="1800" b="1" i="0" u="none" strike="noStrike" dirty="0">
                <a:solidFill>
                  <a:srgbClr val="000000"/>
                </a:solidFill>
                <a:effectLst/>
                <a:latin typeface="Calibri" panose="020F0502020204030204" pitchFamily="34" charset="0"/>
              </a:rPr>
              <a:t>   £ 44,168,198.40</a:t>
            </a:r>
            <a:endParaRPr lang="en-US" sz="1800" b="1" i="0" u="none" strike="noStrike" dirty="0">
              <a:solidFill>
                <a:srgbClr val="000000"/>
              </a:solidFill>
              <a:effectLst/>
              <a:latin typeface="Calibri" panose="020F0502020204030204" pitchFamily="34" charset="0"/>
            </a:endParaRPr>
          </a:p>
          <a:p>
            <a:pPr marL="285750" indent="-285750">
              <a:buFont typeface="Arial" panose="020B0604020202020204" pitchFamily="34" charset="0"/>
              <a:buChar char="•"/>
            </a:pPr>
            <a:r>
              <a:rPr lang="en-US" sz="1800" i="0" u="none" strike="noStrike" dirty="0">
                <a:solidFill>
                  <a:srgbClr val="000000"/>
                </a:solidFill>
                <a:effectLst/>
                <a:latin typeface="Calibri" panose="020F0502020204030204" pitchFamily="34" charset="0"/>
              </a:rPr>
              <a:t>Sub-Saharan Africa achieved the Highest profit within the period under reviews(8years)  with a total sum of </a:t>
            </a:r>
            <a:r>
              <a:rPr lang="en-US" sz="1800" b="1" i="0" u="none" strike="noStrike" dirty="0">
                <a:solidFill>
                  <a:srgbClr val="000000"/>
                </a:solidFill>
                <a:effectLst/>
                <a:latin typeface="Calibri" panose="020F0502020204030204" pitchFamily="34" charset="0"/>
              </a:rPr>
              <a:t>£ 12,183,211.40</a:t>
            </a:r>
            <a:endParaRPr lang="en-US" sz="1800" b="1" i="0" u="none" strike="noStrike" dirty="0">
              <a:solidFill>
                <a:srgbClr val="000000"/>
              </a:solidFill>
              <a:effectLst/>
              <a:latin typeface="Calibri" panose="020F0502020204030204" pitchFamily="34" charset="0"/>
            </a:endParaRPr>
          </a:p>
          <a:p>
            <a:endParaRPr lang="en-US" sz="1800" i="0" u="none" strike="noStrike" dirty="0">
              <a:solidFill>
                <a:srgbClr val="000000"/>
              </a:solidFill>
              <a:effectLst/>
              <a:latin typeface="Calibri" panose="020F0502020204030204" pitchFamily="34" charset="0"/>
            </a:endParaRPr>
          </a:p>
          <a:p>
            <a:r>
              <a:rPr lang="en-US" sz="1800" i="0" u="none" strike="noStrike" dirty="0">
                <a:solidFill>
                  <a:srgbClr val="000000"/>
                </a:solidFill>
                <a:effectLst/>
                <a:latin typeface="Calibri" panose="020F0502020204030204" pitchFamily="34" charset="0"/>
              </a:rPr>
              <a:t>	</a:t>
            </a:r>
            <a:endParaRPr lang="en-US" sz="1800" i="0" u="none" strike="noStrike" dirty="0">
              <a:solidFill>
                <a:srgbClr val="000000"/>
              </a:solidFill>
              <a:effectLst/>
              <a:latin typeface="Calibri" panose="020F0502020204030204" pitchFamily="34" charset="0"/>
            </a:endParaRPr>
          </a:p>
          <a:p>
            <a:endParaRPr lang="en-US" sz="2000" dirty="0"/>
          </a:p>
        </p:txBody>
      </p:sp>
      <p:graphicFrame>
        <p:nvGraphicFramePr>
          <p:cNvPr id="5" name="Chart 4"/>
          <p:cNvGraphicFramePr/>
          <p:nvPr/>
        </p:nvGraphicFramePr>
        <p:xfrm>
          <a:off x="0" y="1362871"/>
          <a:ext cx="8145194" cy="4447085"/>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4" name="Chart 3"/>
          <p:cNvGraphicFramePr/>
          <p:nvPr/>
        </p:nvGraphicFramePr>
        <p:xfrm>
          <a:off x="309880" y="1468755"/>
          <a:ext cx="8176895" cy="486219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744" y="143453"/>
            <a:ext cx="10631055" cy="1017753"/>
          </a:xfrm>
        </p:spPr>
        <p:txBody>
          <a:bodyPr/>
          <a:lstStyle/>
          <a:p>
            <a:r>
              <a:rPr lang="en-GB" b="1" dirty="0"/>
              <a:t>KPI 2:</a:t>
            </a:r>
            <a:r>
              <a:rPr lang="en-US" b="1" dirty="0"/>
              <a:t>Rate of Total Revenue achieved Annually</a:t>
            </a:r>
            <a:endParaRPr lang="en-GB" b="1" dirty="0"/>
          </a:p>
        </p:txBody>
      </p:sp>
      <p:sp>
        <p:nvSpPr>
          <p:cNvPr id="3" name="TextBox 2"/>
          <p:cNvSpPr txBox="1"/>
          <p:nvPr/>
        </p:nvSpPr>
        <p:spPr>
          <a:xfrm>
            <a:off x="8806668" y="1161206"/>
            <a:ext cx="3043587" cy="3169285"/>
          </a:xfrm>
          <a:prstGeom prst="rect">
            <a:avLst/>
          </a:prstGeom>
          <a:noFill/>
        </p:spPr>
        <p:txBody>
          <a:bodyPr wrap="square" rtlCol="0">
            <a:spAutoFit/>
          </a:bodyPr>
          <a:lstStyle/>
          <a:p>
            <a:r>
              <a:rPr lang="en-US" sz="2000" b="1" dirty="0"/>
              <a:t>SUMMARY REPORT</a:t>
            </a:r>
            <a:endParaRPr lang="en-US" sz="2000" b="1" dirty="0"/>
          </a:p>
          <a:p>
            <a:endParaRPr lang="en-US" sz="2000" dirty="0"/>
          </a:p>
          <a:p>
            <a:pPr marL="285750" indent="-285750">
              <a:buFont typeface="Arial" panose="020B0604020202020204" pitchFamily="34" charset="0"/>
              <a:buChar char="•"/>
            </a:pPr>
            <a:r>
              <a:rPr lang="en-US" sz="2000" dirty="0"/>
              <a:t>The Best performing region is Sub-Saharan Africa with 29% Annual Revenue.</a:t>
            </a:r>
            <a:endParaRPr lang="en-US" sz="2000" dirty="0"/>
          </a:p>
          <a:p>
            <a:pPr marL="285750" indent="-285750">
              <a:buFont typeface="Arial" panose="020B0604020202020204" pitchFamily="34" charset="0"/>
              <a:buChar char="•"/>
            </a:pPr>
            <a:r>
              <a:rPr lang="en-US" sz="2000" dirty="0"/>
              <a:t>North America derived the lowest, achieving a rate of 4%.</a:t>
            </a:r>
            <a:endParaRPr lang="en-US" sz="2000" dirty="0"/>
          </a:p>
          <a:p>
            <a:endParaRPr lang="en-US" sz="2000" dirty="0"/>
          </a:p>
        </p:txBody>
      </p:sp>
      <p:graphicFrame>
        <p:nvGraphicFramePr>
          <p:cNvPr id="5" name="Chart 4"/>
          <p:cNvGraphicFramePr/>
          <p:nvPr/>
        </p:nvGraphicFramePr>
        <p:xfrm>
          <a:off x="1036955" y="1161415"/>
          <a:ext cx="7564755" cy="475297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745" y="-57"/>
            <a:ext cx="10515600" cy="1325563"/>
          </a:xfrm>
        </p:spPr>
        <p:txBody>
          <a:bodyPr>
            <a:normAutofit fontScale="90000"/>
          </a:bodyPr>
          <a:lstStyle/>
          <a:p>
            <a:r>
              <a:rPr lang="en-GB" b="1" dirty="0"/>
              <a:t>KPI 3: </a:t>
            </a:r>
            <a:r>
              <a:rPr lang="en-GB" sz="4400" dirty="0"/>
              <a:t>Gross Profit Margin for each items type sold</a:t>
            </a:r>
            <a:endParaRPr lang="en-GB" b="1" dirty="0"/>
          </a:p>
        </p:txBody>
      </p:sp>
      <p:sp>
        <p:nvSpPr>
          <p:cNvPr id="3" name="TextBox 2"/>
          <p:cNvSpPr txBox="1"/>
          <p:nvPr/>
        </p:nvSpPr>
        <p:spPr>
          <a:xfrm>
            <a:off x="9233535" y="1189355"/>
            <a:ext cx="2630170" cy="3784600"/>
          </a:xfrm>
          <a:prstGeom prst="rect">
            <a:avLst/>
          </a:prstGeom>
          <a:noFill/>
        </p:spPr>
        <p:txBody>
          <a:bodyPr wrap="square" rtlCol="0">
            <a:spAutoFit/>
          </a:bodyPr>
          <a:lstStyle/>
          <a:p>
            <a:r>
              <a:rPr lang="en-US" sz="2000" b="1" dirty="0"/>
              <a:t>SUMMARY REPORT</a:t>
            </a:r>
            <a:endParaRPr lang="en-US" sz="2000" b="1" dirty="0"/>
          </a:p>
          <a:p>
            <a:endParaRPr lang="en-US" sz="2000" dirty="0"/>
          </a:p>
          <a:p>
            <a:pPr marL="285750" indent="-285750">
              <a:buFont typeface="Arial" panose="020B0604020202020204" pitchFamily="34" charset="0"/>
              <a:buChar char="•"/>
            </a:pPr>
            <a:r>
              <a:rPr lang="en-US" sz="2000" dirty="0"/>
              <a:t>The Item type with the Highest Gross profit Margin within the period under review is Clothes with a value of 67%</a:t>
            </a:r>
            <a:endParaRPr lang="en-US" sz="2000" dirty="0"/>
          </a:p>
          <a:p>
            <a:pPr marL="285750" indent="-285750">
              <a:buFont typeface="Arial" panose="020B0604020202020204" pitchFamily="34" charset="0"/>
              <a:buChar char="•"/>
            </a:pPr>
            <a:r>
              <a:rPr lang="en-US" sz="2000" dirty="0"/>
              <a:t>Meat had the lowest Gross profit Margin of 14% </a:t>
            </a:r>
            <a:endParaRPr lang="en-US" sz="2000" dirty="0"/>
          </a:p>
          <a:p>
            <a:pPr marL="285750" indent="-285750">
              <a:buFont typeface="Arial" panose="020B0604020202020204" pitchFamily="34" charset="0"/>
              <a:buChar char="•"/>
            </a:pPr>
            <a:endParaRPr lang="en-US" sz="2000" dirty="0"/>
          </a:p>
        </p:txBody>
      </p:sp>
      <p:graphicFrame>
        <p:nvGraphicFramePr>
          <p:cNvPr id="5" name="Chart 4"/>
          <p:cNvGraphicFramePr/>
          <p:nvPr/>
        </p:nvGraphicFramePr>
        <p:xfrm>
          <a:off x="804545" y="1570355"/>
          <a:ext cx="8018780" cy="479171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3425</Words>
  <Application>WPS Presentation</Application>
  <PresentationFormat>Widescreen</PresentationFormat>
  <Paragraphs>111</Paragraphs>
  <Slides>14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Arial</vt:lpstr>
      <vt:lpstr>SimSun</vt:lpstr>
      <vt:lpstr>Wingdings</vt:lpstr>
      <vt:lpstr>Calibri</vt:lpstr>
      <vt:lpstr>Calibri Light</vt:lpstr>
      <vt:lpstr>Microsoft YaHei</vt:lpstr>
      <vt:lpstr>Arial Unicode MS</vt:lpstr>
      <vt:lpstr>Office Theme</vt:lpstr>
      <vt:lpstr>SYLIP CORPORATION</vt:lpstr>
      <vt:lpstr>GROUP NAME AND TEAM MEMBERS</vt:lpstr>
      <vt:lpstr>BENCH-MARK – (Assumed Value)</vt:lpstr>
      <vt:lpstr>KEY PERFORMANCE INDICATORS</vt:lpstr>
      <vt:lpstr>TERMINOLOGIES</vt:lpstr>
      <vt:lpstr>PowerPoint 演示文稿</vt:lpstr>
      <vt:lpstr>KPI 1: Total Profit from all regions</vt:lpstr>
      <vt:lpstr>KPI 2:Rate of Total Revenue achieved Annually</vt:lpstr>
      <vt:lpstr>KPI 3: Gross Profit Margin for each items type sold</vt:lpstr>
      <vt:lpstr>KPI 4A: Top 4 Countries with Highest Revenue</vt:lpstr>
      <vt:lpstr>KPI 4B: Top 4 Countries with Lowest Revenue</vt:lpstr>
      <vt:lpstr>                CONCLUSION</vt:lpstr>
      <vt:lpstr>       RECOMMENDATION</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WEEKLY SALES AND MARKETING REPORT</dc:title>
  <dc:creator>Emmanuel</dc:creator>
  <cp:lastModifiedBy>SOBASI</cp:lastModifiedBy>
  <cp:revision>490</cp:revision>
  <dcterms:created xsi:type="dcterms:W3CDTF">2021-03-24T06:06:00Z</dcterms:created>
  <dcterms:modified xsi:type="dcterms:W3CDTF">2025-09-04T01:57:22Z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5D4523E4AE4D4A34AE724031679A9866_12</vt:lpwstr>
  </property>
  <property fmtid="{D5CDD505-2E9C-101B-9397-08002B2CF9AE}" pid="3" name="KSOProductBuildVer">
    <vt:lpwstr>1033-12.2.0.21931</vt:lpwstr>
  </property>
</Properties>
</file>