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301" r:id="rId4"/>
    <p:sldId id="259" r:id="rId5"/>
    <p:sldId id="306" r:id="rId6"/>
    <p:sldId id="257" r:id="rId7"/>
    <p:sldId id="278" r:id="rId8"/>
    <p:sldId id="260" r:id="rId9"/>
    <p:sldId id="297" r:id="rId10"/>
    <p:sldId id="262" r:id="rId11"/>
    <p:sldId id="296" r:id="rId12"/>
    <p:sldId id="265" r:id="rId13"/>
    <p:sldId id="266" r:id="rId14"/>
    <p:sldId id="299" r:id="rId15"/>
    <p:sldId id="276" r:id="rId16"/>
    <p:sldId id="261" r:id="rId17"/>
    <p:sldId id="268" r:id="rId18"/>
    <p:sldId id="263" r:id="rId19"/>
    <p:sldId id="274" r:id="rId20"/>
    <p:sldId id="282" r:id="rId21"/>
    <p:sldId id="269" r:id="rId22"/>
    <p:sldId id="277" r:id="rId23"/>
    <p:sldId id="283" r:id="rId24"/>
    <p:sldId id="281" r:id="rId25"/>
    <p:sldId id="287" r:id="rId26"/>
    <p:sldId id="286" r:id="rId27"/>
    <p:sldId id="288" r:id="rId28"/>
    <p:sldId id="289" r:id="rId29"/>
    <p:sldId id="290" r:id="rId30"/>
    <p:sldId id="298" r:id="rId31"/>
    <p:sldId id="303" r:id="rId32"/>
    <p:sldId id="305" r:id="rId33"/>
    <p:sldId id="304" r:id="rId34"/>
    <p:sldId id="302" r:id="rId35"/>
    <p:sldId id="272" r:id="rId36"/>
    <p:sldId id="300" r:id="rId37"/>
    <p:sldId id="295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2"/>
    <p:restoredTop sz="95884"/>
  </p:normalViewPr>
  <p:slideViewPr>
    <p:cSldViewPr snapToGrid="0" snapToObjects="1">
      <p:cViewPr varScale="1">
        <p:scale>
          <a:sx n="127" d="100"/>
          <a:sy n="12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80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2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70.png"/><Relationship Id="rId5" Type="http://schemas.openxmlformats.org/officeDocument/2006/relationships/image" Target="../media/image69.png"/><Relationship Id="rId15" Type="http://schemas.openxmlformats.org/officeDocument/2006/relationships/image" Target="../media/image23.png"/><Relationship Id="rId10" Type="http://schemas.openxmlformats.org/officeDocument/2006/relationships/image" Target="../media/image660.png"/><Relationship Id="rId4" Type="http://schemas.openxmlformats.org/officeDocument/2006/relationships/image" Target="../media/image68.png"/><Relationship Id="rId9" Type="http://schemas.openxmlformats.org/officeDocument/2006/relationships/image" Target="../media/image54.png"/><Relationship Id="rId14" Type="http://schemas.openxmlformats.org/officeDocument/2006/relationships/image" Target="../media/image6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12" Type="http://schemas.openxmlformats.org/officeDocument/2006/relationships/image" Target="../media/image8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5.png"/><Relationship Id="rId5" Type="http://schemas.openxmlformats.org/officeDocument/2006/relationships/image" Target="../media/image82.png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760.png"/><Relationship Id="rId7" Type="http://schemas.openxmlformats.org/officeDocument/2006/relationships/image" Target="../media/image850.png"/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790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34.png"/><Relationship Id="rId3" Type="http://schemas.openxmlformats.org/officeDocument/2006/relationships/image" Target="../media/image91.png"/><Relationship Id="rId7" Type="http://schemas.openxmlformats.org/officeDocument/2006/relationships/image" Target="../media/image138.png"/><Relationship Id="rId12" Type="http://schemas.openxmlformats.org/officeDocument/2006/relationships/image" Target="../media/image13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32.png"/><Relationship Id="rId5" Type="http://schemas.openxmlformats.org/officeDocument/2006/relationships/image" Target="../media/image136.png"/><Relationship Id="rId15" Type="http://schemas.openxmlformats.org/officeDocument/2006/relationships/image" Target="../media/image143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7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1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5037454" y="2422449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2980082" cy="688934"/>
            <a:chOff x="6115050" y="3907542"/>
            <a:chExt cx="2980082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  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3131151" cy="688934"/>
            <a:chOff x="6115050" y="3907542"/>
            <a:chExt cx="3131151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  <a:blipFill>
                <a:blip r:embed="rId4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7B61411-7444-7C42-9502-D5EB36CD7999}"/>
              </a:ext>
            </a:extLst>
          </p:cNvPr>
          <p:cNvGrpSpPr/>
          <p:nvPr/>
        </p:nvGrpSpPr>
        <p:grpSpPr>
          <a:xfrm>
            <a:off x="4704188" y="2919056"/>
            <a:ext cx="2368965" cy="1983771"/>
            <a:chOff x="5689692" y="3998998"/>
            <a:chExt cx="2612180" cy="221806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DA1C521A-3507-EE41-849D-40975673993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E890601C-507A-274E-A159-CAB591F107E1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CDBBD2D9-3D4B-4C4E-8012-D0DAC132409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DFE1D249-3670-BE46-8ADB-0ED4AC8345EC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B75FD03C-DBEC-9946-9922-B15D2C0AF33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DD2C2A7E-46FD-1642-8261-77CD095EE6D0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5CC50674-D3B3-744B-9EC2-B593B34737B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54E05145-8F86-F04A-9DDE-ADAF0E88DB5A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E601D828-C88E-A14B-992D-AED7B87A5BF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EF64D3ED-E396-A943-BCB0-4BA67A210C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22C1ACCC-4E82-F147-B6FC-23AD1B09F7B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8FA1492-2E93-D449-A651-E23AAD3F47A6}"/>
                  </a:ext>
                </a:extLst>
              </p:cNvPr>
              <p:cNvCxnSpPr>
                <a:cxnSpLocks/>
                <a:stCxn id="65" idx="4"/>
                <a:endCxn id="64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41FEB098-11FE-8042-8F41-F3088C4FA3FD}"/>
                  </a:ext>
                </a:extLst>
              </p:cNvPr>
              <p:cNvCxnSpPr>
                <a:cxnSpLocks/>
                <a:stCxn id="66" idx="4"/>
                <a:endCxn id="64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13D064C4-E7E3-FF46-B4F9-B2F5C2EBDC57}"/>
                  </a:ext>
                </a:extLst>
              </p:cNvPr>
              <p:cNvCxnSpPr>
                <a:cxnSpLocks/>
                <a:stCxn id="67" idx="2"/>
                <a:endCxn id="64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89D41D60-CB19-0149-8D1B-11CB1CA320A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85F2549-2DE6-7741-8C6E-63303502E53D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EE115DC-B2BD-CC4E-9C8B-DE20110266D2}"/>
                  </a:ext>
                </a:extLst>
              </p:cNvPr>
              <p:cNvCxnSpPr>
                <a:cxnSpLocks/>
                <a:stCxn id="68" idx="0"/>
                <a:endCxn id="66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60D3732-2FE2-194D-A151-F8B7B46AC8C8}"/>
                  </a:ext>
                </a:extLst>
              </p:cNvPr>
              <p:cNvCxnSpPr>
                <a:cxnSpLocks/>
                <a:stCxn id="68" idx="6"/>
                <a:endCxn id="69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79974AF-BE37-C545-8AD6-BF6AF31AA035}"/>
                  </a:ext>
                </a:extLst>
              </p:cNvPr>
              <p:cNvCxnSpPr>
                <a:cxnSpLocks/>
                <a:stCxn id="69" idx="1"/>
                <a:endCxn id="66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73D87EE3-8E5E-D446-B8BA-8AA3E8D8BFFE}"/>
                  </a:ext>
                </a:extLst>
              </p:cNvPr>
              <p:cNvCxnSpPr>
                <a:cxnSpLocks/>
                <a:stCxn id="69" idx="0"/>
                <a:endCxn id="65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0EF76798-342C-5D43-85F1-06B737C2EC68}"/>
                  </a:ext>
                </a:extLst>
              </p:cNvPr>
              <p:cNvCxnSpPr>
                <a:cxnSpLocks/>
                <a:stCxn id="70" idx="3"/>
                <a:endCxn id="66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77F8BAE0-00EE-124A-B470-DE322C2043EE}"/>
                  </a:ext>
                </a:extLst>
              </p:cNvPr>
              <p:cNvCxnSpPr>
                <a:cxnSpLocks/>
                <a:stCxn id="70" idx="3"/>
                <a:endCxn id="68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459B801B-1776-9842-AD3D-279A2872597F}"/>
                  </a:ext>
                </a:extLst>
              </p:cNvPr>
              <p:cNvCxnSpPr>
                <a:cxnSpLocks/>
                <a:stCxn id="70" idx="3"/>
                <a:endCxn id="69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0B6BF65-DB94-914D-AE40-1684555BB197}"/>
                  </a:ext>
                </a:extLst>
              </p:cNvPr>
              <p:cNvCxnSpPr>
                <a:cxnSpLocks/>
                <a:stCxn id="71" idx="2"/>
                <a:endCxn id="69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9973C21-884A-9F47-BECA-BF0DA5CEA25D}"/>
                  </a:ext>
                </a:extLst>
              </p:cNvPr>
              <p:cNvCxnSpPr>
                <a:cxnSpLocks/>
                <a:stCxn id="72" idx="4"/>
                <a:endCxn id="71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5140550C-D006-2C4E-8470-13FC0A4191C1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F64EC60-F13E-7347-8C63-E9330AF443D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5E9946AD-4961-FB4D-BDDE-FA926DB8992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63F1FB43-E8E0-EA4C-AE7B-FC2DB582336E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2CE593-7266-4D4C-8518-6BD1B7A82632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E7209F5-5D9B-724C-87FA-912EA7068242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469E269-E3C6-2E45-BA68-D3DC9AA8284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7BC84C9-4595-E14B-890F-C3BB87A38E37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EB33C91-2FFA-5E47-BA36-70BD84406689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DC74E7F-7093-174C-B0EC-B40C0A2D8E13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A9D7478-CF51-6045-912F-87A0DCDD47D9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544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6F7895-5E85-1545-B878-13698FB0381A}"/>
                  </a:ext>
                </a:extLst>
              </p:cNvPr>
              <p:cNvSpPr txBox="1"/>
              <p:nvPr/>
            </p:nvSpPr>
            <p:spPr>
              <a:xfrm>
                <a:off x="854110" y="4772967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6F7895-5E85-1545-B878-13698FB0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0" y="4772967"/>
                <a:ext cx="264884" cy="369332"/>
              </a:xfrm>
              <a:prstGeom prst="rect">
                <a:avLst/>
              </a:prstGeom>
              <a:blipFill>
                <a:blip r:embed="rId6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4D6ED65-5765-9E4F-B315-37333EE70A15}"/>
                  </a:ext>
                </a:extLst>
              </p:cNvPr>
              <p:cNvSpPr txBox="1"/>
              <p:nvPr/>
            </p:nvSpPr>
            <p:spPr>
              <a:xfrm>
                <a:off x="824962" y="5727157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4D6ED65-5765-9E4F-B315-37333EE7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" y="5727157"/>
                <a:ext cx="264884" cy="369332"/>
              </a:xfrm>
              <a:prstGeom prst="rect">
                <a:avLst/>
              </a:prstGeom>
              <a:blipFill>
                <a:blip r:embed="rId7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7D93FA-622A-374A-8EA2-6B1F7DCE85F8}"/>
                  </a:ext>
                </a:extLst>
              </p:cNvPr>
              <p:cNvSpPr txBox="1"/>
              <p:nvPr/>
            </p:nvSpPr>
            <p:spPr>
              <a:xfrm>
                <a:off x="1447033" y="5746992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7D93FA-622A-374A-8EA2-6B1F7DCE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33" y="5746992"/>
                <a:ext cx="2648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44C3EC-929E-B344-8E69-D269E62FBA98}"/>
                  </a:ext>
                </a:extLst>
              </p:cNvPr>
              <p:cNvSpPr txBox="1"/>
              <p:nvPr/>
            </p:nvSpPr>
            <p:spPr>
              <a:xfrm>
                <a:off x="1525948" y="4754949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44C3EC-929E-B344-8E69-D269E62F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48" y="4754949"/>
                <a:ext cx="264884" cy="369332"/>
              </a:xfrm>
              <a:prstGeom prst="rect">
                <a:avLst/>
              </a:prstGeom>
              <a:blipFill>
                <a:blip r:embed="rId9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E0F15A-D9F0-A24F-BC97-68D3ABC30AA4}"/>
                  </a:ext>
                </a:extLst>
              </p:cNvPr>
              <p:cNvSpPr txBox="1"/>
              <p:nvPr/>
            </p:nvSpPr>
            <p:spPr>
              <a:xfrm>
                <a:off x="721602" y="6050070"/>
                <a:ext cx="4546238" cy="45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E0F15A-D9F0-A24F-BC97-68D3ABC3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2" y="6050070"/>
                <a:ext cx="4546238" cy="4558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67B4B9F-4CB9-CC48-A1B7-758CE4376D72}"/>
                  </a:ext>
                </a:extLst>
              </p:cNvPr>
              <p:cNvSpPr txBox="1"/>
              <p:nvPr/>
            </p:nvSpPr>
            <p:spPr>
              <a:xfrm>
                <a:off x="2686049" y="4599426"/>
                <a:ext cx="1423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67B4B9F-4CB9-CC48-A1B7-758CE437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49" y="4599426"/>
                <a:ext cx="142372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BD45C9-F687-4444-9F71-F45BC8A4BF25}"/>
                  </a:ext>
                </a:extLst>
              </p:cNvPr>
              <p:cNvSpPr txBox="1"/>
              <p:nvPr/>
            </p:nvSpPr>
            <p:spPr>
              <a:xfrm>
                <a:off x="2214691" y="4869986"/>
                <a:ext cx="4831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BD45C9-F687-4444-9F71-F45BC8A4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91" y="4869986"/>
                <a:ext cx="483139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201B1-DF10-B74C-9E0A-29A4892D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B125A-8609-7545-8DE7-C8BED403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CB64A-333B-F54C-83B6-8D61FD76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C52775-B165-2946-A60C-2CE88919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7342F-14F6-CA4C-9B27-7431BA07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5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488CF-F104-CE49-A417-4F399B12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Cert</a:t>
            </a:r>
            <a:r>
              <a:rPr kumimoji="1" lang="ja-JP" altLang="en-US"/>
              <a:t>の下限による枝刈り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C430AD-3C6B-6F4D-9637-68A73FA70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ja-JP" altLang="en-US"/>
                  <a:t>の最小値の候補を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/>
                  <a:t>とする．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先頭から既に決定している順序で，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/>
                  <a:t>の下限が計算でき，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ja-JP" altLang="en-US"/>
                  <a:t>より大きくなると探索を打ち切る．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C430AD-3C6B-6F4D-9637-68A73FA70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BE963-E6FC-AA4B-9AE5-63C1E7D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3C9BC-946A-6244-AA3C-E7C364FC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FFD87-EA79-5941-82CD-CB1A4CB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44F0349-F5C8-C042-B5BE-F5F83E1565B2}"/>
              </a:ext>
            </a:extLst>
          </p:cNvPr>
          <p:cNvGrpSpPr/>
          <p:nvPr/>
        </p:nvGrpSpPr>
        <p:grpSpPr>
          <a:xfrm>
            <a:off x="358948" y="4039466"/>
            <a:ext cx="1781578" cy="1155444"/>
            <a:chOff x="373693" y="3845036"/>
            <a:chExt cx="1781578" cy="115544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DA14E3D-B917-9447-B2F8-764301607924}"/>
                </a:ext>
              </a:extLst>
            </p:cNvPr>
            <p:cNvGrpSpPr/>
            <p:nvPr/>
          </p:nvGrpSpPr>
          <p:grpSpPr>
            <a:xfrm>
              <a:off x="373693" y="3873505"/>
              <a:ext cx="1781578" cy="1126975"/>
              <a:chOff x="2476436" y="4906549"/>
              <a:chExt cx="1781578" cy="1126975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2AD0D421-82C6-2445-907A-F2D71EBBF307}"/>
                  </a:ext>
                </a:extLst>
              </p:cNvPr>
              <p:cNvGrpSpPr/>
              <p:nvPr/>
            </p:nvGrpSpPr>
            <p:grpSpPr>
              <a:xfrm>
                <a:off x="2476436" y="4906549"/>
                <a:ext cx="1781578" cy="1126975"/>
                <a:chOff x="3824854" y="5093587"/>
                <a:chExt cx="1781578" cy="11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C9DB0F3B-21A4-7B4A-B735-7582511D2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854" y="5093587"/>
                      <a:ext cx="1781578" cy="11269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C9DB0F3B-21A4-7B4A-B735-7582511D2A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4854" y="5093587"/>
                      <a:ext cx="1781578" cy="11269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33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直角三角形 43">
                  <a:extLst>
                    <a:ext uri="{FF2B5EF4-FFF2-40B4-BE49-F238E27FC236}">
                      <a16:creationId xmlns:a16="http://schemas.microsoft.com/office/drawing/2014/main" id="{1450E7F5-8EC6-3B4D-B23A-DB2292E85F70}"/>
                    </a:ext>
                  </a:extLst>
                </p:cNvPr>
                <p:cNvSpPr/>
                <p:nvPr/>
              </p:nvSpPr>
              <p:spPr>
                <a:xfrm rot="10800000">
                  <a:off x="4215206" y="5123731"/>
                  <a:ext cx="1166439" cy="930578"/>
                </a:xfrm>
                <a:prstGeom prst="rtTriangl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573EF8A-88AC-6843-B6BE-AD2C59756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053" y="4936693"/>
                <a:ext cx="0" cy="43917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ABDD93C4-31F0-F246-A2EB-A9B81CA51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19" y="4938370"/>
                <a:ext cx="0" cy="69984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829A1D3A-4209-9C48-93E6-333D3EABFBAE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033227" y="4936693"/>
                <a:ext cx="0" cy="9305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B8704FFC-16F1-EA42-B8FA-BA20853FFBAB}"/>
                </a:ext>
              </a:extLst>
            </p:cNvPr>
            <p:cNvSpPr/>
            <p:nvPr/>
          </p:nvSpPr>
          <p:spPr>
            <a:xfrm rot="10800000">
              <a:off x="584853" y="3845036"/>
              <a:ext cx="1031761" cy="796683"/>
            </a:xfrm>
            <a:prstGeom prst="rtTriangl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57447B0-C394-824D-BD56-A192451E27AB}"/>
                  </a:ext>
                </a:extLst>
              </p:cNvPr>
              <p:cNvSpPr txBox="1"/>
              <p:nvPr/>
            </p:nvSpPr>
            <p:spPr>
              <a:xfrm>
                <a:off x="90567" y="3677681"/>
                <a:ext cx="2849824" cy="36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 sz="1600"/>
                  <a:t>の下限は，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57447B0-C394-824D-BD56-A192451E2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" y="3677681"/>
                <a:ext cx="2849824" cy="362279"/>
              </a:xfrm>
              <a:prstGeom prst="rect">
                <a:avLst/>
              </a:prstGeom>
              <a:blipFill>
                <a:blip r:embed="rId4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EEED13B-199D-004B-BBEA-138DB7F0DC2E}"/>
              </a:ext>
            </a:extLst>
          </p:cNvPr>
          <p:cNvGrpSpPr/>
          <p:nvPr/>
        </p:nvGrpSpPr>
        <p:grpSpPr>
          <a:xfrm>
            <a:off x="544291" y="3447866"/>
            <a:ext cx="8535951" cy="2399831"/>
            <a:chOff x="544479" y="3959032"/>
            <a:chExt cx="8535951" cy="239983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0F5C455-6ED0-8C48-A250-1D1CF11493B9}"/>
                </a:ext>
              </a:extLst>
            </p:cNvPr>
            <p:cNvGrpSpPr/>
            <p:nvPr/>
          </p:nvGrpSpPr>
          <p:grpSpPr>
            <a:xfrm>
              <a:off x="544479" y="3959032"/>
              <a:ext cx="8535951" cy="2399831"/>
              <a:chOff x="0" y="3613515"/>
              <a:chExt cx="8535951" cy="2399831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1AE3BDF0-C5B6-C24F-B70A-D0D565241D8F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3458696" y="4075180"/>
                <a:ext cx="1136176" cy="1964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85F7708C-2EE1-F641-95EF-665F7FBAEE4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434" y="3613515"/>
                    <a:ext cx="197887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85F7708C-2EE1-F641-95EF-665F7FBAE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434" y="3613515"/>
                    <a:ext cx="197887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44E104-DC28-094B-8B40-1B4619092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153" y="4271671"/>
                    <a:ext cx="228508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44E104-DC28-094B-8B40-1B4619092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153" y="4271671"/>
                    <a:ext cx="228508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DD1FC45-646A-B940-8489-C148E87BF5C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6047" y="4941966"/>
                    <a:ext cx="2526562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,{1,3}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DD1FC45-646A-B940-8489-C148E87BF5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6047" y="4941966"/>
                    <a:ext cx="252656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2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B51E02-ED6C-E84E-B187-00852C733A93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536044"/>
                    <a:ext cx="2764632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,{3}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B51E02-ED6C-E84E-B187-00852C733A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536044"/>
                    <a:ext cx="276463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61FFC1F5-4088-E04E-8B4B-FD5F8B97CDCD}"/>
                  </a:ext>
                </a:extLst>
              </p:cNvPr>
              <p:cNvCxnSpPr>
                <a:cxnSpLocks/>
                <a:stCxn id="11" idx="0"/>
                <a:endCxn id="10" idx="2"/>
              </p:cNvCxnSpPr>
              <p:nvPr/>
            </p:nvCxnSpPr>
            <p:spPr>
              <a:xfrm flipV="1">
                <a:off x="2859328" y="4733336"/>
                <a:ext cx="599368" cy="20863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3B2C90A-D3CD-3948-BB72-C2EB99ED403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1382316" y="5403631"/>
                <a:ext cx="1477012" cy="13241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E44769B-853D-AC41-BE0E-02BCEC70793F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>
              <a:xfrm>
                <a:off x="2859328" y="5403631"/>
                <a:ext cx="1681492" cy="1480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9D238B4-9B31-D14D-95B3-726F4BC0B4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68169" y="5551681"/>
                    <a:ext cx="2745301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,{1}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9D238B4-9B31-D14D-95B3-726F4BC0B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169" y="5551681"/>
                    <a:ext cx="274530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2DA3D42-53AC-5846-A00D-935D06FEC02E}"/>
                  </a:ext>
                </a:extLst>
              </p:cNvPr>
              <p:cNvCxnSpPr>
                <a:cxnSpLocks/>
                <a:stCxn id="9" idx="2"/>
                <a:endCxn id="18" idx="0"/>
              </p:cNvCxnSpPr>
              <p:nvPr/>
            </p:nvCxnSpPr>
            <p:spPr>
              <a:xfrm>
                <a:off x="4594872" y="4075180"/>
                <a:ext cx="1475716" cy="22102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2C2C26-3FA8-D44A-93A0-56696C85A43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088" y="4296202"/>
                    <a:ext cx="222100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5,6,7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0,2,4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2C2C26-3FA8-D44A-93A0-56696C85A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088" y="4296202"/>
                    <a:ext cx="2221000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B69011B-D106-D042-BB1B-E43D0EF578D5}"/>
                  </a:ext>
                </a:extLst>
              </p:cNvPr>
              <p:cNvCxnSpPr>
                <a:cxnSpLocks/>
                <a:stCxn id="10" idx="2"/>
                <a:endCxn id="20" idx="0"/>
              </p:cNvCxnSpPr>
              <p:nvPr/>
            </p:nvCxnSpPr>
            <p:spPr>
              <a:xfrm>
                <a:off x="3458696" y="4733336"/>
                <a:ext cx="2221000" cy="27129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A0A24454-2B75-054F-AD68-ABA86B36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5089" y="5004628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9202715A-8805-CA44-8985-4F63A4541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089" y="5004628"/>
                    <a:ext cx="86921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B64E229-E358-9940-A653-FEF789557ABB}"/>
                  </a:ext>
                </a:extLst>
              </p:cNvPr>
              <p:cNvCxnSpPr>
                <a:cxnSpLocks/>
                <a:stCxn id="9" idx="2"/>
                <a:endCxn id="24" idx="0"/>
              </p:cNvCxnSpPr>
              <p:nvPr/>
            </p:nvCxnSpPr>
            <p:spPr>
              <a:xfrm>
                <a:off x="4594872" y="4075180"/>
                <a:ext cx="3506473" cy="1964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01C31B4-DBC0-F941-BDE8-D261AD519108}"/>
                  </a:ext>
                </a:extLst>
              </p:cNvPr>
              <p:cNvCxnSpPr>
                <a:cxnSpLocks/>
                <a:stCxn id="18" idx="2"/>
                <a:endCxn id="23" idx="0"/>
              </p:cNvCxnSpPr>
              <p:nvPr/>
            </p:nvCxnSpPr>
            <p:spPr>
              <a:xfrm>
                <a:off x="6070588" y="4757867"/>
                <a:ext cx="618289" cy="2479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EAFDBE15-091C-7844-99B9-87DF5064487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4270" y="5005847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85" name="テキスト ボックス 84">
                    <a:extLst>
                      <a:ext uri="{FF2B5EF4-FFF2-40B4-BE49-F238E27FC236}">
                        <a16:creationId xmlns:a16="http://schemas.microsoft.com/office/drawing/2014/main" id="{9E37ABCE-51C8-AD47-88D9-DD2D0BD01E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4270" y="5005847"/>
                    <a:ext cx="86921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8835F6F2-8DAB-544B-8C39-FE8652FD0BFD}"/>
                      </a:ext>
                    </a:extLst>
                  </p:cNvPr>
                  <p:cNvSpPr txBox="1"/>
                  <p:nvPr/>
                </p:nvSpPr>
                <p:spPr>
                  <a:xfrm>
                    <a:off x="7666738" y="4271671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CD2A4F8-EE40-2E44-88AA-B4788E705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6738" y="4271671"/>
                    <a:ext cx="86921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42038D6-8640-4A46-95F0-96932F1479F7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43" y="5033094"/>
              <a:ext cx="3328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262DFF0-DCE6-FE47-86E4-4C188E9025BE}"/>
                </a:ext>
              </a:extLst>
            </p:cNvPr>
            <p:cNvCxnSpPr>
              <a:cxnSpLocks/>
            </p:cNvCxnSpPr>
            <p:nvPr/>
          </p:nvCxnSpPr>
          <p:spPr>
            <a:xfrm>
              <a:off x="2607584" y="5708956"/>
              <a:ext cx="15423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A641716-7BB1-034A-B4E2-D0344451D59A}"/>
                </a:ext>
              </a:extLst>
            </p:cNvPr>
            <p:cNvCxnSpPr>
              <a:cxnSpLocks/>
            </p:cNvCxnSpPr>
            <p:nvPr/>
          </p:nvCxnSpPr>
          <p:spPr>
            <a:xfrm>
              <a:off x="956521" y="6286103"/>
              <a:ext cx="23171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16C457D-21E3-B64E-865D-02E9740EC69D}"/>
                </a:ext>
              </a:extLst>
            </p:cNvPr>
            <p:cNvCxnSpPr>
              <a:cxnSpLocks/>
            </p:cNvCxnSpPr>
            <p:nvPr/>
          </p:nvCxnSpPr>
          <p:spPr>
            <a:xfrm>
              <a:off x="6057770" y="5063238"/>
              <a:ext cx="4001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2C82B6D5-808D-8044-92E7-8A17B2AD364A}"/>
                </a:ext>
              </a:extLst>
            </p:cNvPr>
            <p:cNvCxnSpPr>
              <a:cxnSpLocks/>
            </p:cNvCxnSpPr>
            <p:nvPr/>
          </p:nvCxnSpPr>
          <p:spPr>
            <a:xfrm>
              <a:off x="4155990" y="6296871"/>
              <a:ext cx="229999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8EDEE01-A386-454C-AC41-F8CD0D2D232F}"/>
                  </a:ext>
                </a:extLst>
              </p:cNvPr>
              <p:cNvSpPr txBox="1"/>
              <p:nvPr/>
            </p:nvSpPr>
            <p:spPr>
              <a:xfrm>
                <a:off x="1279566" y="5868601"/>
                <a:ext cx="1327830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Nu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8EDEE01-A386-454C-AC41-F8CD0D2D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66" y="5868601"/>
                <a:ext cx="1327830" cy="3597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5CDE700-358C-9244-96C4-AFCC554658FB}"/>
                  </a:ext>
                </a:extLst>
              </p:cNvPr>
              <p:cNvSpPr txBox="1"/>
              <p:nvPr/>
            </p:nvSpPr>
            <p:spPr>
              <a:xfrm>
                <a:off x="4149725" y="5854622"/>
                <a:ext cx="1327830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Nu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5CDE700-358C-9244-96C4-AFCC5546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5854622"/>
                <a:ext cx="1327830" cy="3597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90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</a:t>
                </a:r>
                <a:r>
                  <a:rPr lang="ja-JP" altLang="en-US" b="1"/>
                  <a:t>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24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自己同型性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写像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が，</a:t>
                </a:r>
                <a:r>
                  <a:rPr kumimoji="1" lang="ja-JP" altLang="en-US" b="1"/>
                  <a:t>自己同型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automorphism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であるとは，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ということである．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が自己同型であるとき，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も</a:t>
                </a:r>
                <a:r>
                  <a:rPr lang="ja-JP" altLang="en-US" sz="2400"/>
                  <a:t>自己同型である．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例</a:t>
                </a:r>
                <a:r>
                  <a:rPr lang="en-US" altLang="ja-JP" sz="20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/>
                  <a:t>が</a:t>
                </a:r>
                <a:r>
                  <a:rPr lang="ja-JP" altLang="en-US" sz="2000"/>
                  <a:t>自己同型のとき，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/>
                  <a:t>も</a:t>
                </a:r>
                <a:r>
                  <a:rPr lang="ja-JP" altLang="en-US" sz="2000"/>
                  <a:t>自己同型である</a:t>
                </a:r>
                <a:r>
                  <a:rPr lang="ja-JP" altLang="en-US" sz="2400"/>
                  <a:t>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E20EA5-AC7D-6841-9B0A-B1EB180701B5}"/>
              </a:ext>
            </a:extLst>
          </p:cNvPr>
          <p:cNvGrpSpPr/>
          <p:nvPr/>
        </p:nvGrpSpPr>
        <p:grpSpPr>
          <a:xfrm>
            <a:off x="7013382" y="4437754"/>
            <a:ext cx="946536" cy="1374658"/>
            <a:chOff x="6958940" y="4715261"/>
            <a:chExt cx="946536" cy="13746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431C2A1-39E0-F44B-A6ED-3F458944D3F5}"/>
                </a:ext>
              </a:extLst>
            </p:cNvPr>
            <p:cNvGrpSpPr/>
            <p:nvPr/>
          </p:nvGrpSpPr>
          <p:grpSpPr>
            <a:xfrm>
              <a:off x="7121004" y="5007154"/>
              <a:ext cx="784472" cy="851400"/>
              <a:chOff x="7121004" y="5007154"/>
              <a:chExt cx="784472" cy="851400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E430324-9871-2C44-8020-DF6F33DD1064}"/>
                  </a:ext>
                </a:extLst>
              </p:cNvPr>
              <p:cNvSpPr/>
              <p:nvPr/>
            </p:nvSpPr>
            <p:spPr>
              <a:xfrm>
                <a:off x="7131052" y="5008446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DB71ABF-97A4-D642-B161-556BE8A56122}"/>
                  </a:ext>
                </a:extLst>
              </p:cNvPr>
              <p:cNvSpPr/>
              <p:nvPr/>
            </p:nvSpPr>
            <p:spPr>
              <a:xfrm>
                <a:off x="7640592" y="5007154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445E0D0-B34A-2A41-A3C8-BAE7A0CE4051}"/>
                  </a:ext>
                </a:extLst>
              </p:cNvPr>
              <p:cNvSpPr/>
              <p:nvPr/>
            </p:nvSpPr>
            <p:spPr>
              <a:xfrm>
                <a:off x="7121004" y="55976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961D68A6-C2B5-D340-9442-9F4B7E7C66FF}"/>
                  </a:ext>
                </a:extLst>
              </p:cNvPr>
              <p:cNvSpPr/>
              <p:nvPr/>
            </p:nvSpPr>
            <p:spPr>
              <a:xfrm>
                <a:off x="7640592" y="560038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A99E97-A95F-EF48-8A85-4F5A5401A80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7395936" y="5136241"/>
                <a:ext cx="244656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85521E3-1DE0-F94C-AA91-4363F34CB57C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7253446" y="5266620"/>
                <a:ext cx="10048" cy="33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63F08606-F09F-4944-9481-63C22CB76EEB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7773034" y="5265328"/>
                <a:ext cx="0" cy="335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F8699C5-9237-0543-BDDA-FCA00112044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385888" y="5726719"/>
                <a:ext cx="254704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/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/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/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/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45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自己同型による枝刈り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探索中に見つけられた自己同型な写像を用いて，自己同型群を探索しないようにする．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E20EA5-AC7D-6841-9B0A-B1EB180701B5}"/>
              </a:ext>
            </a:extLst>
          </p:cNvPr>
          <p:cNvGrpSpPr/>
          <p:nvPr/>
        </p:nvGrpSpPr>
        <p:grpSpPr>
          <a:xfrm>
            <a:off x="6953840" y="3166864"/>
            <a:ext cx="946536" cy="1374658"/>
            <a:chOff x="6958940" y="4715261"/>
            <a:chExt cx="946536" cy="13746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431C2A1-39E0-F44B-A6ED-3F458944D3F5}"/>
                </a:ext>
              </a:extLst>
            </p:cNvPr>
            <p:cNvGrpSpPr/>
            <p:nvPr/>
          </p:nvGrpSpPr>
          <p:grpSpPr>
            <a:xfrm>
              <a:off x="7121004" y="5007154"/>
              <a:ext cx="784472" cy="851400"/>
              <a:chOff x="7121004" y="5007154"/>
              <a:chExt cx="784472" cy="851400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E430324-9871-2C44-8020-DF6F33DD1064}"/>
                  </a:ext>
                </a:extLst>
              </p:cNvPr>
              <p:cNvSpPr/>
              <p:nvPr/>
            </p:nvSpPr>
            <p:spPr>
              <a:xfrm>
                <a:off x="7131052" y="5008446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DB71ABF-97A4-D642-B161-556BE8A56122}"/>
                  </a:ext>
                </a:extLst>
              </p:cNvPr>
              <p:cNvSpPr/>
              <p:nvPr/>
            </p:nvSpPr>
            <p:spPr>
              <a:xfrm>
                <a:off x="7640592" y="5007154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445E0D0-B34A-2A41-A3C8-BAE7A0CE4051}"/>
                  </a:ext>
                </a:extLst>
              </p:cNvPr>
              <p:cNvSpPr/>
              <p:nvPr/>
            </p:nvSpPr>
            <p:spPr>
              <a:xfrm>
                <a:off x="7121004" y="55976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961D68A6-C2B5-D340-9442-9F4B7E7C66FF}"/>
                  </a:ext>
                </a:extLst>
              </p:cNvPr>
              <p:cNvSpPr/>
              <p:nvPr/>
            </p:nvSpPr>
            <p:spPr>
              <a:xfrm>
                <a:off x="7640592" y="560038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A99E97-A95F-EF48-8A85-4F5A5401A80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7395936" y="5136241"/>
                <a:ext cx="244656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85521E3-1DE0-F94C-AA91-4363F34CB57C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7253446" y="5266620"/>
                <a:ext cx="10048" cy="33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63F08606-F09F-4944-9481-63C22CB76EEB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7773034" y="5265328"/>
                <a:ext cx="0" cy="335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F8699C5-9237-0543-BDDA-FCA00112044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385888" y="5726719"/>
                <a:ext cx="254704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/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/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/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/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A3439271-C675-A444-9C0F-9FCC922BD662}"/>
              </a:ext>
            </a:extLst>
          </p:cNvPr>
          <p:cNvGrpSpPr/>
          <p:nvPr/>
        </p:nvGrpSpPr>
        <p:grpSpPr>
          <a:xfrm>
            <a:off x="804516" y="3429000"/>
            <a:ext cx="7201816" cy="1462814"/>
            <a:chOff x="1054123" y="3588018"/>
            <a:chExt cx="7991790" cy="161759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BC80E1-80A0-DA45-AFBE-F9EACC7B1269}"/>
                </a:ext>
              </a:extLst>
            </p:cNvPr>
            <p:cNvGrpSpPr/>
            <p:nvPr/>
          </p:nvGrpSpPr>
          <p:grpSpPr>
            <a:xfrm>
              <a:off x="1054123" y="3588018"/>
              <a:ext cx="6048612" cy="1617595"/>
              <a:chOff x="1242468" y="3613515"/>
              <a:chExt cx="6048612" cy="1617595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49B5DEC-CB81-7340-B162-3BFA9C6A0935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 flipH="1">
                <a:off x="3456546" y="4136735"/>
                <a:ext cx="1254674" cy="2563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F67C674-EF36-8847-BD6C-30C621EAA42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434" y="3613515"/>
                    <a:ext cx="2211572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F67C674-EF36-8847-BD6C-30C621EAA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434" y="3613515"/>
                    <a:ext cx="221157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00B3415-DBDA-C942-BEA7-DE44D4D31E31}"/>
                      </a:ext>
                    </a:extLst>
                  </p:cNvPr>
                  <p:cNvSpPr txBox="1"/>
                  <p:nvPr/>
                </p:nvSpPr>
                <p:spPr>
                  <a:xfrm>
                    <a:off x="3156827" y="4393103"/>
                    <a:ext cx="599438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00B3415-DBDA-C942-BEA7-DE44D4D31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6827" y="4393103"/>
                    <a:ext cx="59943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35E2033-BE99-6D4C-A2D2-D4779C296F4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468" y="4923333"/>
                    <a:ext cx="187866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35E2033-BE99-6D4C-A2D2-D4779C296F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468" y="4923333"/>
                    <a:ext cx="1878667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D76E2F0F-64A1-FD4B-8D54-980CA1394512}"/>
                  </a:ext>
                </a:extLst>
              </p:cNvPr>
              <p:cNvCxnSpPr>
                <a:cxnSpLocks/>
                <a:stCxn id="34" idx="2"/>
                <a:endCxn id="36" idx="0"/>
              </p:cNvCxnSpPr>
              <p:nvPr/>
            </p:nvCxnSpPr>
            <p:spPr>
              <a:xfrm flipH="1">
                <a:off x="2181802" y="4700880"/>
                <a:ext cx="1274744" cy="2224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22A97F84-585D-5848-B708-D567A9A4FB17}"/>
                  </a:ext>
                </a:extLst>
              </p:cNvPr>
              <p:cNvCxnSpPr>
                <a:cxnSpLocks/>
                <a:stCxn id="42" idx="2"/>
                <a:endCxn id="40" idx="0"/>
              </p:cNvCxnSpPr>
              <p:nvPr/>
            </p:nvCxnSpPr>
            <p:spPr>
              <a:xfrm flipH="1">
                <a:off x="4232869" y="4722451"/>
                <a:ext cx="408768" cy="1940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C27C3424-9EC9-274F-B69F-F13CBBD6846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535" y="4916550"/>
                    <a:ext cx="187866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C27C3424-9EC9-274F-B69F-F13CBBD68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535" y="4916550"/>
                    <a:ext cx="187866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2ECFE80-13D1-BA4F-B269-5C6A974B1B65}"/>
                  </a:ext>
                </a:extLst>
              </p:cNvPr>
              <p:cNvCxnSpPr>
                <a:cxnSpLocks/>
                <a:stCxn id="33" idx="2"/>
                <a:endCxn id="42" idx="0"/>
              </p:cNvCxnSpPr>
              <p:nvPr/>
            </p:nvCxnSpPr>
            <p:spPr>
              <a:xfrm flipH="1">
                <a:off x="4641637" y="4136735"/>
                <a:ext cx="69583" cy="2779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8ED8546B-0102-664E-881A-4B0DD3362022}"/>
                      </a:ext>
                    </a:extLst>
                  </p:cNvPr>
                  <p:cNvSpPr txBox="1"/>
                  <p:nvPr/>
                </p:nvSpPr>
                <p:spPr>
                  <a:xfrm>
                    <a:off x="4357573" y="4414674"/>
                    <a:ext cx="56812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8ED8546B-0102-664E-881A-4B0DD33620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573" y="4414674"/>
                    <a:ext cx="56812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19FB1AB-45A1-0E40-AF66-D81B021F0934}"/>
                  </a:ext>
                </a:extLst>
              </p:cNvPr>
              <p:cNvCxnSpPr>
                <a:cxnSpLocks/>
                <a:stCxn id="33" idx="2"/>
                <a:endCxn id="48" idx="0"/>
              </p:cNvCxnSpPr>
              <p:nvPr/>
            </p:nvCxnSpPr>
            <p:spPr>
              <a:xfrm>
                <a:off x="4711220" y="4136735"/>
                <a:ext cx="2295796" cy="27008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98F981B-7C7F-5E4C-A2FB-AE534DAC970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2952" y="4406824"/>
                    <a:ext cx="568128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98F981B-7C7F-5E4C-A2FB-AE534DAC9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952" y="4406824"/>
                    <a:ext cx="568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53ED455-323B-9344-9514-BC9FEAF28DD0}"/>
                    </a:ext>
                  </a:extLst>
                </p:cNvPr>
                <p:cNvSpPr txBox="1"/>
                <p:nvPr/>
              </p:nvSpPr>
              <p:spPr>
                <a:xfrm>
                  <a:off x="5196410" y="4371056"/>
                  <a:ext cx="56812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53ED455-323B-9344-9514-BC9FEAF28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410" y="4371056"/>
                  <a:ext cx="568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D8EE3A5-71F0-A242-95C6-192EB42339D9}"/>
                    </a:ext>
                  </a:extLst>
                </p:cNvPr>
                <p:cNvSpPr txBox="1"/>
                <p:nvPr/>
              </p:nvSpPr>
              <p:spPr>
                <a:xfrm>
                  <a:off x="5136218" y="4873429"/>
                  <a:ext cx="18786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D8EE3A5-71F0-A242-95C6-192EB4233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218" y="4873429"/>
                  <a:ext cx="187866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6E7A8EC-5AED-CA45-A748-ACEADC1CB65B}"/>
                </a:ext>
              </a:extLst>
            </p:cNvPr>
            <p:cNvCxnSpPr>
              <a:cxnSpLocks/>
              <a:stCxn id="33" idx="2"/>
              <a:endCxn id="96" idx="0"/>
            </p:cNvCxnSpPr>
            <p:nvPr/>
          </p:nvCxnSpPr>
          <p:spPr>
            <a:xfrm>
              <a:off x="4522875" y="4111238"/>
              <a:ext cx="957599" cy="25981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4233B028-8CA8-D64A-84BA-F99522641A42}"/>
                </a:ext>
              </a:extLst>
            </p:cNvPr>
            <p:cNvCxnSpPr>
              <a:cxnSpLocks/>
              <a:stCxn id="96" idx="2"/>
              <a:endCxn id="104" idx="0"/>
            </p:cNvCxnSpPr>
            <p:nvPr/>
          </p:nvCxnSpPr>
          <p:spPr>
            <a:xfrm>
              <a:off x="5480474" y="4678833"/>
              <a:ext cx="595078" cy="1945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74E1371-DDB0-6148-96E8-1BFB5A2D1CF8}"/>
                    </a:ext>
                  </a:extLst>
                </p:cNvPr>
                <p:cNvSpPr txBox="1"/>
                <p:nvPr/>
              </p:nvSpPr>
              <p:spPr>
                <a:xfrm>
                  <a:off x="7167246" y="4856363"/>
                  <a:ext cx="18786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74E1371-DDB0-6148-96E8-1BFB5A2D1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246" y="4856363"/>
                  <a:ext cx="1878667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BA69CBDC-DDAF-934F-892F-758A7E096DDD}"/>
                </a:ext>
              </a:extLst>
            </p:cNvPr>
            <p:cNvCxnSpPr>
              <a:cxnSpLocks/>
              <a:stCxn id="48" idx="2"/>
              <a:endCxn id="113" idx="0"/>
            </p:cNvCxnSpPr>
            <p:nvPr/>
          </p:nvCxnSpPr>
          <p:spPr>
            <a:xfrm>
              <a:off x="6818671" y="4689104"/>
              <a:ext cx="1287909" cy="1672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C29BB0D-56D7-464F-A004-AF528860D128}"/>
                  </a:ext>
                </a:extLst>
              </p:cNvPr>
              <p:cNvSpPr txBox="1"/>
              <p:nvPr/>
            </p:nvSpPr>
            <p:spPr>
              <a:xfrm>
                <a:off x="628650" y="5132078"/>
                <a:ext cx="6629744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/>
                  <a:t>のとき，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dirty="0"/>
                  <a:t> </a:t>
                </a:r>
                <a:r>
                  <a:rPr kumimoji="1" lang="ja-JP" altLang="en-US"/>
                  <a:t>は自己同型である．</a:t>
                </a:r>
              </a:p>
            </p:txBody>
          </p:sp>
        </mc:Choice>
        <mc:Fallback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C29BB0D-56D7-464F-A004-AF528860D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32078"/>
                <a:ext cx="6629744" cy="554254"/>
              </a:xfrm>
              <a:prstGeom prst="rect">
                <a:avLst/>
              </a:prstGeom>
              <a:blipFill>
                <a:blip r:embed="rId15"/>
                <a:stretch>
                  <a:fillRect r="-420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414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𝑆𝑦𝑚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kumimoji="1" lang="ja-JP" altLang="en-US"/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を満たすとき，自己同型</a:t>
                </a:r>
                <a:r>
                  <a:rPr kumimoji="1" lang="en-US" altLang="ja-JP" dirty="0"/>
                  <a:t>(automorphism)</a:t>
                </a:r>
                <a:r>
                  <a:rPr kumimoji="1" lang="ja-JP" altLang="en-US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このとき，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975BA-C7FA-B14E-9FCA-3B694E80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5AB11-EFEB-854F-AC8C-7E869975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8ED81-6B05-184B-B771-81FADCE4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7C310-607F-6447-A1C5-D793A99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68B1A-933D-A842-82A2-3698DF1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29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以下の条件を満たす写像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このような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b="1"/>
                  <a:t>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:r>
                  <a:rPr lang="ja-JP" altLang="en-US"/>
                  <a:t>という．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02319" y="5166736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982600" y="4064697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832881" y="4378988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099174" y="5929333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74" y="5929333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3858860" y="4726564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</a:t>
                </a:r>
                <a:r>
                  <a:rPr lang="ja-JP" altLang="en-US" b="1"/>
                  <a:t>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1BC0D1-3502-CF45-9F34-42D95BF38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グラフ同型問題は，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に属するが，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ならば，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完全のどちらかに属するか未解明．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1BC0D1-3502-CF45-9F34-42D95BF38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A124B75-BAC3-4149-9A52-8F0FAE38D0CF}"/>
              </a:ext>
            </a:extLst>
          </p:cNvPr>
          <p:cNvGrpSpPr/>
          <p:nvPr/>
        </p:nvGrpSpPr>
        <p:grpSpPr>
          <a:xfrm>
            <a:off x="699351" y="3539350"/>
            <a:ext cx="7303170" cy="2306018"/>
            <a:chOff x="283335" y="3773235"/>
            <a:chExt cx="8500057" cy="2485243"/>
          </a:xfrm>
        </p:grpSpPr>
        <p:pic>
          <p:nvPicPr>
            <p:cNvPr id="8" name="図 7" descr="抽象, 挿絵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461B2DBB-45D1-6942-A79E-ABCFD8D33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35" y="3773235"/>
              <a:ext cx="8500057" cy="242008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C2991DA-855A-5C49-94FA-22150235BE4A}"/>
                </a:ext>
              </a:extLst>
            </p:cNvPr>
            <p:cNvSpPr/>
            <p:nvPr/>
          </p:nvSpPr>
          <p:spPr>
            <a:xfrm>
              <a:off x="7845650" y="5852166"/>
              <a:ext cx="746974" cy="406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FBD7E9-A93E-6E40-8521-B75481CC0C61}"/>
              </a:ext>
            </a:extLst>
          </p:cNvPr>
          <p:cNvSpPr/>
          <p:nvPr/>
        </p:nvSpPr>
        <p:spPr>
          <a:xfrm>
            <a:off x="3717891" y="5791517"/>
            <a:ext cx="578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/>
              <a:t>引用：北海道大学大学院 情報科学研究科</a:t>
            </a:r>
            <a:r>
              <a:rPr lang="en-US" altLang="ja-JP" sz="1000" dirty="0"/>
              <a:t> </a:t>
            </a:r>
            <a:r>
              <a:rPr lang="ja-JP" altLang="en-US" sz="1000"/>
              <a:t>集中講義「大規模離散計算科学特論」</a:t>
            </a:r>
            <a:endParaRPr lang="en-US" altLang="ja-JP" sz="1000" dirty="0"/>
          </a:p>
          <a:p>
            <a:r>
              <a:rPr lang="ja-JP" altLang="en-US" sz="1000"/>
              <a:t>講義資料 「グラフ・部分グラフ同型判定の原理」客員教授 鷲尾隆（大阪大学産業科学研究所）</a:t>
            </a:r>
            <a:endParaRPr lang="en-US" altLang="ja-JP" sz="1000" dirty="0"/>
          </a:p>
          <a:p>
            <a:r>
              <a:rPr lang="ja-JP" altLang="en-US" sz="1000"/>
              <a:t>http://www-erato.ist.hokudai.ac.jp/lecture2013/docs/washio2.pdf</a:t>
            </a:r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12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883827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358729" y="6078511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6920</TotalTime>
  <Words>3570</Words>
  <Application>Microsoft Macintosh PowerPoint</Application>
  <PresentationFormat>画面に合わせる (4:3)</PresentationFormat>
  <Paragraphs>731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5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内容</vt:lpstr>
      <vt:lpstr>問題説明</vt:lpstr>
      <vt:lpstr>グラフ同型性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</vt:lpstr>
      <vt:lpstr>分割の例(1/4)</vt:lpstr>
      <vt:lpstr>分割の例(2/4)</vt:lpstr>
      <vt:lpstr>分割の例(3/4)</vt:lpstr>
      <vt:lpstr>分割の例(4/4)</vt:lpstr>
      <vt:lpstr>certificate</vt:lpstr>
      <vt:lpstr>certificate</vt:lpstr>
      <vt:lpstr>簡単なcertificateの例</vt:lpstr>
      <vt:lpstr>certificateの高速化アイデア</vt:lpstr>
      <vt:lpstr>Refine algorithmの概要</vt:lpstr>
      <vt:lpstr>equitable partition</vt:lpstr>
      <vt:lpstr>Refinement</vt:lpstr>
      <vt:lpstr>Refine algorithm</vt:lpstr>
      <vt:lpstr>Refine algorithmの例(1/6)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Certの下限による枝刈り</vt:lpstr>
      <vt:lpstr>グラフ同型性</vt:lpstr>
      <vt:lpstr>自己同型性</vt:lpstr>
      <vt:lpstr>自己同型による枝刈り</vt:lpstr>
      <vt:lpstr>Pruning with automorphism</vt:lpstr>
      <vt:lpstr>まとめ</vt:lpstr>
      <vt:lpstr>Appendix</vt:lpstr>
      <vt:lpstr>定理1の証明(1/2)</vt:lpstr>
      <vt:lpstr>定理1の証明(2/2)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210</cp:revision>
  <dcterms:created xsi:type="dcterms:W3CDTF">2021-05-23T15:10:14Z</dcterms:created>
  <dcterms:modified xsi:type="dcterms:W3CDTF">2021-06-10T12:24:37Z</dcterms:modified>
</cp:coreProperties>
</file>