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58" r:id="rId3"/>
    <p:sldId id="259" r:id="rId4"/>
    <p:sldId id="257" r:id="rId5"/>
    <p:sldId id="278" r:id="rId6"/>
    <p:sldId id="260" r:id="rId7"/>
    <p:sldId id="262" r:id="rId8"/>
    <p:sldId id="264" r:id="rId9"/>
    <p:sldId id="275" r:id="rId10"/>
    <p:sldId id="265" r:id="rId11"/>
    <p:sldId id="266" r:id="rId12"/>
    <p:sldId id="267" r:id="rId13"/>
    <p:sldId id="276" r:id="rId14"/>
    <p:sldId id="261" r:id="rId15"/>
    <p:sldId id="268" r:id="rId16"/>
    <p:sldId id="263" r:id="rId17"/>
    <p:sldId id="274" r:id="rId18"/>
    <p:sldId id="270" r:id="rId19"/>
    <p:sldId id="282" r:id="rId20"/>
    <p:sldId id="269" r:id="rId21"/>
    <p:sldId id="277" r:id="rId22"/>
    <p:sldId id="280" r:id="rId23"/>
    <p:sldId id="283" r:id="rId24"/>
    <p:sldId id="271" r:id="rId25"/>
    <p:sldId id="291" r:id="rId26"/>
    <p:sldId id="292" r:id="rId27"/>
    <p:sldId id="293" r:id="rId28"/>
    <p:sldId id="294" r:id="rId29"/>
    <p:sldId id="279" r:id="rId30"/>
    <p:sldId id="281" r:id="rId31"/>
    <p:sldId id="285" r:id="rId32"/>
    <p:sldId id="287" r:id="rId33"/>
    <p:sldId id="286" r:id="rId34"/>
    <p:sldId id="288" r:id="rId35"/>
    <p:sldId id="289" r:id="rId36"/>
    <p:sldId id="290" r:id="rId37"/>
    <p:sldId id="27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0"/>
    <p:restoredTop sz="95884"/>
  </p:normalViewPr>
  <p:slideViewPr>
    <p:cSldViewPr snapToGrid="0" snapToObjects="1">
      <p:cViewPr varScale="1">
        <p:scale>
          <a:sx n="113" d="100"/>
          <a:sy n="113" d="100"/>
        </p:scale>
        <p:origin x="1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1602E-8F23-A943-AA78-2EF4B3D56FFF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2A8DA-4992-CD4A-8857-8DB279348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67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A282-D3AA-8948-A25B-E207E90EEC3F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0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86A0-B53E-2E46-907F-DEC3AFC24C7E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26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4B2D-13B7-854F-A507-8B52C75F5864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95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CD95E90-EF71-484C-B11C-0A570254A6FA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5676993-9D42-FE43-9155-94196FFC2592}"/>
              </a:ext>
            </a:extLst>
          </p:cNvPr>
          <p:cNvCxnSpPr/>
          <p:nvPr userDrawn="1"/>
        </p:nvCxnSpPr>
        <p:spPr>
          <a:xfrm>
            <a:off x="623888" y="4562476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FA72-7BBB-1A41-95F5-BB75FB62402A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31C5AA5-79A3-5A4C-845C-5B6B4AAAB8BB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2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3626-AFC2-264E-A5A1-0789D53945AD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A19F581-F738-624B-B04B-A3D3173AD631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796D-615A-0F4D-B445-50349EAD3FF5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E62C1AF-D9C7-C643-A8DB-63FB1F6D0D5D}"/>
              </a:ext>
            </a:extLst>
          </p:cNvPr>
          <p:cNvCxnSpPr/>
          <p:nvPr userDrawn="1"/>
        </p:nvCxnSpPr>
        <p:spPr>
          <a:xfrm>
            <a:off x="628650" y="1432275"/>
            <a:ext cx="78867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09D3-190D-2B43-BA0E-7989D68F6CAE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34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49E6-31B2-E144-A164-973763146C38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11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7350-EBE2-034D-A425-6B6CBCD7C035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96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6102-8CEC-0649-B368-3A3B8451CBE3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6BBF-B824-B644-9B77-C42230BEF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1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63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2.png"/><Relationship Id="rId7" Type="http://schemas.openxmlformats.org/officeDocument/2006/relationships/image" Target="../media/image67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23.png"/><Relationship Id="rId5" Type="http://schemas.openxmlformats.org/officeDocument/2006/relationships/image" Target="../media/image54.png"/><Relationship Id="rId10" Type="http://schemas.openxmlformats.org/officeDocument/2006/relationships/image" Target="../media/image69.png"/><Relationship Id="rId4" Type="http://schemas.openxmlformats.org/officeDocument/2006/relationships/image" Target="../media/image650.png"/><Relationship Id="rId9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7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7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7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79.png"/><Relationship Id="rId9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9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6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70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8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03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0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image" Target="../media/image108.png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12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1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116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20.png"/><Relationship Id="rId10" Type="http://schemas.openxmlformats.org/officeDocument/2006/relationships/image" Target="../media/image50.png"/><Relationship Id="rId19" Type="http://schemas.openxmlformats.org/officeDocument/2006/relationships/image" Target="../media/image107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1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118.png"/><Relationship Id="rId18" Type="http://schemas.openxmlformats.org/officeDocument/2006/relationships/image" Target="../media/image127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12" Type="http://schemas.openxmlformats.org/officeDocument/2006/relationships/image" Target="../media/image125.png"/><Relationship Id="rId17" Type="http://schemas.openxmlformats.org/officeDocument/2006/relationships/image" Target="../media/image122.png"/><Relationship Id="rId2" Type="http://schemas.openxmlformats.org/officeDocument/2006/relationships/image" Target="../media/image124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5" Type="http://schemas.openxmlformats.org/officeDocument/2006/relationships/image" Target="../media/image120.png"/><Relationship Id="rId10" Type="http://schemas.openxmlformats.org/officeDocument/2006/relationships/image" Target="../media/image50.png"/><Relationship Id="rId19" Type="http://schemas.openxmlformats.org/officeDocument/2006/relationships/image" Target="../media/image128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Relationship Id="rId14" Type="http://schemas.openxmlformats.org/officeDocument/2006/relationships/image" Target="../media/image12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700.png"/><Relationship Id="rId7" Type="http://schemas.openxmlformats.org/officeDocument/2006/relationships/image" Target="../media/image7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20.png"/><Relationship Id="rId10" Type="http://schemas.openxmlformats.org/officeDocument/2006/relationships/image" Target="../media/image5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2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7.png"/><Relationship Id="rId5" Type="http://schemas.openxmlformats.org/officeDocument/2006/relationships/image" Target="../media/image6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11.png"/><Relationship Id="rId19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2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5" Type="http://schemas.openxmlformats.org/officeDocument/2006/relationships/image" Target="../media/image63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37.png"/><Relationship Id="rId5" Type="http://schemas.openxmlformats.org/officeDocument/2006/relationships/image" Target="../media/image43.png"/><Relationship Id="rId23" Type="http://schemas.openxmlformats.org/officeDocument/2006/relationships/image" Target="../media/image36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2BE48-EBD1-DE44-9CAE-1D2B367E3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グラフ同型性判定問題</a:t>
            </a:r>
            <a:br>
              <a:rPr lang="en-US" altLang="ja-JP" dirty="0"/>
            </a:br>
            <a:r>
              <a:rPr lang="en-US" altLang="ja-JP" i="1" dirty="0"/>
              <a:t>Graph Isomorphism</a:t>
            </a:r>
            <a:endParaRPr kumimoji="1" lang="ja-JP" altLang="en-US" i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4E7058-AB66-794F-85F9-837780442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小畠教寛</a:t>
            </a:r>
            <a:endParaRPr lang="en-US" altLang="ja-JP" dirty="0"/>
          </a:p>
          <a:p>
            <a:r>
              <a:rPr lang="ja-JP" altLang="en-US"/>
              <a:t>北海道大学　大学院情報科学院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2B3C87-EEF6-7E48-8427-7F755C18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2232-8C75-064C-B77E-839B61BA3D7C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8D899-DEE1-3240-A77E-29F071CC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F1AAF-8382-9E4C-AED9-59E3E5D3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A05FDE9C-8C6D-5842-8446-B4AE7E94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3" y="4113026"/>
            <a:ext cx="1358194" cy="1358194"/>
          </a:xfrm>
          <a:prstGeom prst="rect">
            <a:avLst/>
          </a:prstGeom>
        </p:spPr>
      </p:pic>
      <p:pic>
        <p:nvPicPr>
          <p:cNvPr id="8" name="図 7" descr="折れ線グラフ が含まれている画像&#10;&#10;自動的に生成された説明">
            <a:extLst>
              <a:ext uri="{FF2B5EF4-FFF2-40B4-BE49-F238E27FC236}">
                <a16:creationId xmlns:a16="http://schemas.microsoft.com/office/drawing/2014/main" id="{701578BB-E896-5D46-B11C-C02DD1EC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782" y="4217301"/>
            <a:ext cx="1217772" cy="114964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1423AB-BC91-764E-B91B-410A7EB4816C}"/>
              </a:ext>
            </a:extLst>
          </p:cNvPr>
          <p:cNvSpPr txBox="1"/>
          <p:nvPr/>
        </p:nvSpPr>
        <p:spPr>
          <a:xfrm>
            <a:off x="5591260" y="5719214"/>
            <a:ext cx="3543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このスライドは，</a:t>
            </a:r>
            <a:r>
              <a:rPr kumimoji="1" lang="en-US" altLang="ja-JP" sz="1600" dirty="0" err="1"/>
              <a:t>github</a:t>
            </a:r>
            <a:r>
              <a:rPr kumimoji="1" lang="ja-JP" altLang="en-US" sz="1600"/>
              <a:t>の</a:t>
            </a:r>
            <a:r>
              <a:rPr kumimoji="1" lang="en-US" altLang="ja-JP" sz="1600" dirty="0" err="1"/>
              <a:t>obatakyoukan</a:t>
            </a:r>
            <a:r>
              <a:rPr kumimoji="1" lang="en-US" altLang="ja-JP" sz="1600" dirty="0"/>
              <a:t>/paper</a:t>
            </a:r>
            <a:r>
              <a:rPr kumimoji="1" lang="ja-JP" altLang="en-US" sz="1600"/>
              <a:t>に挙げています．</a:t>
            </a:r>
          </a:p>
        </p:txBody>
      </p:sp>
    </p:spTree>
    <p:extLst>
      <p:ext uri="{BB962C8B-B14F-4D97-AF65-F5344CB8AC3E}">
        <p14:creationId xmlns:p14="http://schemas.microsoft.com/office/powerpoint/2010/main" val="22530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40FA2-2D70-9A47-BCAA-CA4EEAB9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分割の例</a:t>
            </a:r>
            <a:r>
              <a:rPr kumimoji="1" lang="en-US" altLang="ja-JP" dirty="0"/>
              <a:t>(1/)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600">
                    <a:latin typeface="Cambria Math" panose="02040503050406030204" pitchFamily="18" charset="0"/>
                  </a:rPr>
                  <a:t>以下の不変誘導関数を利用し，同型性を判定する．</a:t>
                </a:r>
                <a:endParaRPr lang="en-US" altLang="ja-JP" sz="2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600">
                    <a:latin typeface="Cambria Math" panose="02040503050406030204" pitchFamily="18" charset="0"/>
                  </a:rPr>
                  <a:t>以下の関数で不変量を与え，同型性を判定する．</a:t>
                </a:r>
                <a:endParaRPr kumimoji="1" lang="en-US" altLang="ja-JP" sz="2600" b="0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func>
                              <m:func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とする．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9E303B5-8A9C-8942-8AF8-C4756E619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2BC19F-B936-4B44-BF70-7962A798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B83A8-4316-E441-A22F-60A1AE7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06E4D4-0A65-BA49-9088-6DA587C4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10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38DA594-10FC-9A44-88BE-5C5EBE3AAA4F}"/>
              </a:ext>
            </a:extLst>
          </p:cNvPr>
          <p:cNvGrpSpPr/>
          <p:nvPr/>
        </p:nvGrpSpPr>
        <p:grpSpPr>
          <a:xfrm>
            <a:off x="1002699" y="415512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00B5944-0877-6B4C-A5C1-BE94C033E074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91099F5-8CA8-D84D-A82B-1D8BF46DF6EC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F656D61F-93B1-1146-90C2-168C06C12D94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0DB18646-A872-234C-B636-8C28ED1D24B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A77AD220-0854-964F-A4CE-B808A1B089AD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2BB5C8B9-7BC4-9B45-AE60-F35FB4341C7F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AECF816-EC80-2142-B84B-5570C0ADA412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F10F1734-BFC2-0C4F-8B54-750E4C6B859B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44E1B350-CC36-2146-88C3-CE62D73C4704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F09E1F64-9198-8549-8E5C-7213C4A428AA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E449047C-FC5A-764D-97B3-1F99923D6796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9A3159F-1390-C94F-8EF0-B2D4C4E032C1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A5269B65-E206-8444-AA0E-93E5F25E2A1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193E5E65-E38D-0D47-80E4-7878EFC63CB4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073620AA-B267-8C4B-838D-DC8E4DB501E8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774F20A-5999-E14E-A81C-919B6522E2B1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94EC122E-A087-EC44-84F5-CF30019B46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183ED5A-8FCE-6840-AEB9-3ED0C1DF388D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35C420A4-178D-7642-9CBF-5EEBF12152FA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E8F2DA6D-9677-8C4B-ACAD-9E80E996B2B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C1CB375-ADF4-014D-98E4-9536849A6853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3CE958A1-6F5F-B644-B185-5447448980E1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CF73CDDB-68A2-B64E-8AD1-944168AB7A26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F72013C2-411F-7548-9C6B-3771BA002EEE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605530A-4B4D-BC47-BD40-2F0E0D3E818A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56150949-842A-A24C-937E-5235C3F634B8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CA38F9E3-3E9B-2E4B-BA63-8CDADE8FE88C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798B1D1-BC00-9342-969B-A8D0E06C82CE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46E31A-2727-9E4A-80A3-1465DD2BF502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3F194FA-245D-2D4E-BFE6-8902F5EA64CA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9CCB053-681C-0844-9241-CF9CB3BD92F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4A32F60-1D01-DE4C-9C12-8F76185CE2F5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4D94EEE-C27B-BF49-8946-6FE6670235C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E5FA682-2259-524D-806E-745587CD0DA1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EA76FE-1B63-364A-8845-872C383D073D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F4F5260-634D-594E-BB69-5602EE2A678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4E519E0-6A27-AA4C-B825-A52FCF663B11}"/>
              </a:ext>
            </a:extLst>
          </p:cNvPr>
          <p:cNvGrpSpPr/>
          <p:nvPr/>
        </p:nvGrpSpPr>
        <p:grpSpPr>
          <a:xfrm>
            <a:off x="3532311" y="4358140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6793919-9E3B-C34D-B143-1CBF04D14CA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79DE6D92-C19E-2747-BBA8-B19225C34BB4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8E38AA61-A6F3-1042-9D22-057212593AC3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FB84BFF5-924B-9942-9554-B00D54F303F8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3AFA8E39-F74F-6548-8931-ECF650FEC2E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6F494E7A-230C-494F-9779-9DBC0634CAAA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F3EE73BC-4AA9-1346-BCB8-613224C595DE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745C0E02-2267-B64D-82DB-6650C7C3C5E9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931C716D-1CBE-3F48-AA07-08F8EAE184A2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A60CB5EC-3CF9-5440-8FD3-F7320B6EF024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ED9CB5EB-7DDF-8141-986A-415059DBC95B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941F863E-B601-D543-9BBE-82DC6B5776C0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A6A6E02D-E1DA-A843-8E85-E87DCAE40313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F34F53A3-87B7-4847-877F-1F084BBA8BA9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0F970B0F-09A8-FD40-AF97-2BEC59DAC793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2B9F6B33-59BE-D94B-B9E4-A13AD1F31DCF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D6C60459-90AC-0744-812D-709CCDF168E0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0DB4C0D8-574D-9346-941E-C333B5D79EC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434930C-4603-8B43-BA5C-0382A6CB6998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5BB46B82-967D-4E43-811A-F536DBC8828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B57AC720-CEAD-F84D-ADA4-B226C2EB13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DE9169A3-1E95-F54B-83D5-57F789E41B84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9CD9A193-E1D3-7943-AB7F-5B11B4223F05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AEA3B20-26D6-B748-974C-C448762B6E2E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A0DF79AE-E4F6-C74E-857F-A739CDD7E834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1C376015-69BD-144C-988E-E2425875B46C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567F90F7-89CA-3645-8998-D070EA98CC80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A03EF388-06C9-1348-88A7-92232DD281B1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73F1067-BB4C-B444-937D-9D5C9655B868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994EDD5-909C-9E45-AA97-4057EB2E0D5A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7D34DA-3B55-AE49-89D6-CE02A8D5415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93065A3-69B3-604B-994D-6ECE69CE9D97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29CF125F-1C91-464D-94F4-92167F70D93C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FC5D7E0E-E713-1442-AEC4-2547C5B2C433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40EBB2D-260A-E545-A5E8-CB4BC62AC5E2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08C369FC-2442-964C-8204-D02E501E3A00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51D66C5-E45E-464E-A699-7CB29819180B}"/>
                  </a:ext>
                </a:extLst>
              </p:cNvPr>
              <p:cNvSpPr txBox="1"/>
              <p:nvPr/>
            </p:nvSpPr>
            <p:spPr>
              <a:xfrm>
                <a:off x="5697835" y="4307431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051D66C5-E45E-464E-A699-7CB29819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307431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3551A22-487C-ED4C-87FD-0960F0E6001F}"/>
                  </a:ext>
                </a:extLst>
              </p:cNvPr>
              <p:cNvSpPr txBox="1"/>
              <p:nvPr/>
            </p:nvSpPr>
            <p:spPr>
              <a:xfrm>
                <a:off x="5787828" y="5171997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3551A22-487C-ED4C-87FD-0960F0E6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5171997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14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73883-1C41-1D45-A108-B5FC7BB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(2/)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69CFD-D85E-AF42-9015-178C7ED7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1BC3FE-341A-8A4E-BE19-F8EF6AB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FA0FA8-A7CB-2049-9FA4-0C3555F3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17A36-6A8C-7441-8D54-6EB12E75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DF313AE-94D9-2542-B881-56DFCE1C0589}"/>
              </a:ext>
            </a:extLst>
          </p:cNvPr>
          <p:cNvGrpSpPr/>
          <p:nvPr/>
        </p:nvGrpSpPr>
        <p:grpSpPr>
          <a:xfrm>
            <a:off x="1002699" y="385368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FE419743-72C2-594B-8AD6-07A0E9884A2A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E132B7F0-75B3-414E-8DEB-95456B810BB8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5073811-729D-EA4F-BAD2-6C9D2968E24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E47C1707-7EB4-9D45-BD1A-7B92E4E18148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67B6A059-D195-764B-BAF9-AF0DC927E5CE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34B03200-D96A-6741-A6DE-C82F7A43F876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D16AC1FE-995A-E84C-A6C4-087A2CC8B998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749D4439-BFB2-3140-A325-D17E38D6E407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5B183C91-2C28-9E49-B1A6-908EE090840C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359C1DE-ACC1-6F49-BDC6-6B4654C9C05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851C68EE-A691-1E45-BA50-FE5C85032F7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409E2A8-07D9-A244-8DD5-7C3EAC09720A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10D4E093-2240-064C-8EDC-9376954A288C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7244F227-5429-5E49-8B7D-43DD93814806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98C7BD0D-00E4-3347-88D3-1C6F619C8551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03D7342-5A03-E147-B30C-ADBE033DF9F3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0CF0BE07-727C-7945-8009-D639666BA568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80FED8A-7CC1-0844-82B9-4245B108D2D0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E74A691A-D8A1-7449-BB3A-7490DC9BB5ED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974B2FD8-1F1A-754B-820A-35BBBCF9C456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B35137D5-9950-FA47-BB86-E62726F4DA26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70228A2D-A579-A643-A048-7DA0ABCB5940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45C8A2F1-E451-B841-9023-538F51212EFF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A77B11AE-ED11-F348-A257-E9D5EEF8714B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0EE6843C-AE10-7845-A0B1-8D339A378697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9D1D803-114D-1D42-844D-49AA3240D33A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18D94898-5CF9-A84C-9111-5FDF93EED9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91564F9-82B0-BB47-8CEC-92436D4DE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0F56DF1-4E14-4145-BE23-69A6F3E18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338AE8D-8C05-6B4F-8493-E28A9BC38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4903A4F-53A7-3E4F-A3FC-EB0983216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1D25812-4E4C-014C-83B8-EBC061C25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7EC65048-9D81-FB47-B157-16690DC11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9FD490-BF65-9340-BD7B-0CEBCAA96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A87A843-8815-CF4B-B9D1-331F9DBA9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268C646-4286-9A47-A582-9D83713DC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544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25037-6369-CF4C-B4A0-425B9C7A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(3/)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5CE65C-149D-DF4B-B278-770AEC8BA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17903-E843-2A4C-8A10-41020D61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35A59-9949-0246-BD85-71FE335D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384B3D-52EB-3147-A8CF-91832A00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BAFF1AE-17AF-9E41-BE6C-AD55CB8A9785}"/>
              </a:ext>
            </a:extLst>
          </p:cNvPr>
          <p:cNvGrpSpPr/>
          <p:nvPr/>
        </p:nvGrpSpPr>
        <p:grpSpPr>
          <a:xfrm>
            <a:off x="644810" y="4200976"/>
            <a:ext cx="2368965" cy="1983771"/>
            <a:chOff x="5689692" y="3998998"/>
            <a:chExt cx="2612180" cy="2218064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BCA781A-C517-6A48-9238-1374EBEFBAC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9EB2988E-ACAB-3949-9ED5-5070DC8A3DC0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AC5D74A5-2043-5743-AD01-2D70A38532C9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17C64BB5-33F0-4F45-B534-1EDB39FA23D5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B10BF012-C648-744A-9681-088A42A42EAE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58FA9B53-1DC6-4444-AB70-D7E57FEFE79D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83971FCC-4175-2645-9D97-53195E8B02D5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1043DBDC-F5CD-B64B-AADF-B24E36C0ACFC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418A7D29-DD65-EA4B-87DD-662E8C756461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041D879A-5DBA-9644-B3E0-E199DEE2B92E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6A6F25F9-AD48-C74F-9009-EC21457B28F3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5EE73F6D-FA88-1D49-B522-AD4DB95E80F3}"/>
                  </a:ext>
                </a:extLst>
              </p:cNvPr>
              <p:cNvCxnSpPr>
                <a:cxnSpLocks/>
                <a:stCxn id="20" idx="4"/>
                <a:endCxn id="19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98EF9AC-BD6F-694F-9B7C-1791022F03D0}"/>
                  </a:ext>
                </a:extLst>
              </p:cNvPr>
              <p:cNvCxnSpPr>
                <a:cxnSpLocks/>
                <a:stCxn id="21" idx="4"/>
                <a:endCxn id="19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4618164C-BB01-F14E-92A1-9322C9C85428}"/>
                  </a:ext>
                </a:extLst>
              </p:cNvPr>
              <p:cNvCxnSpPr>
                <a:cxnSpLocks/>
                <a:stCxn id="22" idx="2"/>
                <a:endCxn id="19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9C750CE-E9F0-5D4D-A67F-391F129EA64E}"/>
                  </a:ext>
                </a:extLst>
              </p:cNvPr>
              <p:cNvCxnSpPr>
                <a:cxnSpLocks/>
                <a:stCxn id="20" idx="4"/>
                <a:endCxn id="21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669EF66D-CC36-6A40-82E2-BB581BFC31A4}"/>
                  </a:ext>
                </a:extLst>
              </p:cNvPr>
              <p:cNvCxnSpPr>
                <a:cxnSpLocks/>
                <a:stCxn id="24" idx="1"/>
                <a:endCxn id="22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9C3BD34D-0066-164E-9744-ACC1CB941EE8}"/>
                  </a:ext>
                </a:extLst>
              </p:cNvPr>
              <p:cNvCxnSpPr>
                <a:cxnSpLocks/>
                <a:stCxn id="23" idx="0"/>
                <a:endCxn id="21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11C440B-967E-1744-95BE-462CABBF7734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6D1695BC-CB2C-2E4A-833E-A92836DD25C7}"/>
                  </a:ext>
                </a:extLst>
              </p:cNvPr>
              <p:cNvCxnSpPr>
                <a:cxnSpLocks/>
                <a:stCxn id="24" idx="1"/>
                <a:endCxn id="21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FB8B9485-8601-2640-9AA0-6DB8DF944977}"/>
                  </a:ext>
                </a:extLst>
              </p:cNvPr>
              <p:cNvCxnSpPr>
                <a:cxnSpLocks/>
                <a:stCxn id="24" idx="0"/>
                <a:endCxn id="20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9D3C0BD3-E29C-444B-B81D-F9DE06976F1B}"/>
                  </a:ext>
                </a:extLst>
              </p:cNvPr>
              <p:cNvCxnSpPr>
                <a:cxnSpLocks/>
                <a:stCxn id="25" idx="3"/>
                <a:endCxn id="21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99179C8F-68D9-2445-A49F-C35AD28185BA}"/>
                  </a:ext>
                </a:extLst>
              </p:cNvPr>
              <p:cNvCxnSpPr>
                <a:cxnSpLocks/>
                <a:stCxn id="25" idx="3"/>
                <a:endCxn id="23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4719F73E-5CBA-1A4C-A18C-C57D0B7A0779}"/>
                  </a:ext>
                </a:extLst>
              </p:cNvPr>
              <p:cNvCxnSpPr>
                <a:cxnSpLocks/>
                <a:stCxn id="25" idx="3"/>
                <a:endCxn id="24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67B8FA39-9FB5-EE48-B280-D462C4901B25}"/>
                  </a:ext>
                </a:extLst>
              </p:cNvPr>
              <p:cNvCxnSpPr>
                <a:cxnSpLocks/>
                <a:stCxn id="26" idx="2"/>
                <a:endCxn id="24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C47F479A-D079-6E4C-967B-1EEFC13FF8AE}"/>
                  </a:ext>
                </a:extLst>
              </p:cNvPr>
              <p:cNvCxnSpPr>
                <a:cxnSpLocks/>
                <a:stCxn id="27" idx="4"/>
                <a:endCxn id="26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2961C3A8-5DEB-F048-8452-B2AF5BB237D8}"/>
                  </a:ext>
                </a:extLst>
              </p:cNvPr>
              <p:cNvCxnSpPr>
                <a:cxnSpLocks/>
                <a:endCxn id="26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2C41539-4FF2-6848-ABAB-36525ACE9C39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2C41539-4FF2-6848-ABAB-36525ACE9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7544925-2301-3E4C-BFF7-63E896F9B3A5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7544925-2301-3E4C-BFF7-63E896F9B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1A69E57-45BC-BE41-9633-7EBDCED803D6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1A69E57-45BC-BE41-9633-7EBDCED80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4A65B69-A38E-6E43-9006-9237D27B0AA1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4A65B69-A38E-6E43-9006-9237D27B0A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B2E1D2-64D0-6343-8D64-F2DEB2897A69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B2E1D2-64D0-6343-8D64-F2DEB2897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31B397E-1126-D340-A29A-2417D3A65587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31B397E-1126-D340-A29A-2417D3A65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9A8D0AA-EB74-BE44-B87A-642D4904200A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9A8D0AA-EB74-BE44-B87A-642D49042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709AAAF-F5CD-ED41-A441-41207E910B6A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709AAAF-F5CD-ED41-A441-41207E910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82CBB13-EE87-AE48-B0BE-8A6D28298EFB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82CBB13-EE87-AE48-B0BE-8A6D2829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047F4F-6970-B542-A925-A8CA736C8E44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047F4F-6970-B542-A925-A8CA736C8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696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25037-6369-CF4C-B4A0-425B9C7A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分割の例</a:t>
            </a:r>
            <a:r>
              <a:rPr lang="en-US" altLang="ja-JP" dirty="0"/>
              <a:t>(4/)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CE65C-149D-DF4B-B278-770AEC8BA6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3,5</m:t>
                          </m:r>
                        </m:e>
                      </m:d>
                      <m:r>
                        <a:rPr lang="en-US" altLang="ja-JP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>
                    <a:latin typeface="Cambria Math" panose="02040503050406030204" pitchFamily="18" charset="0"/>
                  </a:rPr>
                  <a:t>分割を与える不変量との対応関係を考えると，同型な可能性があるのは，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e>
                    </m:d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=96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通りのみで，これだけを確かめれば良い．</a:t>
                </a:r>
                <a:endParaRPr kumimoji="1" lang="en-US" altLang="ja-JP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5CE65C-149D-DF4B-B278-770AEC8BA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17903-E843-2A4C-8A10-41020D61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35A59-9949-0246-BD85-71FE335D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384B3D-52EB-3147-A8CF-91832A00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13</a:t>
            </a:fld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9C4BB0F-AFCC-2845-AE90-CEA6FA4669D3}"/>
              </a:ext>
            </a:extLst>
          </p:cNvPr>
          <p:cNvGrpSpPr/>
          <p:nvPr/>
        </p:nvGrpSpPr>
        <p:grpSpPr>
          <a:xfrm>
            <a:off x="1002699" y="4145076"/>
            <a:ext cx="2155192" cy="2308350"/>
            <a:chOff x="1059867" y="3868613"/>
            <a:chExt cx="2155192" cy="2308350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A091B873-2FA1-E241-9C2D-EB0A5AC31625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BF0798D2-2F89-1A42-B782-23C699F51FDD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D687F93A-E73D-CF43-BA18-7EE9667EFDA6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76901D88-B8A6-D14A-8DA5-AF7E52C0AB4B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06116FF3-9203-EE4A-904A-D065AF29F9D1}"/>
                  </a:ext>
                </a:extLst>
              </p:cNvPr>
              <p:cNvCxnSpPr>
                <a:cxnSpLocks/>
                <a:stCxn id="56" idx="7"/>
                <a:endCxn id="57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1796E6BC-0CDA-4144-91E9-91D2595C0C07}"/>
                  </a:ext>
                </a:extLst>
              </p:cNvPr>
              <p:cNvCxnSpPr>
                <a:cxnSpLocks/>
                <a:stCxn id="56" idx="3"/>
                <a:endCxn id="58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3EBFEF76-658B-FF42-B2E0-B14166519F1C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BD6CE485-E4AE-4F4B-9A05-7257DE73DD40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81C2D3A0-841C-584D-B9B2-12A6E087A6A6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BF63F7B6-FE07-0F4C-97B7-704FDCBB8141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B156D805-DD59-B343-BC89-BFBFD1E1D160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5868C447-FACC-DC41-8DB1-3AE9A4754B88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371BA452-AD97-4244-8B37-2D3456D55F1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CA85B118-DAB8-3646-BA3F-9063B15AD6B6}"/>
                  </a:ext>
                </a:extLst>
              </p:cNvPr>
              <p:cNvCxnSpPr>
                <a:cxnSpLocks/>
                <a:stCxn id="56" idx="5"/>
                <a:endCxn id="61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34EB54E2-3CE6-9A44-971D-951A4BF6E941}"/>
                  </a:ext>
                </a:extLst>
              </p:cNvPr>
              <p:cNvCxnSpPr>
                <a:cxnSpLocks/>
                <a:stCxn id="62" idx="1"/>
                <a:endCxn id="61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07D3665-EC6A-1F44-833B-30ECA83734D4}"/>
                  </a:ext>
                </a:extLst>
              </p:cNvPr>
              <p:cNvCxnSpPr>
                <a:cxnSpLocks/>
                <a:stCxn id="62" idx="0"/>
                <a:endCxn id="64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22B7E804-E3B6-4E40-8746-BB8AE6257C15}"/>
                  </a:ext>
                </a:extLst>
              </p:cNvPr>
              <p:cNvCxnSpPr>
                <a:cxnSpLocks/>
                <a:stCxn id="62" idx="1"/>
                <a:endCxn id="63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24F32E4-E358-A240-A87F-C510839EAEBC}"/>
                  </a:ext>
                </a:extLst>
              </p:cNvPr>
              <p:cNvCxnSpPr>
                <a:cxnSpLocks/>
                <a:stCxn id="63" idx="7"/>
                <a:endCxn id="64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64DF384D-FE1E-E94B-AE7B-F67A6B54A4BE}"/>
                  </a:ext>
                </a:extLst>
              </p:cNvPr>
              <p:cNvCxnSpPr>
                <a:cxnSpLocks/>
                <a:stCxn id="63" idx="2"/>
                <a:endCxn id="61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F03E5046-0CF8-5C43-8071-5666647F19C5}"/>
                  </a:ext>
                </a:extLst>
              </p:cNvPr>
              <p:cNvCxnSpPr>
                <a:cxnSpLocks/>
                <a:stCxn id="64" idx="3"/>
                <a:endCxn id="61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C05A8687-9CFB-A14A-9C60-B359A3BC260F}"/>
                  </a:ext>
                </a:extLst>
              </p:cNvPr>
              <p:cNvCxnSpPr>
                <a:cxnSpLocks/>
                <a:stCxn id="65" idx="0"/>
                <a:endCxn id="61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A637B94F-6CCB-F740-8806-B83780EDA196}"/>
                  </a:ext>
                </a:extLst>
              </p:cNvPr>
              <p:cNvCxnSpPr>
                <a:cxnSpLocks/>
                <a:stCxn id="67" idx="0"/>
                <a:endCxn id="61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B026EEB-C8B1-8348-91DB-9AEE24C1D4CE}"/>
                  </a:ext>
                </a:extLst>
              </p:cNvPr>
              <p:cNvCxnSpPr>
                <a:cxnSpLocks/>
                <a:stCxn id="66" idx="0"/>
                <a:endCxn id="65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673811F5-9707-E14B-942D-1280063A8923}"/>
                  </a:ext>
                </a:extLst>
              </p:cNvPr>
              <p:cNvCxnSpPr>
                <a:cxnSpLocks/>
                <a:stCxn id="62" idx="1"/>
                <a:endCxn id="65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EFC681D-1EDD-0F48-A87E-897252F24794}"/>
                  </a:ext>
                </a:extLst>
              </p:cNvPr>
              <p:cNvCxnSpPr>
                <a:cxnSpLocks/>
                <a:stCxn id="62" idx="3"/>
                <a:endCxn id="66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EA5C0B9B-19BA-AA4E-9EB3-9C969E048248}"/>
                  </a:ext>
                </a:extLst>
              </p:cNvPr>
              <p:cNvCxnSpPr>
                <a:cxnSpLocks/>
                <a:stCxn id="67" idx="6"/>
                <a:endCxn id="62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2CB58B35-1887-354C-90E6-884AE534C681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1119DD10-973A-3A48-B9BB-98BB2E94161E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0C599BE9-3D80-6041-97B6-B52335B9E67A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D3E7794-112B-9B4D-8425-2572DA934897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BCE4860D-84A0-5841-B90C-4C1CDDE03C6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C59A6C21-EF4D-C14B-ABA2-72F2486D17CD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8514727B-D57C-7641-9D8E-525CD5C503CD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6B7A19CC-78B4-8245-95E2-4291E39E974D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D868D69F-9D18-894A-966A-6015C95BB8F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DADB0A27-765E-294B-B745-362F75D52885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BB4B6EE4-C25A-C54A-BFB5-2E2377276AD5}"/>
              </a:ext>
            </a:extLst>
          </p:cNvPr>
          <p:cNvGrpSpPr/>
          <p:nvPr/>
        </p:nvGrpSpPr>
        <p:grpSpPr>
          <a:xfrm>
            <a:off x="3532311" y="4348092"/>
            <a:ext cx="2368965" cy="1983771"/>
            <a:chOff x="5689692" y="3998998"/>
            <a:chExt cx="2612180" cy="2218064"/>
          </a:xfrm>
        </p:grpSpPr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C90031D1-4FB6-0E48-AE0E-8F8C4357C601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8E7288CA-255B-E64E-8B98-E0A73D6D475C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9864A3A-2B1E-9D4A-B976-71C6879223C8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69D9A135-5FFB-D644-846B-00F0CBEF2805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F4949909-13AA-5748-87F8-CC230656B514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691E362B-64D8-4C40-9D75-AB816F210EFC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円/楕円 97">
                <a:extLst>
                  <a:ext uri="{FF2B5EF4-FFF2-40B4-BE49-F238E27FC236}">
                    <a16:creationId xmlns:a16="http://schemas.microsoft.com/office/drawing/2014/main" id="{94C976BA-A0D3-3E43-B44D-35CC7A2CEF07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円/楕円 98">
                <a:extLst>
                  <a:ext uri="{FF2B5EF4-FFF2-40B4-BE49-F238E27FC236}">
                    <a16:creationId xmlns:a16="http://schemas.microsoft.com/office/drawing/2014/main" id="{8F0BB54D-B369-0240-A4FA-A7D52FA0FECF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DE9DD6A8-CB8D-F443-A2A5-05D2B0139184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501E6906-63A4-4C40-B5BB-61A41A0EF2B2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F578FA2D-F692-7C41-854B-5053910CC061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2A620E15-DE67-FA4E-B525-99EAD028525C}"/>
                  </a:ext>
                </a:extLst>
              </p:cNvPr>
              <p:cNvCxnSpPr>
                <a:cxnSpLocks/>
                <a:stCxn id="94" idx="4"/>
                <a:endCxn id="93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D3BB7C2A-001E-434E-A42A-46E9C8C8AE7F}"/>
                  </a:ext>
                </a:extLst>
              </p:cNvPr>
              <p:cNvCxnSpPr>
                <a:cxnSpLocks/>
                <a:stCxn id="95" idx="4"/>
                <a:endCxn id="93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DC73770C-118F-3E4E-80D9-B5D17155C2DA}"/>
                  </a:ext>
                </a:extLst>
              </p:cNvPr>
              <p:cNvCxnSpPr>
                <a:cxnSpLocks/>
                <a:stCxn id="96" idx="2"/>
                <a:endCxn id="93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E7296408-85AE-7744-B9E1-B6DA07DD2005}"/>
                  </a:ext>
                </a:extLst>
              </p:cNvPr>
              <p:cNvCxnSpPr>
                <a:cxnSpLocks/>
                <a:stCxn id="94" idx="4"/>
                <a:endCxn id="95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68C96B7C-E89B-2C48-B361-9344BCF0AF64}"/>
                  </a:ext>
                </a:extLst>
              </p:cNvPr>
              <p:cNvCxnSpPr>
                <a:cxnSpLocks/>
                <a:stCxn id="98" idx="1"/>
                <a:endCxn id="96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39170CEC-CF14-6E4A-A310-735344F3C2DC}"/>
                  </a:ext>
                </a:extLst>
              </p:cNvPr>
              <p:cNvCxnSpPr>
                <a:cxnSpLocks/>
                <a:stCxn id="97" idx="0"/>
                <a:endCxn id="95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3F8F92F6-50E9-2148-BEAB-097789F1E373}"/>
                  </a:ext>
                </a:extLst>
              </p:cNvPr>
              <p:cNvCxnSpPr>
                <a:cxnSpLocks/>
                <a:stCxn id="97" idx="6"/>
                <a:endCxn id="98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AC517CE0-4269-1749-B449-3D1F7A0D6A5B}"/>
                  </a:ext>
                </a:extLst>
              </p:cNvPr>
              <p:cNvCxnSpPr>
                <a:cxnSpLocks/>
                <a:stCxn id="98" idx="1"/>
                <a:endCxn id="95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5A99BC30-0AC5-EC4A-8738-742705BF2048}"/>
                  </a:ext>
                </a:extLst>
              </p:cNvPr>
              <p:cNvCxnSpPr>
                <a:cxnSpLocks/>
                <a:stCxn id="98" idx="0"/>
                <a:endCxn id="94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AE41D1E-5226-5549-B98C-C52F3217A181}"/>
                  </a:ext>
                </a:extLst>
              </p:cNvPr>
              <p:cNvCxnSpPr>
                <a:cxnSpLocks/>
                <a:stCxn id="99" idx="3"/>
                <a:endCxn id="95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CFE70C17-3DCA-2945-906F-8E12D4B6782B}"/>
                  </a:ext>
                </a:extLst>
              </p:cNvPr>
              <p:cNvCxnSpPr>
                <a:cxnSpLocks/>
                <a:stCxn id="99" idx="3"/>
                <a:endCxn id="97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768DD233-8545-0E49-BA6A-AC8A72992DC8}"/>
                  </a:ext>
                </a:extLst>
              </p:cNvPr>
              <p:cNvCxnSpPr>
                <a:cxnSpLocks/>
                <a:stCxn id="99" idx="3"/>
                <a:endCxn id="98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3ACB340F-BD90-5248-8521-7877831C7ADA}"/>
                  </a:ext>
                </a:extLst>
              </p:cNvPr>
              <p:cNvCxnSpPr>
                <a:cxnSpLocks/>
                <a:stCxn id="100" idx="2"/>
                <a:endCxn id="98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008179AB-BCF9-7B4C-8CCD-722CC160B631}"/>
                  </a:ext>
                </a:extLst>
              </p:cNvPr>
              <p:cNvCxnSpPr>
                <a:cxnSpLocks/>
                <a:stCxn id="101" idx="4"/>
                <a:endCxn id="100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79FEB123-DD36-DF44-A00E-00743C3827C2}"/>
                  </a:ext>
                </a:extLst>
              </p:cNvPr>
              <p:cNvCxnSpPr>
                <a:cxnSpLocks/>
                <a:endCxn id="100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6592DA62-D0CD-8F44-9B9E-D6B277A1535A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D25089A6-CF48-2949-9889-190110426311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D269E287-3B0E-D94B-A106-428BC1A8C80A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97BE97FE-A935-1545-A802-D425070CD286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7B58AE36-982C-A64F-A593-48A9B522E845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D8ED344F-C11D-574E-86D0-FC130FD2B8A5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EA693205-DF6A-5B46-9866-478BBF33E61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1E95F40A-642D-6E48-99B2-137198A742A4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904D4CD5-8781-2D48-8FE7-3876D6571061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5ECB242C-F6CE-104C-A097-8E4507F6399D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4D006A19-5351-F04B-91D0-E4618ECAA445}"/>
                  </a:ext>
                </a:extLst>
              </p:cNvPr>
              <p:cNvSpPr txBox="1"/>
              <p:nvPr/>
            </p:nvSpPr>
            <p:spPr>
              <a:xfrm>
                <a:off x="5697835" y="4297383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4D006A19-5351-F04B-91D0-E4618ECAA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297383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60570EA-6735-6341-A45D-A0D8F844032E}"/>
                  </a:ext>
                </a:extLst>
              </p:cNvPr>
              <p:cNvSpPr txBox="1"/>
              <p:nvPr/>
            </p:nvSpPr>
            <p:spPr>
              <a:xfrm>
                <a:off x="5787828" y="5161949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760570EA-6735-6341-A45D-A0D8F844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5161949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62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598C3-5ED8-E848-B896-0388E26C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ja-JP" i="1" dirty="0"/>
              <a:t>Certificate</a:t>
            </a:r>
            <a:endParaRPr kumimoji="1" lang="ja-JP" altLang="en-US" i="1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647571-13B2-034B-B231-E5628B270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10E80-C8EE-844A-B9E7-9CABE28A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7287A-FDFA-0142-A199-BDA22764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602AE9-64A8-8F47-908B-814AABCA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744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694CA-1790-334D-8B5D-5DE473BE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ertificate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2400" b="1" i="1" dirty="0"/>
                  <a:t>c</a:t>
                </a:r>
                <a:r>
                  <a:rPr kumimoji="1" lang="en-US" altLang="ja-JP" sz="2400" b="1" i="1" dirty="0"/>
                  <a:t>ertificate</a:t>
                </a:r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</m:oMath>
                </a14:m>
                <a:r>
                  <a:rPr kumimoji="1" lang="ja-JP" altLang="en-US" sz="2400"/>
                  <a:t>とは，任意のグラフ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/>
                  <a:t>に対して，以下の条件を満たすような関数である．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𝐶𝑒𝑟𝑡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 are </a:t>
                </a:r>
                <a:r>
                  <a:rPr kumimoji="1" lang="en-US" altLang="ja-JP" sz="2400" i="1" dirty="0"/>
                  <a:t>isomorphic</a:t>
                </a:r>
                <a:r>
                  <a:rPr kumimoji="1" lang="ja-JP" altLang="en-US" sz="2400"/>
                  <a:t>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D27905-6F50-BD4D-B72C-4922731D1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6C4ACD-D390-1F4B-BD17-30BB1884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1E83C3-4D0E-AA41-B91C-B772BEEE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8EEFA8-442D-6D4A-A5AF-B13CB7A0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15</a:t>
            </a:fld>
            <a:endParaRPr kumimoji="1"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2EDDD42-DB59-F64A-AC83-73D8E2C7907E}"/>
              </a:ext>
            </a:extLst>
          </p:cNvPr>
          <p:cNvGrpSpPr/>
          <p:nvPr/>
        </p:nvGrpSpPr>
        <p:grpSpPr>
          <a:xfrm>
            <a:off x="2377058" y="3019948"/>
            <a:ext cx="858016" cy="854891"/>
            <a:chOff x="749093" y="3743120"/>
            <a:chExt cx="858016" cy="854891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FEEB1F1D-4F76-1942-B4C3-229F8CF93A92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7104CFF1-FF60-374B-8403-FC7F588B0CC4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A4A72984-82B1-2247-AF6A-8C1627C7245E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80648354-C589-7046-A21A-2469A11A69C3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2B9FE91-70FF-654F-A9A0-467E8D651A85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3139A97-14A6-B342-A6C1-E059D9521237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B06543F-103D-D64F-B956-135C6D16B5E6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62DD2103-71BA-AB4A-9B02-3AE74804E206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E70E95F-AAAD-4947-81A2-520D2569514B}"/>
              </a:ext>
            </a:extLst>
          </p:cNvPr>
          <p:cNvGrpSpPr/>
          <p:nvPr/>
        </p:nvGrpSpPr>
        <p:grpSpPr>
          <a:xfrm>
            <a:off x="2356962" y="4028061"/>
            <a:ext cx="858016" cy="854891"/>
            <a:chOff x="749093" y="3743120"/>
            <a:chExt cx="858016" cy="854891"/>
          </a:xfrm>
        </p:grpSpPr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B4F4E703-5A65-5C4A-98C6-5D53846B320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EBBC6A8D-406C-8444-BADB-B4E3AA7CE366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F57A3C6B-7188-944B-BE5F-7F442DF47D9D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988A2B8C-50ED-4446-A78D-3A5ABC50A4CF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DF1CAA9-9E59-C640-BCA4-86B005AF7F53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8EB1DA77-016E-8C45-A9A8-ADAEF28F6F2F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41ED794-5A29-BA4C-AF25-C02FB6A6FCAE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3A9E4D3-38A7-694B-B944-E730591B17C0}"/>
                </a:ext>
              </a:extLst>
            </p:cNvPr>
            <p:cNvCxnSpPr>
              <a:cxnSpLocks/>
              <a:stCxn id="27" idx="3"/>
              <a:endCxn id="28" idx="7"/>
            </p:cNvCxnSpPr>
            <p:nvPr/>
          </p:nvCxnSpPr>
          <p:spPr>
            <a:xfrm flipH="1">
              <a:off x="975186" y="3963485"/>
              <a:ext cx="405830" cy="411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1D169A9-36ED-4F47-91E7-58DAC609AB40}"/>
              </a:ext>
            </a:extLst>
          </p:cNvPr>
          <p:cNvGrpSpPr/>
          <p:nvPr/>
        </p:nvGrpSpPr>
        <p:grpSpPr>
          <a:xfrm>
            <a:off x="2357456" y="5240136"/>
            <a:ext cx="868064" cy="854891"/>
            <a:chOff x="749093" y="3743120"/>
            <a:chExt cx="868064" cy="854891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95AFF431-2241-7F48-9125-6B36A0D9E14E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E4D3FB2F-E1F6-E445-8B04-2AB6D13C42AF}"/>
                </a:ext>
              </a:extLst>
            </p:cNvPr>
            <p:cNvSpPr/>
            <p:nvPr/>
          </p:nvSpPr>
          <p:spPr>
            <a:xfrm>
              <a:off x="135227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54F9C21B-F2DF-C145-9536-57A8D1A7E27F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7A1CF596-675E-0348-90DE-1AEE1073E5C9}"/>
                </a:ext>
              </a:extLst>
            </p:cNvPr>
            <p:cNvSpPr/>
            <p:nvPr/>
          </p:nvSpPr>
          <p:spPr>
            <a:xfrm>
              <a:off x="1342225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2B335E2-3033-5949-9415-004B4AD248D9}"/>
                </a:ext>
              </a:extLst>
            </p:cNvPr>
            <p:cNvCxnSpPr>
              <a:cxnSpLocks/>
              <a:stCxn id="38" idx="4"/>
              <a:endCxn id="40" idx="0"/>
            </p:cNvCxnSpPr>
            <p:nvPr/>
          </p:nvCxnSpPr>
          <p:spPr>
            <a:xfrm flipH="1">
              <a:off x="1474667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C71CC1E3-6B41-EA49-B9C1-90F22B9E2264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1013977" y="4466740"/>
              <a:ext cx="328248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3C18DEBE-A9C4-FA40-9D64-7DAA36F04F73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375393D-3BA1-A94C-8EB7-627F2DC41BCE}"/>
                </a:ext>
              </a:extLst>
            </p:cNvPr>
            <p:cNvCxnSpPr>
              <a:cxnSpLocks/>
              <a:stCxn id="38" idx="2"/>
              <a:endCxn id="37" idx="6"/>
            </p:cNvCxnSpPr>
            <p:nvPr/>
          </p:nvCxnSpPr>
          <p:spPr>
            <a:xfrm flipH="1">
              <a:off x="1013977" y="3872207"/>
              <a:ext cx="338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右矢印 46">
            <a:extLst>
              <a:ext uri="{FF2B5EF4-FFF2-40B4-BE49-F238E27FC236}">
                <a16:creationId xmlns:a16="http://schemas.microsoft.com/office/drawing/2014/main" id="{149EE916-4997-8841-8207-C9DD9A3DD151}"/>
              </a:ext>
            </a:extLst>
          </p:cNvPr>
          <p:cNvSpPr/>
          <p:nvPr/>
        </p:nvSpPr>
        <p:spPr>
          <a:xfrm rot="783420">
            <a:off x="3720406" y="3264383"/>
            <a:ext cx="1337817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>
            <a:extLst>
              <a:ext uri="{FF2B5EF4-FFF2-40B4-BE49-F238E27FC236}">
                <a16:creationId xmlns:a16="http://schemas.microsoft.com/office/drawing/2014/main" id="{D238D018-88A4-A64D-B277-9C483A7B3E8F}"/>
              </a:ext>
            </a:extLst>
          </p:cNvPr>
          <p:cNvSpPr/>
          <p:nvPr/>
        </p:nvSpPr>
        <p:spPr>
          <a:xfrm>
            <a:off x="4074476" y="5439617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>
            <a:extLst>
              <a:ext uri="{FF2B5EF4-FFF2-40B4-BE49-F238E27FC236}">
                <a16:creationId xmlns:a16="http://schemas.microsoft.com/office/drawing/2014/main" id="{F5631CF8-EE4D-244C-8858-DF3648EB54AA}"/>
              </a:ext>
            </a:extLst>
          </p:cNvPr>
          <p:cNvSpPr/>
          <p:nvPr/>
        </p:nvSpPr>
        <p:spPr>
          <a:xfrm rot="21035611">
            <a:off x="3654614" y="4066138"/>
            <a:ext cx="139906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/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A4BB34B-BA25-6F43-A387-FAF0217A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28" y="3510632"/>
                <a:ext cx="10249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/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E905B7-DC1C-144B-A2DE-12C2E6CE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574" y="5369223"/>
                <a:ext cx="1024932" cy="523220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矢印 51">
            <a:extLst>
              <a:ext uri="{FF2B5EF4-FFF2-40B4-BE49-F238E27FC236}">
                <a16:creationId xmlns:a16="http://schemas.microsoft.com/office/drawing/2014/main" id="{FA846EA1-1FD3-3543-98D5-0F7ACECB549B}"/>
              </a:ext>
            </a:extLst>
          </p:cNvPr>
          <p:cNvSpPr/>
          <p:nvPr/>
        </p:nvSpPr>
        <p:spPr>
          <a:xfrm rot="19575835">
            <a:off x="3791957" y="4824093"/>
            <a:ext cx="1208856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十字形 52">
            <a:extLst>
              <a:ext uri="{FF2B5EF4-FFF2-40B4-BE49-F238E27FC236}">
                <a16:creationId xmlns:a16="http://schemas.microsoft.com/office/drawing/2014/main" id="{3F6E60CD-6D92-F84B-9FED-40829A4D7317}"/>
              </a:ext>
            </a:extLst>
          </p:cNvPr>
          <p:cNvSpPr/>
          <p:nvPr/>
        </p:nvSpPr>
        <p:spPr>
          <a:xfrm rot="18974995">
            <a:off x="4202547" y="4732794"/>
            <a:ext cx="543187" cy="591056"/>
          </a:xfrm>
          <a:prstGeom prst="plus">
            <a:avLst>
              <a:gd name="adj" fmla="val 381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E4304-5306-724B-9B94-795AC4B8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簡単な</a:t>
            </a:r>
            <a:r>
              <a:rPr kumimoji="1" lang="en-US" altLang="ja-JP" dirty="0"/>
              <a:t>certificate</a:t>
            </a:r>
            <a:r>
              <a:rPr kumimoji="1" lang="ja-JP" altLang="en-US"/>
              <a:t>の例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2000"/>
                  <a:t>グラフを並べ替えることでできる順列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/>
                  <a:t>に対して，行列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/>
                  <a:t>は，以下のように定義する．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000"/>
                  <a:t>このとき，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Nu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000" dirty="0"/>
                  <a:t>を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ja-JP" altLang="en-US" sz="2000"/>
                  <a:t>の対角成分より上の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ja-JP" altLang="en-US" sz="2000"/>
                  <a:t>要素の書いたときに</a:t>
                </a:r>
                <a:r>
                  <a:rPr lang="en-US" altLang="ja-JP" sz="2000" dirty="0"/>
                  <a:t>2</a:t>
                </a:r>
                <a:r>
                  <a:rPr lang="ja-JP" altLang="en-US" sz="2000"/>
                  <a:t>進数で表れる数字．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000" b="0"/>
                  <a:t>ここで，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Sym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000"/>
                  <a:t>は，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000"/>
                  <a:t>の全ての順列の集合とする．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6DA0B3-E54A-9948-898B-FC6E0A272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311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36A482-B566-114D-9CD7-F9EF3591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5E3323-DBD8-4942-89A7-B8AF93CC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34A935-F344-3142-B61D-CC075CE7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16</a:t>
            </a:fld>
            <a:endParaRPr kumimoji="1" lang="ja-JP" altLang="en-US"/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2993187B-5D19-DE42-B5C5-7CA2B75CBC31}"/>
              </a:ext>
            </a:extLst>
          </p:cNvPr>
          <p:cNvGrpSpPr/>
          <p:nvPr/>
        </p:nvGrpSpPr>
        <p:grpSpPr>
          <a:xfrm>
            <a:off x="1056682" y="5043684"/>
            <a:ext cx="858016" cy="854891"/>
            <a:chOff x="749093" y="3743120"/>
            <a:chExt cx="858016" cy="854891"/>
          </a:xfrm>
        </p:grpSpPr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F444DA3-37D1-2C41-B002-07E8E67B1D95}"/>
                </a:ext>
              </a:extLst>
            </p:cNvPr>
            <p:cNvSpPr/>
            <p:nvPr/>
          </p:nvSpPr>
          <p:spPr>
            <a:xfrm>
              <a:off x="749093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DFD683DE-B2A8-A347-AD37-050E06E909D1}"/>
                </a:ext>
              </a:extLst>
            </p:cNvPr>
            <p:cNvSpPr/>
            <p:nvPr/>
          </p:nvSpPr>
          <p:spPr>
            <a:xfrm>
              <a:off x="1342225" y="3743120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id="{BD59DA66-0616-334D-9C37-EEFB74F98150}"/>
                </a:ext>
              </a:extLst>
            </p:cNvPr>
            <p:cNvSpPr/>
            <p:nvPr/>
          </p:nvSpPr>
          <p:spPr>
            <a:xfrm>
              <a:off x="749093" y="4337653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003943D0-DB3C-8A4C-8AAE-CFEF6F272072}"/>
                </a:ext>
              </a:extLst>
            </p:cNvPr>
            <p:cNvSpPr/>
            <p:nvPr/>
          </p:nvSpPr>
          <p:spPr>
            <a:xfrm>
              <a:off x="1332177" y="4339837"/>
              <a:ext cx="264884" cy="25817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9AF4B9D6-EA0A-EA4C-8F6E-DBFCEA2E3FF3}"/>
                </a:ext>
              </a:extLst>
            </p:cNvPr>
            <p:cNvCxnSpPr>
              <a:cxnSpLocks/>
              <a:stCxn id="144" idx="4"/>
              <a:endCxn id="146" idx="0"/>
            </p:cNvCxnSpPr>
            <p:nvPr/>
          </p:nvCxnSpPr>
          <p:spPr>
            <a:xfrm flipH="1">
              <a:off x="1464619" y="4001294"/>
              <a:ext cx="10048" cy="338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BE77EDF7-9999-8A40-B231-7E730C9120D1}"/>
                </a:ext>
              </a:extLst>
            </p:cNvPr>
            <p:cNvCxnSpPr>
              <a:cxnSpLocks/>
              <a:stCxn id="145" idx="6"/>
              <a:endCxn id="146" idx="2"/>
            </p:cNvCxnSpPr>
            <p:nvPr/>
          </p:nvCxnSpPr>
          <p:spPr>
            <a:xfrm>
              <a:off x="1013977" y="4466740"/>
              <a:ext cx="318200" cy="2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D776CE1B-670E-844F-9455-62F4740853AF}"/>
                </a:ext>
              </a:extLst>
            </p:cNvPr>
            <p:cNvCxnSpPr>
              <a:cxnSpLocks/>
              <a:stCxn id="143" idx="4"/>
              <a:endCxn id="145" idx="0"/>
            </p:cNvCxnSpPr>
            <p:nvPr/>
          </p:nvCxnSpPr>
          <p:spPr>
            <a:xfrm>
              <a:off x="881535" y="4001294"/>
              <a:ext cx="0" cy="33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A5FB151F-EECA-6E4E-810D-0605362AA6EB}"/>
                </a:ext>
              </a:extLst>
            </p:cNvPr>
            <p:cNvCxnSpPr>
              <a:cxnSpLocks/>
              <a:stCxn id="143" idx="5"/>
            </p:cNvCxnSpPr>
            <p:nvPr/>
          </p:nvCxnSpPr>
          <p:spPr>
            <a:xfrm>
              <a:off x="975186" y="3963485"/>
              <a:ext cx="393068" cy="48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6A831DCF-4193-D745-8639-1D2BF10A489A}"/>
              </a:ext>
            </a:extLst>
          </p:cNvPr>
          <p:cNvGrpSpPr/>
          <p:nvPr/>
        </p:nvGrpSpPr>
        <p:grpSpPr>
          <a:xfrm>
            <a:off x="2476436" y="4906549"/>
            <a:ext cx="1781577" cy="1126975"/>
            <a:chOff x="2476436" y="4906549"/>
            <a:chExt cx="1781577" cy="1126975"/>
          </a:xfrm>
        </p:grpSpPr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63C68850-7575-F04A-B1A7-BFE31A75D4C7}"/>
                </a:ext>
              </a:extLst>
            </p:cNvPr>
            <p:cNvGrpSpPr/>
            <p:nvPr/>
          </p:nvGrpSpPr>
          <p:grpSpPr>
            <a:xfrm>
              <a:off x="2476436" y="4906549"/>
              <a:ext cx="1781577" cy="1126975"/>
              <a:chOff x="3824854" y="5093587"/>
              <a:chExt cx="1781577" cy="11269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/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6D77C8E4-E442-5F4F-8E98-20BE2448C0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4854" y="5093587"/>
                    <a:ext cx="1781577" cy="11269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2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2" name="直角三角形 151">
                <a:extLst>
                  <a:ext uri="{FF2B5EF4-FFF2-40B4-BE49-F238E27FC236}">
                    <a16:creationId xmlns:a16="http://schemas.microsoft.com/office/drawing/2014/main" id="{ECE340E5-9767-404D-8CA7-D250A7C2B507}"/>
                  </a:ext>
                </a:extLst>
              </p:cNvPr>
              <p:cNvSpPr/>
              <p:nvPr/>
            </p:nvSpPr>
            <p:spPr>
              <a:xfrm rot="10800000">
                <a:off x="4215206" y="5123731"/>
                <a:ext cx="1166439" cy="930578"/>
              </a:xfrm>
              <a:prstGeom prst="rtTriangl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7EDF6BCC-F227-084C-BE7D-B5B3BE5B4E0B}"/>
                </a:ext>
              </a:extLst>
            </p:cNvPr>
            <p:cNvCxnSpPr>
              <a:cxnSpLocks/>
            </p:cNvCxnSpPr>
            <p:nvPr/>
          </p:nvCxnSpPr>
          <p:spPr>
            <a:xfrm>
              <a:off x="3336053" y="4936693"/>
              <a:ext cx="0" cy="4391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F8776B6B-07E9-5C40-B0E8-74DA607BF354}"/>
                </a:ext>
              </a:extLst>
            </p:cNvPr>
            <p:cNvCxnSpPr>
              <a:cxnSpLocks/>
            </p:cNvCxnSpPr>
            <p:nvPr/>
          </p:nvCxnSpPr>
          <p:spPr>
            <a:xfrm>
              <a:off x="3689419" y="4938370"/>
              <a:ext cx="0" cy="69984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49194488-605E-274C-ADFA-608CBEDD6CF8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4033227" y="4936693"/>
              <a:ext cx="0" cy="93057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/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001111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90F337F-27CC-3545-A001-2CFF35AB1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884" y="4639618"/>
                <a:ext cx="1577592" cy="49725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右矢印 165">
            <a:extLst>
              <a:ext uri="{FF2B5EF4-FFF2-40B4-BE49-F238E27FC236}">
                <a16:creationId xmlns:a16="http://schemas.microsoft.com/office/drawing/2014/main" id="{589B3329-4EDA-6B4E-A7E4-42A1089EEE06}"/>
              </a:ext>
            </a:extLst>
          </p:cNvPr>
          <p:cNvSpPr/>
          <p:nvPr/>
        </p:nvSpPr>
        <p:spPr>
          <a:xfrm rot="19956028">
            <a:off x="4408028" y="5134519"/>
            <a:ext cx="1057564" cy="236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右矢印 166">
            <a:extLst>
              <a:ext uri="{FF2B5EF4-FFF2-40B4-BE49-F238E27FC236}">
                <a16:creationId xmlns:a16="http://schemas.microsoft.com/office/drawing/2014/main" id="{CE154552-F9DB-E946-B7AC-A00B70A551B9}"/>
              </a:ext>
            </a:extLst>
          </p:cNvPr>
          <p:cNvSpPr/>
          <p:nvPr/>
        </p:nvSpPr>
        <p:spPr>
          <a:xfrm rot="5400000">
            <a:off x="5918757" y="5229189"/>
            <a:ext cx="461664" cy="341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/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FF49C384-C6D5-7648-BAFB-CD75A350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92" y="5746162"/>
                <a:ext cx="157759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802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certificate</a:t>
            </a:r>
            <a:r>
              <a:rPr lang="ja-JP" altLang="en-US"/>
              <a:t>の高速化アイデア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Sym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を計算するのに，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Sym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ja-JP" altLang="en-US" sz="2400"/>
                  <a:t>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ja-JP" altLang="en-US" sz="2400"/>
                  <a:t>個の要素があり，膨大な時間が必要である．より効率的に計算するために，以下のように定義されたものを用いる．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𝐶𝑒𝑟𝑡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Nu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ja-JP" altLang="en-US" sz="2400"/>
                  <a:t>は，元々の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400"/>
                  <a:t>の順序に依存しないような，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ja-JP" altLang="en-US" sz="2400"/>
                  <a:t>の構造によって決められた順序の集合である．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65227C51-A41B-ED4E-ABE8-E8214C9AFCF9}"/>
              </a:ext>
            </a:extLst>
          </p:cNvPr>
          <p:cNvSpPr/>
          <p:nvPr/>
        </p:nvSpPr>
        <p:spPr>
          <a:xfrm>
            <a:off x="3853095" y="5227861"/>
            <a:ext cx="1034972" cy="42408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93F5EA2-E9E6-C14C-8A32-F7C5423B501D}"/>
              </a:ext>
            </a:extLst>
          </p:cNvPr>
          <p:cNvGrpSpPr/>
          <p:nvPr/>
        </p:nvGrpSpPr>
        <p:grpSpPr>
          <a:xfrm>
            <a:off x="1029903" y="4554082"/>
            <a:ext cx="2637322" cy="1548335"/>
            <a:chOff x="1029903" y="4554082"/>
            <a:chExt cx="2637322" cy="1548335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5CC6E4FD-477D-AA4C-87DD-EF4DB8CB2A0B}"/>
                </a:ext>
              </a:extLst>
            </p:cNvPr>
            <p:cNvSpPr/>
            <p:nvPr/>
          </p:nvSpPr>
          <p:spPr>
            <a:xfrm>
              <a:off x="1029903" y="4947203"/>
              <a:ext cx="2637322" cy="1155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4A7999-24A4-7C4A-8C3B-F78972531C92}"/>
                    </a:ext>
                  </a:extLst>
                </p:cNvPr>
                <p:cNvSpPr txBox="1"/>
                <p:nvPr/>
              </p:nvSpPr>
              <p:spPr>
                <a:xfrm>
                  <a:off x="1925053" y="4554082"/>
                  <a:ext cx="991402" cy="393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64A7999-24A4-7C4A-8C3B-F78972531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53" y="4554082"/>
                  <a:ext cx="991402" cy="3931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6CABBA-D592-0E42-9B8E-F45DAE4CCFFA}"/>
                    </a:ext>
                  </a:extLst>
                </p:cNvPr>
                <p:cNvSpPr txBox="1"/>
                <p:nvPr/>
              </p:nvSpPr>
              <p:spPr>
                <a:xfrm>
                  <a:off x="1840705" y="512659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1,2,3,4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26CABBA-D592-0E42-9B8E-F45DAE4CC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705" y="5126591"/>
                  <a:ext cx="9914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AF24F44-E45C-7244-9304-66680B330B21}"/>
                    </a:ext>
                  </a:extLst>
                </p:cNvPr>
                <p:cNvSpPr txBox="1"/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AF24F44-E45C-7244-9304-66680B330B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78EFC33-6EA8-4648-B93D-9A0742403958}"/>
              </a:ext>
            </a:extLst>
          </p:cNvPr>
          <p:cNvGrpSpPr/>
          <p:nvPr/>
        </p:nvGrpSpPr>
        <p:grpSpPr>
          <a:xfrm>
            <a:off x="5252285" y="4554082"/>
            <a:ext cx="2637322" cy="1548335"/>
            <a:chOff x="1029903" y="4554082"/>
            <a:chExt cx="2637322" cy="1548335"/>
          </a:xfrm>
        </p:grpSpPr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16C639C0-3E88-444C-BB46-949536FA0F44}"/>
                </a:ext>
              </a:extLst>
            </p:cNvPr>
            <p:cNvSpPr/>
            <p:nvPr/>
          </p:nvSpPr>
          <p:spPr>
            <a:xfrm>
              <a:off x="1029903" y="4947203"/>
              <a:ext cx="2637322" cy="11552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79913E4-83FA-4241-A9AB-9FF370CFC0F5}"/>
                    </a:ext>
                  </a:extLst>
                </p:cNvPr>
                <p:cNvSpPr txBox="1"/>
                <p:nvPr/>
              </p:nvSpPr>
              <p:spPr>
                <a:xfrm>
                  <a:off x="1925053" y="4554082"/>
                  <a:ext cx="991402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79913E4-83FA-4241-A9AB-9FF370CFC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53" y="4554082"/>
                  <a:ext cx="991402" cy="4042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FED1F442-1C2C-8646-8E64-144D648F0256}"/>
                    </a:ext>
                  </a:extLst>
                </p:cNvPr>
                <p:cNvSpPr txBox="1"/>
                <p:nvPr/>
              </p:nvSpPr>
              <p:spPr>
                <a:xfrm>
                  <a:off x="1169430" y="5155478"/>
                  <a:ext cx="23590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(1),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(2),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(3),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FED1F442-1C2C-8646-8E64-144D648F0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430" y="5155478"/>
                  <a:ext cx="235901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AB54518-850B-194A-8A52-914138755E10}"/>
                    </a:ext>
                  </a:extLst>
                </p:cNvPr>
                <p:cNvSpPr txBox="1"/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6AB54518-850B-194A-8A52-914138755E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846" y="5445941"/>
                  <a:ext cx="99140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1A799E0-5861-1A43-B4A6-35F35071B5F8}"/>
                  </a:ext>
                </a:extLst>
              </p:cNvPr>
              <p:cNvSpPr txBox="1"/>
              <p:nvPr/>
            </p:nvSpPr>
            <p:spPr>
              <a:xfrm>
                <a:off x="4042611" y="4677878"/>
                <a:ext cx="635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1A799E0-5861-1A43-B4A6-35F35071B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11" y="4677878"/>
                <a:ext cx="63526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213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の概要</a:t>
            </a:r>
            <a:r>
              <a:rPr kumimoji="1" lang="en-US" altLang="ja-JP" dirty="0"/>
              <a:t>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Refine algorithm</a:t>
                </a:r>
                <a:r>
                  <a:rPr kumimoji="1" lang="ja-JP" altLang="en-US"/>
                  <a:t>とは，ある</a:t>
                </a:r>
                <a:r>
                  <a:rPr lang="ja-JP" altLang="en-US"/>
                  <a:t>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から，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である</a:t>
                </a:r>
                <a:r>
                  <a:rPr kumimoji="1" lang="en-US" altLang="ja-JP" i="1" dirty="0"/>
                  <a:t>equitable partition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を得るアルゴリズムである．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2400" i="1" dirty="0"/>
              </a:p>
              <a:p>
                <a:pPr marL="0" indent="0">
                  <a:buNone/>
                </a:pPr>
                <a:r>
                  <a:rPr lang="ja-JP" altLang="en-US" sz="2400"/>
                  <a:t>このアルゴリズムは，以下の性質を持つ．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4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33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Refine algorithm</a:t>
                </a:r>
                <a:r>
                  <a:rPr kumimoji="1" lang="ja-JP" altLang="en-US"/>
                  <a:t>とは，ある</a:t>
                </a:r>
                <a:r>
                  <a:rPr lang="ja-JP" altLang="en-US"/>
                  <a:t>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から，</a:t>
                </a:r>
                <a:r>
                  <a:rPr kumimoji="1" lang="en-US" altLang="ja-JP" b="1" i="1" dirty="0"/>
                  <a:t>refinement</a:t>
                </a:r>
                <a:r>
                  <a:rPr kumimoji="1" lang="ja-JP" altLang="en-US"/>
                  <a:t>である</a:t>
                </a:r>
                <a:r>
                  <a:rPr kumimoji="1" lang="en-US" altLang="ja-JP" b="1" i="1" dirty="0"/>
                  <a:t>equitable partition</a:t>
                </a:r>
                <a:r>
                  <a:rPr kumimoji="1" lang="en-US" altLang="ja-JP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を得るアルゴリズムである．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1600" i="1" dirty="0"/>
              </a:p>
              <a:p>
                <a:pPr marL="0" indent="0">
                  <a:buNone/>
                </a:pPr>
                <a:r>
                  <a:rPr lang="ja-JP" altLang="en-US" sz="2400"/>
                  <a:t>このアルゴリズムは，以下の定理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の性質を持つ．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49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91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C434D-55EE-CD4A-BB15-5D246823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ガイドライン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3708E-D476-5B4C-831C-2BD41DCA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問題説明</a:t>
            </a:r>
            <a:endParaRPr kumimoji="1" lang="en-US" altLang="ja-JP" dirty="0"/>
          </a:p>
          <a:p>
            <a:r>
              <a:rPr lang="ja-JP" altLang="en-US"/>
              <a:t>不変量</a:t>
            </a:r>
            <a:endParaRPr lang="en-US" altLang="ja-JP" dirty="0"/>
          </a:p>
          <a:p>
            <a:r>
              <a:rPr lang="en-US" altLang="ja-JP" i="1" dirty="0"/>
              <a:t>c</a:t>
            </a:r>
            <a:r>
              <a:rPr kumimoji="1" lang="en-US" altLang="ja-JP" i="1" dirty="0"/>
              <a:t>ertificates</a:t>
            </a:r>
          </a:p>
          <a:p>
            <a:pPr lvl="1"/>
            <a:r>
              <a:rPr lang="en-US" altLang="ja-JP" i="1" dirty="0"/>
              <a:t>equitable partition</a:t>
            </a:r>
          </a:p>
          <a:p>
            <a:pPr lvl="1"/>
            <a:r>
              <a:rPr lang="en-US" altLang="ja-JP" i="1" dirty="0"/>
              <a:t>p</a:t>
            </a:r>
            <a:r>
              <a:rPr kumimoji="1" lang="en-US" altLang="ja-JP" i="1" dirty="0"/>
              <a:t>runing </a:t>
            </a:r>
            <a:r>
              <a:rPr lang="en-US" altLang="ja-JP" i="1" dirty="0"/>
              <a:t>with automorphism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33BAEE-4F4F-7144-932F-4ADE8F52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736B8E-B5AF-924C-AE8E-7148DD87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4EAF7E-DA81-D143-BD1F-32157C69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551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5E4D3-B07F-4B44-A2E3-C5B8CF93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equitable p</a:t>
            </a:r>
            <a:r>
              <a:rPr kumimoji="1" lang="en-US" altLang="ja-JP" i="1" dirty="0"/>
              <a:t>artition</a:t>
            </a:r>
            <a:endParaRPr kumimoji="1" lang="ja-JP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9554A76-1A7D-EB43-A5BB-F0124ACA16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i="1" dirty="0"/>
                  <a:t>e</a:t>
                </a:r>
                <a:r>
                  <a:rPr kumimoji="1" lang="en-US" altLang="ja-JP" i="1" dirty="0"/>
                  <a:t>quitable partition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は，任意の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ja-JP" altLang="en-US"/>
                  <a:t>に対して，以下の条件を満たす．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ここで，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ja-JP" altLang="en-US"/>
                  <a:t>である．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9554A76-1A7D-EB43-A5BB-F0124ACA1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A8863-8AAD-EA4A-904D-B5936CF1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3D75A-54F3-BB45-88C3-D5625803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5CADDC-68E7-FC4D-992C-67C94818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20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B1CDAFC-D29D-E645-B48B-F128BF7D7B0B}"/>
              </a:ext>
            </a:extLst>
          </p:cNvPr>
          <p:cNvGrpSpPr/>
          <p:nvPr/>
        </p:nvGrpSpPr>
        <p:grpSpPr>
          <a:xfrm>
            <a:off x="962913" y="4001294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04DC15B-7378-4042-9C44-4F6C23426FF1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A7B98E99-4364-5040-9E93-348B16D04667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DD6A9A37-70CE-2548-AA81-F7AB52D399A3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3F6E15E1-B3DA-1F49-8BD6-EDD4D4653613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19A8ABE-6788-944E-9E1E-7A94221BACC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7971F7F6-5152-8845-9C72-BD9B1EBD59AF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0E4BF7FA-0568-1749-A1DE-B4DC49652876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094218A7-075F-1142-9B11-98077907F933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51C9C03-350C-2F46-A777-949442AD65F2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08CC12D5-EB24-6A45-AE62-71D8A7D4F1F0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0B22F51-D313-3746-98E0-6C526AE0D79A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B124D25F-EF7B-444A-93AA-74DE86121C77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046E1C26-D736-8648-8780-102174664DFA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BD442ADA-2B76-E140-86FE-73B5FAFFD395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6D9E3CA0-5E3E-3947-B219-DB88CE141D9C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45162D0F-93D8-4E4B-A3D8-0DE388E7A376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845E1E69-D3E9-0A46-B36F-0C6BAC3DF9F7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A8EBC19-AAC1-C145-BD4B-3A7B7864AA06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47A6A2A1-44E9-C145-9416-0A3DC26536ED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00C01E5A-A89B-B84F-9F2E-66879654879B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281426-015E-8A43-A5CF-CA5DA77A89A5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EE6A8F4-FD69-F94D-B724-AE2A9109861D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3B5D00F-0642-7D4E-BAF8-E26F4528F916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196DB9E-B903-D94C-B170-77CC5E256ECE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E1AD070-4D63-DA4A-8E08-3FEA04117137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AABD9EA-D860-CC45-AF4C-EE26586724CB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2CA7102-39D7-294D-AB30-B521A4561FFC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1606D719-2FFA-AD40-B92E-F6253F81F603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D8076421-9D36-2541-91EC-1EB40C1A3F64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7A62B4-8E02-F542-9329-759006CA4359}"/>
                  </a:ext>
                </a:extLst>
              </p:cNvPr>
              <p:cNvSpPr txBox="1"/>
              <p:nvPr/>
            </p:nvSpPr>
            <p:spPr>
              <a:xfrm>
                <a:off x="3131946" y="4586251"/>
                <a:ext cx="3326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C7A62B4-8E02-F542-9329-759006CA4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46" y="4586251"/>
                <a:ext cx="3326004" cy="369332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695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77AA3-96EF-9F4D-B603-17556F9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/>
              <a:t>Refinement</a:t>
            </a:r>
            <a:endParaRPr kumimoji="1" lang="ja-JP" alt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b="0"/>
                  <a:t>分割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/>
                  <a:t>が分割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であるとき，以下の条件を満たす．</a:t>
                </a:r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/>
                  <a:t>すべての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/>
                  <a:t>は，いくつかの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/>
                  <a:t>に含まれる．</a:t>
                </a:r>
                <a:endParaRPr kumimoji="1"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/>
                  <a:t>任意の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に対して，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である．</a:t>
                </a:r>
                <a:endParaRPr lang="en-US" altLang="ja-JP" i="1" dirty="0"/>
              </a:p>
              <a:p>
                <a:pPr marL="0" indent="0">
                  <a:buNone/>
                </a:pPr>
                <a:endParaRPr lang="en-US" altLang="ja-JP" sz="3000" i="1" dirty="0"/>
              </a:p>
              <a:p>
                <a:pPr marL="0" indent="0">
                  <a:buNone/>
                </a:pPr>
                <a:r>
                  <a:rPr lang="en-US" altLang="ja-JP" i="1" dirty="0"/>
                  <a:t>ex</a:t>
                </a:r>
                <a:r>
                  <a:rPr lang="en-US" altLang="ja-JP" dirty="0"/>
                  <a:t>)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は，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1,2,3,4,5,6,7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/>
                  <a:t>の</a:t>
                </a:r>
                <a:r>
                  <a:rPr lang="en-US" altLang="ja-JP" i="1" dirty="0"/>
                  <a:t>refinement</a:t>
                </a:r>
                <a:r>
                  <a:rPr lang="ja-JP" altLang="en-US"/>
                  <a:t>である．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一方で，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/>
                  <a:t>は，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 i="1" dirty="0"/>
                  <a:t>refinement</a:t>
                </a:r>
                <a:r>
                  <a:rPr kumimoji="1" lang="ja-JP" altLang="en-US"/>
                  <a:t>でない．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B2FD744-80F9-2249-8366-04056215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616" r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5FE23-E458-6442-9526-068EF274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19E3-DF4E-F04A-9AC5-BFE87FC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9959B-E641-A744-B3EF-33782E0D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894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Set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equal to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24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2400" dirty="0"/>
                  <a:t> do</a:t>
                </a:r>
                <a:endParaRPr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24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/>
                  <a:t>とする</a:t>
                </a:r>
                <a:r>
                  <a:rPr lang="ja-JP" altLang="en-US" sz="2400"/>
                  <a:t>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24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24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が空でないものがある．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　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400" dirty="0"/>
                  <a:t>の</a:t>
                </a:r>
                <a:r>
                  <a:rPr kumimoji="1" lang="ja-JP" altLang="en-US" sz="24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lang="ja-JP" altLang="en-US" sz="2400"/>
                  <a:t>空でないブロックを置き換え，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2400"/>
                  <a:t>の末尾に追加する．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440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は，以下の手順で行われる．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/>
                  <a:t>をコピーして分割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を作る．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24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2400" dirty="0"/>
                  <a:t> do</a:t>
                </a:r>
                <a:endParaRPr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24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4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/>
                  <a:t>とする</a:t>
                </a:r>
                <a:r>
                  <a:rPr lang="ja-JP" altLang="en-US" sz="2400"/>
                  <a:t>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24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4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24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24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24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つ以上ある．</a:t>
                </a:r>
                <a:endParaRPr kumimoji="1" lang="en-US" altLang="ja-JP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2400"/>
                  <a:t>　　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400" dirty="0"/>
                  <a:t>の</a:t>
                </a:r>
                <a:r>
                  <a:rPr kumimoji="1" lang="ja-JP" altLang="en-US" sz="24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lang="ja-JP" altLang="en-US" sz="2400"/>
                  <a:t>空でないブロックを置き換え，逆順で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2400"/>
                  <a:t>の末尾に追加する．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56398-7FDE-1F4C-929E-F758AA84B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28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この定理を証明するには，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 b="0"/>
                  <a:t>を，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ja-JP" altLang="en-US" sz="2400" dirty="0"/>
                  <a:t>と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とした</a:t>
                </a:r>
                <a:r>
                  <a:rPr kumimoji="1" lang="ja-JP" altLang="en-US" sz="2400"/>
                  <a:t>とき，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/>
                  <a:t>を示せば良い．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50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の同型写像とすると，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の結果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を得たとき，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/>
                  <a:t>を入力として，</a:t>
                </a:r>
                <a:r>
                  <a:rPr lang="en-US" altLang="ja-JP" sz="2400" dirty="0"/>
                  <a:t>Refine</a:t>
                </a:r>
                <a:r>
                  <a:rPr lang="ja-JP" altLang="en-US" sz="2400"/>
                  <a:t>をした結果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ja-JP" altLang="en-US" sz="2400"/>
                  <a:t>得る．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を証明するには，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を示せばよい．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これを示すには，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を示せばよい．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について，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は同型写像なので，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である</a:t>
                </a:r>
                <a:r>
                  <a:rPr lang="ja-JP" altLang="en-US" sz="2400"/>
                  <a:t>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/>
                  <a:t>である．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6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658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Theorem7.1(1/2)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定理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を証明するには，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を示せばよい．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とする．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これを示すには，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を示せればよい．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は同型写像なので，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400" dirty="0"/>
                  <a:t>である</a:t>
                </a:r>
                <a:r>
                  <a:rPr lang="ja-JP" altLang="en-US" sz="2400"/>
                  <a:t>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のとき，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また，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なの</a:t>
                </a:r>
                <a:r>
                  <a:rPr lang="ja-JP" altLang="en-US" sz="2400"/>
                  <a:t>で，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b="0">
                    <a:latin typeface="Cambria Math" panose="02040503050406030204" pitchFamily="18" charset="0"/>
                  </a:rPr>
                  <a:t>である．</a:t>
                </a:r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 b="0"/>
                  <a:t>したがって，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より，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96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Theorem7.1(2/2)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は全単射であるので，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/>
                  <a:t>ならば，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ならば，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したがって，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であり，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よって，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以上より，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である．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1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683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970-49D0-B44C-9D34-3418B40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Theorem7.1(2/2)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また</a:t>
                </a:r>
                <a:r>
                  <a:rPr lang="ja-JP" altLang="en-US" sz="2400"/>
                  <a:t>は，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/>
                  <a:t>は単射なので，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0"/>
                  <a:t>また，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とき，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したがって，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で</a:t>
                </a:r>
                <a:r>
                  <a:rPr lang="ja-JP" altLang="en-US" sz="2400"/>
                  <a:t>ある．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以上より，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2400" dirty="0"/>
                  <a:t>である．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3A315B4-1DC4-1D45-87AC-EDB72431A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1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83990-6F93-D44B-9843-1E280C74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71B2C-E1DA-C64F-BE50-08C2668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715E5-11B5-0C43-9C30-98BB947A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250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70CDD-4D00-0B4E-90A6-2A8744F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疑似コード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656398-7FDE-1F4C-929E-F758AA84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CCCD4-AD3E-3A45-8A64-7C12E4B9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03347-42BA-DD43-8CB3-3E951E7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AE6C9-CBD0-5347-AE3D-93B4BEAF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29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E897B3-1AA3-3B4D-BC6F-950A548141D7}"/>
                  </a:ext>
                </a:extLst>
              </p:cNvPr>
              <p:cNvSpPr txBox="1"/>
              <p:nvPr/>
            </p:nvSpPr>
            <p:spPr>
              <a:xfrm>
                <a:off x="166456" y="1870077"/>
                <a:ext cx="4880232" cy="41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Algorithm REFINE(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400" dirty="0"/>
                  <a:t>)</a:t>
                </a:r>
              </a:p>
              <a:p>
                <a:r>
                  <a:rPr kumimoji="1" lang="en-US" altLang="ja-JP" sz="1400" dirty="0"/>
                  <a:t>global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en-US" altLang="ja-JP" sz="1400" dirty="0"/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for 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0" smtClean="0">
                        <a:latin typeface="Cambria Math" panose="02040503050406030204" pitchFamily="18" charset="0"/>
                      </a:rPr>
                      <m:t> ≔0</m:t>
                    </m:r>
                  </m:oMath>
                </a14:m>
                <a:r>
                  <a:rPr kumimoji="1" lang="en-US" altLang="ja-JP" sz="1400" dirty="0"/>
                  <a:t> 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kumimoji="1" lang="en-US" altLang="ja-JP" sz="1400" dirty="0"/>
              </a:p>
              <a:p>
                <a:r>
                  <a:rPr kumimoji="1" lang="en-US" altLang="ja-JP" sz="1400" dirty="0"/>
                  <a:t>	do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while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if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while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kumimoji="1" lang="en-US" altLang="ja-JP" sz="1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		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kumimoji="1" lang="en-US" altLang="ja-JP" sz="1400" dirty="0"/>
                  <a:t>; then SPLITANDUPDATE(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done</a:t>
                </a:r>
              </a:p>
              <a:p>
                <a:r>
                  <a:rPr kumimoji="1" lang="en-US" altLang="ja-JP" sz="1400" dirty="0"/>
                  <a:t>		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 sz="1400" dirty="0"/>
                  <a:t>; then exit</a:t>
                </a:r>
              </a:p>
              <a:p>
                <a:r>
                  <a:rPr kumimoji="1" lang="en-US" altLang="ja-JP" sz="1400" dirty="0"/>
                  <a:t>	done</a:t>
                </a:r>
              </a:p>
              <a:p>
                <a:r>
                  <a:rPr kumimoji="1" lang="en-US" altLang="ja-JP" sz="1400" dirty="0"/>
                  <a:t>done 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E897B3-1AA3-3B4D-BC6F-950A54814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6" y="1870077"/>
                <a:ext cx="4880232" cy="4185761"/>
              </a:xfrm>
              <a:prstGeom prst="rect">
                <a:avLst/>
              </a:prstGeom>
              <a:blipFill>
                <a:blip r:embed="rId2"/>
                <a:stretch>
                  <a:fillRect l="-259" b="-6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42D805-783B-3642-AA3F-18A389833267}"/>
                  </a:ext>
                </a:extLst>
              </p:cNvPr>
              <p:cNvSpPr txBox="1"/>
              <p:nvPr/>
            </p:nvSpPr>
            <p:spPr>
              <a:xfrm>
                <a:off x="5206176" y="1847947"/>
                <a:ext cx="3611880" cy="44187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procedure SPLITANDUPDATE(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en-US" altLang="ja-JP" sz="1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kumimoji="1" lang="en-US" altLang="ja-JP" sz="1400" dirty="0"/>
                  <a:t>empty list;</a:t>
                </a:r>
              </a:p>
              <a:p>
                <a:r>
                  <a:rPr kumimoji="1" lang="en-US" altLang="ja-JP" sz="1400" dirty="0"/>
                  <a:t>for each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≔|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done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for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kumimoji="1" lang="en-US" altLang="ja-JP" sz="1400" dirty="0"/>
                  <a:t> to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; do</a:t>
                </a:r>
              </a:p>
              <a:p>
                <a:r>
                  <a:rPr kumimoji="1" lang="en-US" altLang="ja-JP" sz="1400" dirty="0"/>
                  <a:t>	if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kumimoji="1" lang="en-US" altLang="ja-JP" sz="1400" dirty="0"/>
                  <a:t>; then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done</a:t>
                </a:r>
              </a:p>
              <a:p>
                <a:r>
                  <a:rPr kumimoji="1" lang="en-US" altLang="ja-JP" sz="1400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kumimoji="1" lang="en-US" altLang="ja-JP" sz="1400" dirty="0"/>
                  <a:t>;do</a:t>
                </a:r>
              </a:p>
              <a:p>
                <a:r>
                  <a:rPr kumimoji="1" lang="en-US" altLang="ja-JP" sz="1400" dirty="0"/>
                  <a:t>	for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 </a:t>
                </a:r>
                <a:r>
                  <a:rPr kumimoji="1" lang="en-US" altLang="ja-JP" sz="1400" dirty="0" err="1"/>
                  <a:t>downto</a:t>
                </a:r>
                <a:r>
                  <a:rPr kumimoji="1" lang="en-US" altLang="ja-JP" sz="1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 do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done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ja-JP" sz="1400" dirty="0"/>
                  <a:t>;</a:t>
                </a:r>
              </a:p>
              <a:p>
                <a:r>
                  <a:rPr kumimoji="1" lang="en-US" altLang="ja-JP" sz="1400" dirty="0"/>
                  <a:t>done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42D805-783B-3642-AA3F-18A389833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176" y="1847947"/>
                <a:ext cx="3611880" cy="4418710"/>
              </a:xfrm>
              <a:prstGeom prst="rect">
                <a:avLst/>
              </a:prstGeom>
              <a:blipFill>
                <a:blip r:embed="rId3"/>
                <a:stretch>
                  <a:fillRect l="-348" b="-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2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53CBD-2D3E-F049-A00A-94F29BAE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問題説明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452FD-5515-354A-A60C-05E192F4D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DBA3D4-F465-3149-87AF-FC3AFCCA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B61C4-2431-F14B-86DC-7CAEB2D4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0ACB3-C801-754C-8779-524FC1B1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144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(1/6)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での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の実行結果．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：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>
                    <a:latin typeface="Cambria Math" panose="02040503050406030204" pitchFamily="18" charset="0"/>
                  </a:rPr>
                  <a:t>手順</a:t>
                </a:r>
                <a:r>
                  <a:rPr kumimoji="1" lang="en-US" altLang="ja-JP" sz="2400" b="0" dirty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sz="2400" b="0">
                    <a:latin typeface="Cambria Math" panose="02040503050406030204" pitchFamily="18" charset="0"/>
                  </a:rPr>
                  <a:t>：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30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F43EBF7-2968-474E-B43E-B5FB02997CC5}"/>
                  </a:ext>
                </a:extLst>
              </p:cNvPr>
              <p:cNvSpPr txBox="1"/>
              <p:nvPr/>
            </p:nvSpPr>
            <p:spPr>
              <a:xfrm>
                <a:off x="747736" y="4491087"/>
                <a:ext cx="52940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Refine</a:t>
                </a:r>
                <a:r>
                  <a:rPr kumimoji="1" lang="ja-JP" altLang="en-US" sz="1600"/>
                  <a:t>は，以下の手順で行われる．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1600"/>
                  <a:t>をコピーして分割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1600" dirty="0"/>
                  <a:t>を作る．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16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F43EBF7-2968-474E-B43E-B5FB0299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6" y="4491087"/>
                <a:ext cx="5294061" cy="830997"/>
              </a:xfrm>
              <a:prstGeom prst="rect">
                <a:avLst/>
              </a:prstGeom>
              <a:blipFill>
                <a:blip r:embed="rId11"/>
                <a:stretch>
                  <a:fillRect l="-959" t="-1493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014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(1/6)???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sz="2400"/>
                  <a:t>での</a:t>
                </a:r>
                <a:r>
                  <a:rPr kumimoji="1" lang="en-US" altLang="ja-JP" sz="2400" dirty="0"/>
                  <a:t>Refine</a:t>
                </a:r>
                <a:r>
                  <a:rPr kumimoji="1" lang="ja-JP" altLang="en-US" sz="2400"/>
                  <a:t>の実行結果．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1</a:t>
                </a:r>
                <a:r>
                  <a:rPr lang="ja-JP" altLang="en-US" sz="2400"/>
                  <a:t>：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>
                    <a:latin typeface="Cambria Math" panose="02040503050406030204" pitchFamily="18" charset="0"/>
                  </a:rPr>
                  <a:t>手順</a:t>
                </a:r>
                <a:r>
                  <a:rPr kumimoji="1" lang="en-US" altLang="ja-JP" sz="2400" b="0" dirty="0">
                    <a:latin typeface="Cambria Math" panose="02040503050406030204" pitchFamily="18" charset="0"/>
                  </a:rPr>
                  <a:t>2</a:t>
                </a:r>
                <a:r>
                  <a:rPr kumimoji="1" lang="ja-JP" altLang="en-US" sz="2400" b="0">
                    <a:latin typeface="Cambria Math" panose="02040503050406030204" pitchFamily="18" charset="0"/>
                  </a:rPr>
                  <a:t>：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31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463459" y="3687067"/>
                <a:ext cx="5294061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Refine</a:t>
                </a:r>
                <a:r>
                  <a:rPr kumimoji="1" lang="ja-JP" altLang="en-US" sz="1600"/>
                  <a:t>は，以下の手順で行われる．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1600"/>
                  <a:t>をコピーして分割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1600" dirty="0"/>
                  <a:t>を作る．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Let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1600" dirty="0"/>
                  <a:t> be a list containing the blocks of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ja-JP" sz="16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   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  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ja-JP" sz="1600" dirty="0"/>
                  <a:t>  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1600"/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59" y="3687067"/>
                <a:ext cx="5294061" cy="2800767"/>
              </a:xfrm>
              <a:prstGeom prst="rect">
                <a:avLst/>
              </a:prstGeom>
              <a:blipFill>
                <a:blip r:embed="rId11"/>
                <a:stretch>
                  <a:fillRect l="-718" t="-905" r="-4306" b="-22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590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(2/6)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1,2,3,4,5,6,7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2,4,5,6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1,3,7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2,4,5,6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2,4,5,6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1D65F0F-D9BA-F640-BFE6-061D57A383C4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1D65F0F-D9BA-F640-BFE6-061D57A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971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(3/6)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2,4,5,6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2,4,5,6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2,4,5,6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33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89947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658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(4/6)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1,3,7</m:t>
                              </m: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6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：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,{1,3}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34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199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(5/6)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,{1,3}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1,2,3,4,5,6,7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1,3,7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b="0"/>
                  <a:t>手順</a:t>
                </a:r>
                <a:r>
                  <a:rPr kumimoji="1" lang="en-US" altLang="ja-JP" sz="2400" b="0" dirty="0"/>
                  <a:t>4</a:t>
                </a:r>
                <a:r>
                  <a:rPr kumimoji="1" lang="ja-JP" altLang="en-US" sz="2400" b="0"/>
                  <a:t>：</a:t>
                </a:r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1,2,3,4,5,6,7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1,3,7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,{1,3}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手順</a:t>
                </a:r>
                <a:r>
                  <a:rPr lang="en-US" altLang="ja-JP" sz="2400" dirty="0"/>
                  <a:t>7</a:t>
                </a:r>
                <a:r>
                  <a:rPr lang="ja-JP" altLang="en-US" sz="2400"/>
                  <a:t>：すべての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ja-JP" altLang="en-US" sz="2400"/>
                  <a:t>について，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2400"/>
                  <a:t>が空でないものが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つ以上ない．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35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/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657098A-89FA-B64D-B511-8C944E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83" y="4159809"/>
                <a:ext cx="89947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/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6E76181-2EB7-A54C-B3BF-692E7486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16" y="4564794"/>
                <a:ext cx="89947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/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4A8FED8-E964-F846-A1C3-C689C5CB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16" y="5141925"/>
                <a:ext cx="899477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/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4A2416F9-E5DC-484A-9380-A72D1B613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12" y="5801262"/>
                <a:ext cx="899477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/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129FB9E-B098-8B49-97CD-D5F0B811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75" y="6209890"/>
                <a:ext cx="899477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/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CCB0B17-3C0D-F843-A3F0-BACA20EC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61" y="5746208"/>
                <a:ext cx="93314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/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E154C14-BDF9-E34B-A9CE-4945B1A6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95" y="5130258"/>
                <a:ext cx="89947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/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A553841-51CC-E349-A80F-CC537EF4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8" y="4249086"/>
                <a:ext cx="89947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099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7BD2E-AE38-D344-8244-8D3BBDA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Refine algorithm</a:t>
            </a:r>
            <a:r>
              <a:rPr kumimoji="1" lang="ja-JP" altLang="en-US"/>
              <a:t>の例</a:t>
            </a:r>
            <a:r>
              <a:rPr kumimoji="1" lang="en-US" altLang="ja-JP" dirty="0"/>
              <a:t>(6/6)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3</a:t>
                </a:r>
                <a:r>
                  <a:rPr lang="ja-JP" altLang="en-US" sz="2400"/>
                  <a:t>から</a:t>
                </a:r>
                <a:r>
                  <a:rPr lang="en-US" altLang="ja-JP" sz="2400" dirty="0"/>
                  <a:t>8</a:t>
                </a:r>
                <a:r>
                  <a:rPr lang="ja-JP" altLang="en-US" sz="2400"/>
                  <a:t>行目を繰り返すと，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,{1,3}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が得られる．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C25E7C-56C9-A543-AA3E-87CA07851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7A7A6-471D-CE44-8672-68497109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B9A60-6407-2F4E-9428-42A34616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93543-5332-4B44-86C0-EF44BBE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36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D3F4264-BB88-4D49-AD99-DBD1411D8F54}"/>
              </a:ext>
            </a:extLst>
          </p:cNvPr>
          <p:cNvGrpSpPr/>
          <p:nvPr/>
        </p:nvGrpSpPr>
        <p:grpSpPr>
          <a:xfrm>
            <a:off x="6530956" y="4352958"/>
            <a:ext cx="1911388" cy="1913699"/>
            <a:chOff x="3519479" y="4313096"/>
            <a:chExt cx="1911388" cy="1913699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A352FC-DF2F-4040-8CC8-344FEC8C3D5E}"/>
                </a:ext>
              </a:extLst>
            </p:cNvPr>
            <p:cNvGrpSpPr/>
            <p:nvPr/>
          </p:nvGrpSpPr>
          <p:grpSpPr>
            <a:xfrm>
              <a:off x="3805525" y="4565359"/>
              <a:ext cx="1346452" cy="1404053"/>
              <a:chOff x="5930279" y="3839089"/>
              <a:chExt cx="1346452" cy="140405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FCF85B3-507D-2742-983A-1B8F4899F8AB}"/>
                  </a:ext>
                </a:extLst>
              </p:cNvPr>
              <p:cNvSpPr/>
              <p:nvPr/>
            </p:nvSpPr>
            <p:spPr>
              <a:xfrm>
                <a:off x="6244329" y="3840381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9ABD6B7-54AF-9D4F-A028-4E32C0700356}"/>
                  </a:ext>
                </a:extLst>
              </p:cNvPr>
              <p:cNvSpPr/>
              <p:nvPr/>
            </p:nvSpPr>
            <p:spPr>
              <a:xfrm>
                <a:off x="6713677" y="383908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B500C2C-F6C4-2B4F-B371-99618D3AAD27}"/>
                  </a:ext>
                </a:extLst>
              </p:cNvPr>
              <p:cNvSpPr/>
              <p:nvPr/>
            </p:nvSpPr>
            <p:spPr>
              <a:xfrm>
                <a:off x="7011847" y="41922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8752B46-D40F-5345-8813-9AF6B8E6225C}"/>
                  </a:ext>
                </a:extLst>
              </p:cNvPr>
              <p:cNvSpPr/>
              <p:nvPr/>
            </p:nvSpPr>
            <p:spPr>
              <a:xfrm>
                <a:off x="7011847" y="4661499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69802CD6-0E62-9546-95BE-694E692FDE29}"/>
                  </a:ext>
                </a:extLst>
              </p:cNvPr>
              <p:cNvSpPr/>
              <p:nvPr/>
            </p:nvSpPr>
            <p:spPr>
              <a:xfrm>
                <a:off x="5930279" y="418068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32EE9D39-9BE6-9043-8C41-172D20B0E55C}"/>
                  </a:ext>
                </a:extLst>
              </p:cNvPr>
              <p:cNvSpPr/>
              <p:nvPr/>
            </p:nvSpPr>
            <p:spPr>
              <a:xfrm>
                <a:off x="5932327" y="4659732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DD32BDA-018D-7C4E-BC89-0E5D1541F8C6}"/>
                  </a:ext>
                </a:extLst>
              </p:cNvPr>
              <p:cNvSpPr/>
              <p:nvPr/>
            </p:nvSpPr>
            <p:spPr>
              <a:xfrm>
                <a:off x="6224233" y="4982220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7044D94E-1C4E-0046-AD6D-180F1C7CC16F}"/>
                  </a:ext>
                </a:extLst>
              </p:cNvPr>
              <p:cNvSpPr/>
              <p:nvPr/>
            </p:nvSpPr>
            <p:spPr>
              <a:xfrm>
                <a:off x="6703629" y="4984968"/>
                <a:ext cx="264884" cy="25817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3B8DEC22-2ED6-6046-892A-96FFA9C2847B}"/>
                  </a:ext>
                </a:extLst>
              </p:cNvPr>
              <p:cNvCxnSpPr>
                <a:cxnSpLocks/>
                <a:stCxn id="17" idx="3"/>
                <a:endCxn id="21" idx="7"/>
              </p:cNvCxnSpPr>
              <p:nvPr/>
            </p:nvCxnSpPr>
            <p:spPr>
              <a:xfrm flipH="1">
                <a:off x="6156372" y="4060746"/>
                <a:ext cx="126748" cy="1577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19D32A2-5C53-2F4C-89A9-8C62E56E6D22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 flipV="1">
                <a:off x="6509213" y="3968176"/>
                <a:ext cx="204464" cy="1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0794714E-7EFC-B64A-9522-74CFFA1BB3E0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6489117" y="5111307"/>
                <a:ext cx="214512" cy="2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76B9806-4FF8-6E4D-90A8-CCDF600629EF}"/>
                  </a:ext>
                </a:extLst>
              </p:cNvPr>
              <p:cNvCxnSpPr>
                <a:cxnSpLocks/>
                <a:stCxn id="24" idx="7"/>
                <a:endCxn id="20" idx="3"/>
              </p:cNvCxnSpPr>
              <p:nvPr/>
            </p:nvCxnSpPr>
            <p:spPr>
              <a:xfrm flipV="1">
                <a:off x="6929722" y="4881864"/>
                <a:ext cx="120916" cy="140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677F82A-2248-F644-9441-DBDE1230C1B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7144289" y="4450406"/>
                <a:ext cx="0" cy="2110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E33E0549-558F-FC4B-81A6-5A84698CBCF1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H="1" flipV="1">
                <a:off x="6062721" y="4438856"/>
                <a:ext cx="2048" cy="220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8498E473-DE56-DB4D-BD5A-09402050DA81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6158420" y="4880097"/>
                <a:ext cx="104604" cy="139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AD04449F-3874-F04A-A11F-AC5F0C133F06}"/>
                  </a:ext>
                </a:extLst>
              </p:cNvPr>
              <p:cNvCxnSpPr>
                <a:cxnSpLocks/>
                <a:stCxn id="19" idx="1"/>
                <a:endCxn id="18" idx="5"/>
              </p:cNvCxnSpPr>
              <p:nvPr/>
            </p:nvCxnSpPr>
            <p:spPr>
              <a:xfrm flipH="1" flipV="1">
                <a:off x="6939770" y="4059454"/>
                <a:ext cx="110868" cy="170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AE536F50-CD17-7A42-8BEE-A03E887BAF30}"/>
                  </a:ext>
                </a:extLst>
              </p:cNvPr>
              <p:cNvCxnSpPr>
                <a:cxnSpLocks/>
                <a:stCxn id="24" idx="0"/>
                <a:endCxn id="18" idx="4"/>
              </p:cNvCxnSpPr>
              <p:nvPr/>
            </p:nvCxnSpPr>
            <p:spPr>
              <a:xfrm flipV="1">
                <a:off x="6836071" y="4097263"/>
                <a:ext cx="10048" cy="887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8C6F402-1623-1C49-B4E7-A43600E3B8BC}"/>
                  </a:ext>
                </a:extLst>
              </p:cNvPr>
              <p:cNvCxnSpPr>
                <a:cxnSpLocks/>
                <a:stCxn id="20" idx="1"/>
                <a:endCxn id="17" idx="5"/>
              </p:cNvCxnSpPr>
              <p:nvPr/>
            </p:nvCxnSpPr>
            <p:spPr>
              <a:xfrm flipH="1" flipV="1">
                <a:off x="6470422" y="4060746"/>
                <a:ext cx="580216" cy="638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06A9D45-8CFA-5D4F-906B-439833B698E6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6156372" y="4401047"/>
                <a:ext cx="200303" cy="5811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58C543D7-8714-C347-8FAB-8C2DEF4D47CD}"/>
                  </a:ext>
                </a:extLst>
              </p:cNvPr>
              <p:cNvCxnSpPr>
                <a:cxnSpLocks/>
                <a:stCxn id="19" idx="2"/>
                <a:endCxn id="22" idx="7"/>
              </p:cNvCxnSpPr>
              <p:nvPr/>
            </p:nvCxnSpPr>
            <p:spPr>
              <a:xfrm flipH="1">
                <a:off x="6158420" y="4321319"/>
                <a:ext cx="853427" cy="376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B2B8AC9-E636-1643-A4C9-21F9AD7B0C65}"/>
                    </a:ext>
                  </a:extLst>
                </p:cNvPr>
                <p:cNvSpPr txBox="1"/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158253E-3BEB-E94B-A493-F3D526F9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83" y="4326841"/>
                  <a:ext cx="32412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27F3A22-77D3-CD40-A2D3-CF44746006AF}"/>
                    </a:ext>
                  </a:extLst>
                </p:cNvPr>
                <p:cNvSpPr txBox="1"/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F6AB62B-4B5C-FB4D-B25B-12F6921E3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4313096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5E016809-A40A-BC47-BB1C-D6C37AAEA864}"/>
                    </a:ext>
                  </a:extLst>
                </p:cNvPr>
                <p:cNvSpPr txBox="1"/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EF457C5-D449-544A-9845-48A3B692A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241" y="4854595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60FBB064-AB0A-1B47-BA76-68EAA2C87B71}"/>
                    </a:ext>
                  </a:extLst>
                </p:cNvPr>
                <p:cNvSpPr txBox="1"/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B213DA2-9FA1-AC49-BC5F-171BA87E6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39" y="5382718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A2008B7-DCEF-2149-87D7-4757422F6D9E}"/>
                    </a:ext>
                  </a:extLst>
                </p:cNvPr>
                <p:cNvSpPr txBox="1"/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C8D3EAB-5DC8-2A4E-94A2-C764BE719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49" y="5908918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F67314-B738-6148-B227-A95970AED51E}"/>
                    </a:ext>
                  </a:extLst>
                </p:cNvPr>
                <p:cNvSpPr txBox="1"/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A36025-51A7-B14A-AEED-76AAAB9D6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409" y="591901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09C8830-D471-FB44-9109-525318D7AD57}"/>
                    </a:ext>
                  </a:extLst>
                </p:cNvPr>
                <p:cNvSpPr txBox="1"/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A92BD62-35C6-174B-9A14-16FCA9931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565" y="5353834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6EA2B57-3751-4442-967E-883A1BA1DFC5}"/>
                    </a:ext>
                  </a:extLst>
                </p:cNvPr>
                <p:cNvSpPr txBox="1"/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91BCBF7-67D4-0B4E-B5BF-F8EA45ED1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79" y="4867353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/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While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sz="1600" dirty="0"/>
                  <a:t> do</a:t>
                </a:r>
                <a:endParaRPr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1600"/>
                  <a:t>の末尾からブロックを取り出し，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1600"/>
                  <a:t>とする</a:t>
                </a:r>
                <a:r>
                  <a:rPr lang="ja-JP" altLang="en-US" sz="1600"/>
                  <a:t>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for each block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ja-JP" sz="1600" dirty="0"/>
                  <a:t> of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1600" dirty="0"/>
                  <a:t> do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for each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, set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kumimoji="1" lang="en-US" altLang="ja-JP" sz="1600" dirty="0"/>
                  <a:t>;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if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が空でないものが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/>
                  <a:t>つ以上ある．</a:t>
                </a:r>
                <a:endParaRPr kumimoji="1" lang="en-US" altLang="ja-JP" sz="1600" dirty="0"/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ja-JP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1600" dirty="0"/>
                  <a:t>の</a:t>
                </a:r>
                <a:r>
                  <a:rPr kumimoji="1" lang="ja-JP" altLang="en-US" sz="1600"/>
                  <a:t>場所に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sz="1600"/>
                  <a:t>の</a:t>
                </a:r>
                <a:r>
                  <a:rPr lang="ja-JP" altLang="en-US" sz="1600"/>
                  <a:t>空でないブロックを置き換え，逆順で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/>
                  <a:t>の末尾に追加する．</a:t>
                </a:r>
                <a:endParaRPr lang="en-US" altLang="ja-JP" sz="1600" dirty="0"/>
              </a:p>
              <a:p>
                <a:r>
                  <a:rPr lang="ja-JP" altLang="en-US" sz="1600"/>
                  <a:t>ここで，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6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ja-JP" altLang="en-US" sz="1600" dirty="0"/>
                  <a:t>と</a:t>
                </a:r>
                <a:r>
                  <a:rPr lang="ja-JP" altLang="en-US" sz="1600"/>
                  <a:t>する．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CD903CB-F5FD-664A-829C-441CB187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2" y="4476810"/>
                <a:ext cx="5294061" cy="2062103"/>
              </a:xfrm>
              <a:prstGeom prst="rect">
                <a:avLst/>
              </a:prstGeom>
              <a:blipFill>
                <a:blip r:embed="rId11"/>
                <a:stretch>
                  <a:fillRect l="-718" t="-1220"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515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828DD-C4E6-744F-A2EF-30BDADF7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Pruning with automorphism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54686-13B1-9345-A816-73EB3C761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7128CD-AA0F-FD4D-89B2-E2918F3F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BBBD6-6F8E-EF41-844E-3817E468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86A602-A6C0-F143-A057-1EFB77D9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61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C6140-6BBF-474E-85C4-C66A2A85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kumimoji="1" lang="ja-JP" altLang="en-US" b="0"/>
                  <a:t>入力</a:t>
                </a:r>
                <a:r>
                  <a:rPr lang="en-US" altLang="ja-JP" dirty="0"/>
                  <a:t> : </a:t>
                </a:r>
                <a:r>
                  <a:rPr kumimoji="1" lang="ja-JP" altLang="en-US" b="0"/>
                  <a:t>無向グラフ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r>
                  <a:rPr lang="ja-JP" altLang="en-US"/>
                  <a:t>出力</a:t>
                </a:r>
                <a:r>
                  <a:rPr lang="en-US" altLang="ja-JP" dirty="0"/>
                  <a:t> : </a:t>
                </a:r>
              </a:p>
              <a:p>
                <a:pPr marL="0" indent="0">
                  <a:buNone/>
                </a:pPr>
                <a:r>
                  <a:rPr lang="ja-JP" altLang="en-US"/>
                  <a:t>以下の条件を満たす同型写像</a:t>
                </a:r>
                <a:r>
                  <a:rPr lang="en-US" altLang="ja-JP" dirty="0"/>
                  <a:t>(</a:t>
                </a:r>
                <a:r>
                  <a:rPr lang="en-US" altLang="ja-JP" b="1" i="1" dirty="0"/>
                  <a:t>isomorphism</a:t>
                </a:r>
                <a:r>
                  <a:rPr lang="en-US" altLang="ja-JP" dirty="0"/>
                  <a:t>)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/>
                  <a:t>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b="0">
                    <a:latin typeface="Cambria Math" panose="02040503050406030204" pitchFamily="18" charset="0"/>
                  </a:rPr>
                  <a:t>で，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47E27A0-FAB2-9645-8FD7-422B7A529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AD8864-B4DA-2848-9CF9-520E82C0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D9235B-0D13-F745-BA8D-D6027E9D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02EB27-81ED-2E42-958E-3E73294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FA56FFED-5124-A946-B89C-F3C7AB25C175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 flipH="1">
            <a:off x="6570772" y="4936574"/>
            <a:ext cx="232347" cy="324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88AAEAA3-F634-3A44-9BC5-4AB941CD31C7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48A1891C-5AF7-1D43-A6A5-C5DECCF55C41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A375A6FD-2F62-664C-9840-CE35A6B6AB00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7554FF49-26AF-B048-8E9F-1F01292D850D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941B1981-DBD6-FD43-8B5A-09D3619951E7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87FC4D12-07EA-DD41-89DE-1EC5321844D9}"/>
                  </a:ext>
                </a:extLst>
              </p:cNvPr>
              <p:cNvCxnSpPr>
                <a:cxnSpLocks/>
                <a:stCxn id="7" idx="7"/>
                <a:endCxn id="8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0A564823-5E96-DA48-922F-0283ACC1BC69}"/>
                  </a:ext>
                </a:extLst>
              </p:cNvPr>
              <p:cNvCxnSpPr>
                <a:cxnSpLocks/>
                <a:stCxn id="7" idx="3"/>
                <a:endCxn id="9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18183AE2-176C-5B43-905F-32F5A9BD1914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2FA4ECCF-BC4E-724D-9503-FBAA327F5C59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C4577D5C-94FB-2842-8756-BCAAE5AA7325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2F27A89F-B00A-3645-A798-EC61CDD862C6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6BB363EF-E0CD-F74B-A89D-30CA13E30D5E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2B4E29ED-7874-5F44-BA0E-9F73EA538465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1FA95284-1F75-0147-9DEE-411D3B4ECC7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4DAAB0A0-5D06-3A48-B0CF-285AD4D367D2}"/>
                  </a:ext>
                </a:extLst>
              </p:cNvPr>
              <p:cNvCxnSpPr>
                <a:cxnSpLocks/>
                <a:stCxn id="7" idx="5"/>
                <a:endCxn id="22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BFA2A2AF-C2F3-8A48-BDAF-C625E50E0029}"/>
                  </a:ext>
                </a:extLst>
              </p:cNvPr>
              <p:cNvCxnSpPr>
                <a:cxnSpLocks/>
                <a:stCxn id="23" idx="1"/>
                <a:endCxn id="22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70ACC4D9-47A6-7A4A-847C-6B8DCEFD81A8}"/>
                  </a:ext>
                </a:extLst>
              </p:cNvPr>
              <p:cNvCxnSpPr>
                <a:cxnSpLocks/>
                <a:stCxn id="23" idx="0"/>
                <a:endCxn id="25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526FBDA3-399D-E94F-8C06-046C690D13F6}"/>
                  </a:ext>
                </a:extLst>
              </p:cNvPr>
              <p:cNvCxnSpPr>
                <a:cxnSpLocks/>
                <a:stCxn id="23" idx="1"/>
                <a:endCxn id="24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675DF2B0-272D-0443-9FEE-AD4DD9C74F42}"/>
                  </a:ext>
                </a:extLst>
              </p:cNvPr>
              <p:cNvCxnSpPr>
                <a:cxnSpLocks/>
                <a:stCxn id="24" idx="7"/>
                <a:endCxn id="25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E0497B46-CB7F-6541-86BD-109ECE4E8EA9}"/>
                  </a:ext>
                </a:extLst>
              </p:cNvPr>
              <p:cNvCxnSpPr>
                <a:cxnSpLocks/>
                <a:stCxn id="24" idx="2"/>
                <a:endCxn id="22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2F417FCB-D066-5942-B442-53FFF7CBEF1B}"/>
                  </a:ext>
                </a:extLst>
              </p:cNvPr>
              <p:cNvCxnSpPr>
                <a:cxnSpLocks/>
                <a:stCxn id="25" idx="3"/>
                <a:endCxn id="22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A44ADD92-FFD4-3F43-9845-EE93ACE71B4F}"/>
                  </a:ext>
                </a:extLst>
              </p:cNvPr>
              <p:cNvCxnSpPr>
                <a:cxnSpLocks/>
                <a:stCxn id="26" idx="0"/>
                <a:endCxn id="22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47A3E317-C5EC-D746-A070-7BF7B54A1D6D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442D4C0E-3337-144C-BCDF-63A52220C066}"/>
                  </a:ext>
                </a:extLst>
              </p:cNvPr>
              <p:cNvCxnSpPr>
                <a:cxnSpLocks/>
                <a:stCxn id="27" idx="0"/>
                <a:endCxn id="26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777F18BF-87DC-9C41-A4E5-24F5F104135A}"/>
                  </a:ext>
                </a:extLst>
              </p:cNvPr>
              <p:cNvCxnSpPr>
                <a:cxnSpLocks/>
                <a:stCxn id="23" idx="1"/>
                <a:endCxn id="26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C246BED-F707-4648-A76C-4CBE7E47A473}"/>
                  </a:ext>
                </a:extLst>
              </p:cNvPr>
              <p:cNvCxnSpPr>
                <a:cxnSpLocks/>
                <a:stCxn id="23" idx="3"/>
                <a:endCxn id="27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D862CA49-5A1D-9D4A-A731-3F107BFE6100}"/>
                  </a:ext>
                </a:extLst>
              </p:cNvPr>
              <p:cNvCxnSpPr>
                <a:cxnSpLocks/>
                <a:stCxn id="28" idx="6"/>
                <a:endCxn id="23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3466A32E-70B5-A944-B35E-2ABC91196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9" name="テキスト ボックス 168">
                  <a:extLst>
                    <a:ext uri="{FF2B5EF4-FFF2-40B4-BE49-F238E27FC236}">
                      <a16:creationId xmlns:a16="http://schemas.microsoft.com/office/drawing/2014/main" id="{E4F2D74D-9E34-5342-9277-158A773F2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0" name="テキスト ボックス 169">
                  <a:extLst>
                    <a:ext uri="{FF2B5EF4-FFF2-40B4-BE49-F238E27FC236}">
                      <a16:creationId xmlns:a16="http://schemas.microsoft.com/office/drawing/2014/main" id="{A7C510E6-3100-EE48-914F-2E099EA3E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B1A16B4B-9EA1-D346-9AC0-B57A08B20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90EDFB16-1B2D-8C4F-A572-BB55D67B5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DA79385-6A5B-5242-B767-65C5E0D70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618657C3-5563-1C42-BD5A-D786F379F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id="{3BB98F41-1952-8342-8C91-B93E6CE97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4DCC4632-94EA-E941-B0FD-6BE524073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D6690F2B-C1C9-0B4B-9329-3D0986096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E603B1A4-A7BA-ED48-B22E-B608EC6D6032}"/>
              </a:ext>
            </a:extLst>
          </p:cNvPr>
          <p:cNvGrpSpPr/>
          <p:nvPr/>
        </p:nvGrpSpPr>
        <p:grpSpPr>
          <a:xfrm>
            <a:off x="5901334" y="4148826"/>
            <a:ext cx="2368965" cy="1983771"/>
            <a:chOff x="5689692" y="3998998"/>
            <a:chExt cx="2612180" cy="2218064"/>
          </a:xfrm>
        </p:grpSpPr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172C4D13-6FB9-AF49-80A1-BB12ED9F0BCC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87" name="円/楕円 86">
                <a:extLst>
                  <a:ext uri="{FF2B5EF4-FFF2-40B4-BE49-F238E27FC236}">
                    <a16:creationId xmlns:a16="http://schemas.microsoft.com/office/drawing/2014/main" id="{107B6BD3-2CFC-EF44-8314-82B3DD250BCA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E4BE2C7E-6CBC-254E-B29B-6A3A879FE54A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4E678982-E375-A34D-89B2-40DEE903559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円/楕円 89">
                <a:extLst>
                  <a:ext uri="{FF2B5EF4-FFF2-40B4-BE49-F238E27FC236}">
                    <a16:creationId xmlns:a16="http://schemas.microsoft.com/office/drawing/2014/main" id="{8EB2719B-3371-994C-8038-FE1D673D8DF2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7922BBEE-A95B-6245-87E2-77D7DE4CE6C1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62120747-C33E-814E-A498-873FA399A4F1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352436CE-FBD5-3A45-A136-7CECAE450E60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3556D067-F5BB-5F4A-972D-72428972673E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59A4F2D6-C9E8-8545-A3C8-B3D1DFA977E5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66C80317-258D-5546-9165-CDE701B82915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0F1762B6-7287-F543-8ADC-CE96F0015E7D}"/>
                  </a:ext>
                </a:extLst>
              </p:cNvPr>
              <p:cNvCxnSpPr>
                <a:cxnSpLocks/>
                <a:stCxn id="88" idx="4"/>
                <a:endCxn id="87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982EA564-6183-934B-9013-2BDB709B3884}"/>
                  </a:ext>
                </a:extLst>
              </p:cNvPr>
              <p:cNvCxnSpPr>
                <a:cxnSpLocks/>
                <a:stCxn id="89" idx="4"/>
                <a:endCxn id="87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84BC5CA5-DD7A-8545-8705-F4FFFCF745FD}"/>
                  </a:ext>
                </a:extLst>
              </p:cNvPr>
              <p:cNvCxnSpPr>
                <a:cxnSpLocks/>
                <a:stCxn id="90" idx="2"/>
                <a:endCxn id="87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943098F0-AC06-1448-9230-B7B3DD638CE7}"/>
                  </a:ext>
                </a:extLst>
              </p:cNvPr>
              <p:cNvCxnSpPr>
                <a:cxnSpLocks/>
                <a:stCxn id="88" idx="4"/>
                <a:endCxn id="89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C2FBCB53-9CE1-7F40-8285-54EC17166F1D}"/>
                  </a:ext>
                </a:extLst>
              </p:cNvPr>
              <p:cNvCxnSpPr>
                <a:cxnSpLocks/>
                <a:stCxn id="92" idx="1"/>
                <a:endCxn id="90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6F15D8C3-492D-2B4C-9852-D5501ABDA6BA}"/>
                  </a:ext>
                </a:extLst>
              </p:cNvPr>
              <p:cNvCxnSpPr>
                <a:cxnSpLocks/>
                <a:stCxn id="91" idx="0"/>
                <a:endCxn id="89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98212AC5-6B03-3D48-8421-5897A9565215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B89D65D7-ED6B-F844-9C1D-DAF86FCD1DDF}"/>
                  </a:ext>
                </a:extLst>
              </p:cNvPr>
              <p:cNvCxnSpPr>
                <a:cxnSpLocks/>
                <a:stCxn id="92" idx="1"/>
                <a:endCxn id="89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D438C2A2-7781-9149-8634-51B39244B24D}"/>
                  </a:ext>
                </a:extLst>
              </p:cNvPr>
              <p:cNvCxnSpPr>
                <a:cxnSpLocks/>
                <a:stCxn id="92" idx="0"/>
                <a:endCxn id="88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08DC4759-6399-2649-9019-38EF07F9FD23}"/>
                  </a:ext>
                </a:extLst>
              </p:cNvPr>
              <p:cNvCxnSpPr>
                <a:cxnSpLocks/>
                <a:stCxn id="93" idx="3"/>
                <a:endCxn id="89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DE6071B0-D4B2-2F46-8ADB-BA08CFC37F0C}"/>
                  </a:ext>
                </a:extLst>
              </p:cNvPr>
              <p:cNvCxnSpPr>
                <a:cxnSpLocks/>
                <a:stCxn id="93" idx="3"/>
                <a:endCxn id="91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11DDB561-AE49-1F48-AF06-90DFE0B9BA7B}"/>
                  </a:ext>
                </a:extLst>
              </p:cNvPr>
              <p:cNvCxnSpPr>
                <a:cxnSpLocks/>
                <a:stCxn id="93" idx="3"/>
                <a:endCxn id="92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F6DB307B-70B2-4B47-B341-CF1619426AB5}"/>
                  </a:ext>
                </a:extLst>
              </p:cNvPr>
              <p:cNvCxnSpPr>
                <a:cxnSpLocks/>
                <a:stCxn id="94" idx="2"/>
                <a:endCxn id="92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DD57CA10-60B1-ED44-A43E-5BEFFB3F71AC}"/>
                  </a:ext>
                </a:extLst>
              </p:cNvPr>
              <p:cNvCxnSpPr>
                <a:cxnSpLocks/>
                <a:stCxn id="95" idx="4"/>
                <a:endCxn id="94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09FE3F00-DD18-584D-98E6-8A39F8B1BB48}"/>
                  </a:ext>
                </a:extLst>
              </p:cNvPr>
              <p:cNvCxnSpPr>
                <a:cxnSpLocks/>
                <a:endCxn id="94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1" name="テキスト ボックス 180">
                  <a:extLst>
                    <a:ext uri="{FF2B5EF4-FFF2-40B4-BE49-F238E27FC236}">
                      <a16:creationId xmlns:a16="http://schemas.microsoft.com/office/drawing/2014/main" id="{D96D3AA4-7710-9A43-A0CE-B214DFCF9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2" name="テキスト ボックス 181">
                  <a:extLst>
                    <a:ext uri="{FF2B5EF4-FFF2-40B4-BE49-F238E27FC236}">
                      <a16:creationId xmlns:a16="http://schemas.microsoft.com/office/drawing/2014/main" id="{278736C1-1E22-4347-BD36-13F646196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3" name="テキスト ボックス 182">
                  <a:extLst>
                    <a:ext uri="{FF2B5EF4-FFF2-40B4-BE49-F238E27FC236}">
                      <a16:creationId xmlns:a16="http://schemas.microsoft.com/office/drawing/2014/main" id="{AA045502-E2F4-194E-B649-EE980E97A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8C7D30F-685D-5845-A0E9-791AECDDD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991D5178-F83A-6D41-91A7-6A3103CFD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6" name="テキスト ボックス 185">
                  <a:extLst>
                    <a:ext uri="{FF2B5EF4-FFF2-40B4-BE49-F238E27FC236}">
                      <a16:creationId xmlns:a16="http://schemas.microsoft.com/office/drawing/2014/main" id="{BEE28EE8-0B43-DA42-9E89-B571C2F4C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7" name="テキスト ボックス 186">
                  <a:extLst>
                    <a:ext uri="{FF2B5EF4-FFF2-40B4-BE49-F238E27FC236}">
                      <a16:creationId xmlns:a16="http://schemas.microsoft.com/office/drawing/2014/main" id="{30FAF9A0-9338-324A-977E-2EFEF7ED9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8" name="テキスト ボックス 187">
                  <a:extLst>
                    <a:ext uri="{FF2B5EF4-FFF2-40B4-BE49-F238E27FC236}">
                      <a16:creationId xmlns:a16="http://schemas.microsoft.com/office/drawing/2014/main" id="{B2C16D97-BD2D-9442-BCF0-E4C346270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89" name="テキスト ボックス 188">
                  <a:extLst>
                    <a:ext uri="{FF2B5EF4-FFF2-40B4-BE49-F238E27FC236}">
                      <a16:creationId xmlns:a16="http://schemas.microsoft.com/office/drawing/2014/main" id="{5C5B9E27-1874-F64D-ACE1-741E9CCA8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190" name="テキスト ボックス 189">
                  <a:extLst>
                    <a:ext uri="{FF2B5EF4-FFF2-40B4-BE49-F238E27FC236}">
                      <a16:creationId xmlns:a16="http://schemas.microsoft.com/office/drawing/2014/main" id="{1099E86F-9620-B542-93B1-66AC1128A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/>
              <p:nvPr/>
            </p:nvSpPr>
            <p:spPr>
              <a:xfrm>
                <a:off x="2289636" y="5719087"/>
                <a:ext cx="4546238" cy="49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302D88EC-D2D4-184E-8BC3-3E9550662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36" y="5719087"/>
                <a:ext cx="4546238" cy="493725"/>
              </a:xfrm>
              <a:prstGeom prst="rect">
                <a:avLst/>
              </a:prstGeom>
              <a:blipFill>
                <a:blip r:embed="rId2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右矢印 82">
            <a:extLst>
              <a:ext uri="{FF2B5EF4-FFF2-40B4-BE49-F238E27FC236}">
                <a16:creationId xmlns:a16="http://schemas.microsoft.com/office/drawing/2014/main" id="{75B51364-763C-FC48-845F-143826F683AB}"/>
              </a:ext>
            </a:extLst>
          </p:cNvPr>
          <p:cNvSpPr/>
          <p:nvPr/>
        </p:nvSpPr>
        <p:spPr>
          <a:xfrm>
            <a:off x="4003058" y="4545293"/>
            <a:ext cx="1034972" cy="565101"/>
          </a:xfrm>
          <a:prstGeom prst="rightArrow">
            <a:avLst/>
          </a:prstGeom>
          <a:solidFill>
            <a:schemeClr val="accent5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73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153D28-9F97-5F41-8498-87120907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グラフ同型性の計算クラス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1BC0D1-3502-CF45-9F34-42D95BF3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5C2BDA-265F-384A-8454-26BFD2CF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BEA7B9-71B1-4945-9D9B-A6E103AA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41FE44-1D2C-2745-A50C-6BC4E13E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9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8B4C4-7FFF-CD4F-A0F2-45BB682A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/>
              <a:t>不変量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D5CA9D-B61C-744C-961B-18290E03E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F342C7-B30B-B246-867F-CC856AC7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7BBD-A7FC-E54E-B1D4-DA479D034FD4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1719D-0797-174B-9338-2F2E25FF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67ED8D-E0CC-9740-AD2B-ACEFAF54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77BE4C-E61E-8348-A9C4-016EBB14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/>
                  <a:t>不変量</a:t>
                </a:r>
                <a:r>
                  <a:rPr kumimoji="1" lang="en-US" altLang="ja-JP" dirty="0"/>
                  <a:t>(</a:t>
                </a:r>
                <a:r>
                  <a:rPr kumimoji="1" lang="en-US" altLang="ja-JP" b="1" i="1" dirty="0"/>
                  <a:t>invariant</a:t>
                </a:r>
                <a:r>
                  <a:rPr kumimoji="1" lang="en-US" altLang="ja-JP" dirty="0"/>
                  <a:t>)</a:t>
                </a:r>
                <a:r>
                  <a:rPr kumimoji="1" lang="ja-JP" altLang="en-US"/>
                  <a:t>とは，以下の条件を満たすような関数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kumimoji="1" lang="ja-JP" altLang="en-US" dirty="0"/>
                  <a:t>である．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 are </a:t>
                </a:r>
                <a:r>
                  <a:rPr lang="en-US" altLang="ja-JP" i="1" dirty="0"/>
                  <a:t>isomorphic</a:t>
                </a:r>
                <a:r>
                  <a:rPr lang="en-US" altLang="ja-JP" dirty="0"/>
                  <a:t> </a:t>
                </a:r>
                <a:r>
                  <a:rPr kumimoji="1" lang="ja-JP" altLang="en-US"/>
                  <a:t>．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i="1" dirty="0"/>
                  <a:t>ex</a:t>
                </a:r>
                <a:r>
                  <a:rPr lang="en-US" altLang="ja-JP" dirty="0"/>
                  <a:t>) </a:t>
                </a:r>
                <a:r>
                  <a:rPr lang="ja-JP" altLang="en-US"/>
                  <a:t>ソートした次数の配列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6C1730C-6603-0847-9532-F0DC5F21E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E702FD-F453-7940-8448-DA2723E6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158A4-5DC1-D74E-A15D-9E2885FB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B1B04-686C-2547-8181-F9EF49A4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9476283-4690-D347-9067-71D7336456C3}"/>
              </a:ext>
            </a:extLst>
          </p:cNvPr>
          <p:cNvGrpSpPr/>
          <p:nvPr/>
        </p:nvGrpSpPr>
        <p:grpSpPr>
          <a:xfrm>
            <a:off x="1173518" y="3853684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70B97AE-AE5D-AB41-AB3E-8492C1147D0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EEA3CB8-CCD2-0E4B-A1C9-99FB4AF0E21F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4604C6D4-5986-C747-A781-28D277D6AB95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F3EE4F5A-ACF4-1E4A-AE94-1D3650CBF8FC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531905AE-B328-DE40-95C7-CF3A996A6C31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193691A1-8607-F341-B417-D760773FDE97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6F45B25F-3DA7-C84F-8964-10A3504003D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4BA29FBB-F3F3-7240-B152-F53BF9C9EA4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C5FF30C3-3EE9-1D47-B044-DD0A320E820B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6BFE1149-6841-824A-96FF-4926C5926EB0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7AD2324-444C-D74F-9731-AA23CED10D31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4E9B255B-BF52-AC45-8454-4458D6DF8A16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890B0838-A596-B740-A1EF-6865DDC26600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3CC5AB23-E35C-7D45-A8CA-8F929DD42C88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2605C57B-D551-FF45-AE8B-CAA965AE04E2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7E7ABDFF-A767-8B41-8B98-A81609F1052B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0E420E4-4B2C-DA4F-B73A-3EC870D53590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B4A6C0A6-FCA2-A141-8BE1-5EDEA9F4A63B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90748087-2E93-8A44-840E-1A627A949B12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C65F681A-E90E-9548-B580-C12FE862F15F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A1B839C6-F00A-7C4A-9738-A97D7420BABE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D40B43A5-E42A-EC4B-8FD3-8A89DEE3F222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8ABE7DFF-58F6-804C-B114-2B95C32C3580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65B381C-632C-5446-B2BE-083E10C9B745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EEC5D3AA-A180-C44B-BF61-1B5E95D0A2C0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ABE3A1F1-6C09-8349-A4DE-E7EA1F6E3970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E74B350-4813-5A44-B951-6C4AD73EF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F8EEEDD-BAAB-A240-A28A-07E6DF66E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AD929BE-1AB3-A14F-8449-4F28C68DC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F587B144-11A7-E443-A993-9F0FA3571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E5F5EC99-C97E-3E48-835A-5E0FDB8B4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846F123-30DB-FF4D-94E4-75755E361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01A29FA-7761-4046-9226-CFF6B70CC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832EFF5-E5A0-F941-B964-F377EB50A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44E4734A-8B74-9344-A4C1-82A01F920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00B29455-B6FE-7046-8B61-9C9699E26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C6D5E6A-85D2-1049-A1B2-EC40DE29347B}"/>
              </a:ext>
            </a:extLst>
          </p:cNvPr>
          <p:cNvGrpSpPr/>
          <p:nvPr/>
        </p:nvGrpSpPr>
        <p:grpSpPr>
          <a:xfrm>
            <a:off x="3713178" y="4036604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5F2A32DD-55C1-9243-B911-BC4AFDFAC946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0CA11AE8-1E04-ED4F-928E-FAFBB4235185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66564150-E110-044C-8312-824419AE5660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BF66EC2E-BB00-6F42-B997-664818D75FC1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EE329F79-8529-894A-AF61-E8B6250543DC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38014B12-03EC-FA41-AE65-C19FBBA47A92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88025A08-EC9F-8D41-A916-DFF0B0DB554F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03207676-8524-E444-9CEA-3BD109E06A2E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C6317381-73D4-264F-A361-2959182006DF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F0D06AB9-3EA3-1F48-BC5F-4A30055E32DC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5FFD7EB1-4714-7644-A671-E248E33A214C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88824EC-CA72-494A-8C83-DBCE2D036847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E8029E1D-9698-E345-8FF6-231B398C8668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5635A3A0-5EFE-B040-B1EF-3DD6C9B4AB47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78996916-6B27-5B47-8917-6E4496DE1685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6CD8582B-C67B-4F4B-9C0C-8A32306F17B5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4803412E-5A63-9046-8437-DE9E313CD6E6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F7E263DE-62CE-B04E-91B1-BA6527A713F5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314F9A15-8D90-6F49-A34B-66CD4D681B84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2C89892B-0120-D34A-B150-666543B4FBB6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D087607C-CDF1-5544-980D-9D55E78FEE2D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02941525-D5D0-F540-8A29-8099C3A354EB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A66AD42-AB89-8B4F-9237-FB30039210BB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F45B813C-011B-3847-823F-79C7434B59E5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523151F-1132-4641-B151-235132729A7C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C304A0F1-7573-A24B-A0DD-02FAE437F962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679EF569-F6E8-8A43-BFF7-89F65E71E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DCAC11F-4C43-284F-B97A-9530A5FFA7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08BD4AC-F838-594C-9CD3-A2671C6E1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84E280DD-C1F3-DC46-BE4F-D9FDD9B51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5C0C4150-3279-064C-B017-336D0BFA2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403D80D7-3840-3441-A7FD-646A24489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9815A0BB-0D59-B941-942F-667B29708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D4D6B2D5-D390-3B4B-90D6-12F8FB922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C4B53B3-60EF-7A41-B971-5150DBB6E4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8C60B62-2635-884F-8E14-7222FB081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A384B6-9451-1343-B8A1-6F0A33A59965}"/>
              </a:ext>
            </a:extLst>
          </p:cNvPr>
          <p:cNvGrpSpPr/>
          <p:nvPr/>
        </p:nvGrpSpPr>
        <p:grpSpPr>
          <a:xfrm>
            <a:off x="5997826" y="3491968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EBCD729E-571D-9543-9DBC-47E91D86108B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0B1527B9-AC71-EF4F-86E7-965E429046C8}"/>
              </a:ext>
            </a:extLst>
          </p:cNvPr>
          <p:cNvGrpSpPr/>
          <p:nvPr/>
        </p:nvGrpSpPr>
        <p:grpSpPr>
          <a:xfrm>
            <a:off x="5988158" y="4252009"/>
            <a:ext cx="2810790" cy="688934"/>
            <a:chOff x="6115050" y="3907542"/>
            <a:chExt cx="2810790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kumimoji="1" lang="en-US" altLang="ja-JP" b="0" i="1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kumimoji="1" lang="en-US" altLang="ja-JP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kumimoji="1" lang="en-US" altLang="ja-JP" dirty="0"/>
                    <a:t> </a:t>
                  </a:r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62633F6B-3453-B64E-94D4-7129AB578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642021" cy="369332"/>
                </a:xfrm>
                <a:prstGeom prst="rect">
                  <a:avLst/>
                </a:prstGeom>
                <a:blipFill>
                  <a:blip r:embed="rId25"/>
                  <a:stretch>
                    <a:fillRect t="-6452" r="-478" b="-22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3 3 3 3 6 6 3 3 1 1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27B676AD-037C-4148-A06E-0EB8EF455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76605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909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55FDC74-26D0-A140-960E-C16047241449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CC67CB-FC35-3B4E-82B8-D71FCCAD9E72}"/>
                  </a:ext>
                </a:extLst>
              </p:cNvPr>
              <p:cNvSpPr/>
              <p:nvPr/>
            </p:nvSpPr>
            <p:spPr>
              <a:xfrm>
                <a:off x="6079572" y="5314042"/>
                <a:ext cx="3057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=[1 1 3 3 3 3 3 3 6 6]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7CC67CB-FC35-3B4E-82B8-D71FCCAD9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72" y="5314042"/>
                <a:ext cx="3057183" cy="369332"/>
              </a:xfrm>
              <a:prstGeom prst="rect">
                <a:avLst/>
              </a:prstGeom>
              <a:blipFill>
                <a:blip r:embed="rId2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253B611-975B-EE41-ACB7-F7D22E5AE3B3}"/>
                  </a:ext>
                </a:extLst>
              </p:cNvPr>
              <p:cNvSpPr/>
              <p:nvPr/>
            </p:nvSpPr>
            <p:spPr>
              <a:xfrm>
                <a:off x="6093608" y="5648710"/>
                <a:ext cx="30317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=[1 1 3 3 3 3 3 3 6 6]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253B611-975B-EE41-ACB7-F7D22E5AE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08" y="5648710"/>
                <a:ext cx="3031715" cy="369332"/>
              </a:xfrm>
              <a:prstGeom prst="rect">
                <a:avLst/>
              </a:prstGeom>
              <a:blipFill>
                <a:blip r:embed="rId2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5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  <a:r>
              <a:rPr kumimoji="1" lang="en-US" altLang="ja-JP" dirty="0"/>
              <a:t>???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600"/>
                  <a:t>不変誘導関数</a:t>
                </a:r>
                <a:r>
                  <a:rPr kumimoji="1" lang="en-US" altLang="ja-JP" sz="2600" dirty="0"/>
                  <a:t>(</a:t>
                </a:r>
                <a:r>
                  <a:rPr kumimoji="1" lang="en-US" altLang="ja-JP" sz="2600" b="1" i="1" dirty="0"/>
                  <a:t>invariant inducing function</a:t>
                </a:r>
                <a:r>
                  <a:rPr kumimoji="1" lang="en-US" altLang="ja-JP" sz="2600" dirty="0"/>
                  <a:t>)</a:t>
                </a:r>
                <a:r>
                  <a:rPr kumimoji="1" lang="ja-JP" altLang="en-US" sz="2600"/>
                  <a:t>のリストを</a:t>
                </a:r>
                <a:r>
                  <a:rPr kumimoji="1"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600" dirty="0"/>
                  <a:t>と</a:t>
                </a:r>
                <a:r>
                  <a:rPr kumimoji="1" lang="ja-JP" altLang="en-US" sz="2600"/>
                  <a:t>する．</a:t>
                </a:r>
                <a:endParaRPr kumimoji="1" lang="en-US" altLang="ja-JP" sz="2600" dirty="0"/>
              </a:p>
              <a:p>
                <a:pPr marL="0" indent="0">
                  <a:buNone/>
                </a:pPr>
                <a:r>
                  <a:rPr lang="ja-JP" altLang="en-US" sz="2600"/>
                  <a:t>分割</a:t>
                </a:r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600" dirty="0"/>
                  <a:t>で，</a:t>
                </a:r>
                <a14:m>
                  <m:oMath xmlns:m="http://schemas.openxmlformats.org/officeDocument/2006/math"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6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600"/>
                  <a:t>が同じブロックに属するとき，</a:t>
                </a:r>
                <a:endParaRPr lang="en-US" altLang="ja-JP" sz="2600" dirty="0"/>
              </a:p>
              <a:p>
                <a:pPr marL="0" indent="0">
                  <a:buNone/>
                </a:pPr>
                <a:r>
                  <a:rPr kumimoji="1" lang="ja-JP" altLang="en-US" sz="2600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600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sz="2600"/>
                  <a:t>を満たすように分割する．</a:t>
                </a:r>
                <a:endParaRPr kumimoji="1" lang="en-US" altLang="ja-JP" sz="2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BFB2FBE-C731-264A-A2DD-472187B2A760}"/>
              </a:ext>
            </a:extLst>
          </p:cNvPr>
          <p:cNvGrpSpPr/>
          <p:nvPr/>
        </p:nvGrpSpPr>
        <p:grpSpPr>
          <a:xfrm>
            <a:off x="1002699" y="3893876"/>
            <a:ext cx="2155192" cy="2308350"/>
            <a:chOff x="1059867" y="3868613"/>
            <a:chExt cx="2155192" cy="230835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382EEDB-7B35-B140-B380-10CAC2692313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1AFEC06F-32EB-FE44-A4A6-042B49699D66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B32032B-80C9-FE43-BA6C-C77C79ED8D1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0706B912-12A9-C74D-9BD9-0B2788F26BC9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E470660B-42A6-D64A-9FAB-BCECA4AEC2B8}"/>
                  </a:ext>
                </a:extLst>
              </p:cNvPr>
              <p:cNvCxnSpPr>
                <a:cxnSpLocks/>
                <a:stCxn id="19" idx="7"/>
                <a:endCxn id="20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E68820F5-3FD3-7840-AC0F-62372D3C9831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E55F0E3A-FC8E-064E-A419-07560ADD2F20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819B2800-474F-694E-8F24-EFB2707A49B7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007A7943-2DE0-0C4D-8DB1-C76C6114C981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0F5C2BB6-F52E-B540-B76E-67257A270859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9E617556-08FA-2345-9837-B015CE04FEAB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F5B94909-8507-B94E-B6CB-BC287973DB77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07686886-F091-4D4D-BA4B-0EEBDF66BC93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D67817B4-73B1-9F44-9FCA-D2B1E54F94F6}"/>
                  </a:ext>
                </a:extLst>
              </p:cNvPr>
              <p:cNvCxnSpPr>
                <a:cxnSpLocks/>
                <a:stCxn id="19" idx="5"/>
                <a:endCxn id="24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DBFB1BC0-27AB-3C41-A70A-D24659CD1CE6}"/>
                  </a:ext>
                </a:extLst>
              </p:cNvPr>
              <p:cNvCxnSpPr>
                <a:cxnSpLocks/>
                <a:stCxn id="25" idx="1"/>
                <a:endCxn id="24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6055A460-81A7-7042-A58D-E16351A85F45}"/>
                  </a:ext>
                </a:extLst>
              </p:cNvPr>
              <p:cNvCxnSpPr>
                <a:cxnSpLocks/>
                <a:stCxn id="25" idx="0"/>
                <a:endCxn id="27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548CE01B-A875-EA44-AF2B-6A68A851C43E}"/>
                  </a:ext>
                </a:extLst>
              </p:cNvPr>
              <p:cNvCxnSpPr>
                <a:cxnSpLocks/>
                <a:stCxn id="25" idx="1"/>
                <a:endCxn id="26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D716D1B3-F802-D444-8D25-3B945D08A090}"/>
                  </a:ext>
                </a:extLst>
              </p:cNvPr>
              <p:cNvCxnSpPr>
                <a:cxnSpLocks/>
                <a:stCxn id="26" idx="7"/>
                <a:endCxn id="27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33CA0B4-060E-724F-9D55-562F36C66932}"/>
                  </a:ext>
                </a:extLst>
              </p:cNvPr>
              <p:cNvCxnSpPr>
                <a:cxnSpLocks/>
                <a:stCxn id="26" idx="2"/>
                <a:endCxn id="24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4F3CF18D-4E52-E640-A74E-99D1957859D2}"/>
                  </a:ext>
                </a:extLst>
              </p:cNvPr>
              <p:cNvCxnSpPr>
                <a:cxnSpLocks/>
                <a:stCxn id="27" idx="3"/>
                <a:endCxn id="24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2D7436A2-B4AB-1148-B477-1AB24750F22D}"/>
                  </a:ext>
                </a:extLst>
              </p:cNvPr>
              <p:cNvCxnSpPr>
                <a:cxnSpLocks/>
                <a:stCxn id="28" idx="0"/>
                <a:endCxn id="24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E258E823-BACB-7947-8493-C4CE5D5D11B8}"/>
                  </a:ext>
                </a:extLst>
              </p:cNvPr>
              <p:cNvCxnSpPr>
                <a:cxnSpLocks/>
                <a:stCxn id="30" idx="0"/>
                <a:endCxn id="24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6F3A8EA3-928C-E940-964D-17F7DD375CC1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75094867-44AA-9C49-913B-1F2D478B8EBB}"/>
                  </a:ext>
                </a:extLst>
              </p:cNvPr>
              <p:cNvCxnSpPr>
                <a:cxnSpLocks/>
                <a:stCxn id="25" idx="1"/>
                <a:endCxn id="28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6CFF90CE-CA4D-CA44-B58E-26979893542F}"/>
                  </a:ext>
                </a:extLst>
              </p:cNvPr>
              <p:cNvCxnSpPr>
                <a:cxnSpLocks/>
                <a:stCxn id="25" idx="3"/>
                <a:endCxn id="29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7C5AD2AB-50EB-2643-8D4D-7DC0DA3F38DA}"/>
                  </a:ext>
                </a:extLst>
              </p:cNvPr>
              <p:cNvCxnSpPr>
                <a:cxnSpLocks/>
                <a:stCxn id="30" idx="6"/>
                <a:endCxn id="25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96C7694-C44D-7F42-8BAE-8E41CA1027DF}"/>
              </a:ext>
            </a:extLst>
          </p:cNvPr>
          <p:cNvGrpSpPr/>
          <p:nvPr/>
        </p:nvGrpSpPr>
        <p:grpSpPr>
          <a:xfrm>
            <a:off x="3532311" y="4096892"/>
            <a:ext cx="2368965" cy="1983771"/>
            <a:chOff x="5689692" y="3998998"/>
            <a:chExt cx="2612180" cy="2218064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5563A043-88F4-CF49-8B68-DA9ED9213E05}"/>
                </a:ext>
              </a:extLst>
            </p:cNvPr>
            <p:cNvGrpSpPr/>
            <p:nvPr/>
          </p:nvGrpSpPr>
          <p:grpSpPr>
            <a:xfrm>
              <a:off x="5690349" y="3998998"/>
              <a:ext cx="2376115" cy="2218064"/>
              <a:chOff x="4549384" y="2087521"/>
              <a:chExt cx="3080241" cy="2974180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49882B4B-35C9-4048-A7FD-4A05B75331BA}"/>
                  </a:ext>
                </a:extLst>
              </p:cNvPr>
              <p:cNvSpPr/>
              <p:nvPr/>
            </p:nvSpPr>
            <p:spPr>
              <a:xfrm>
                <a:off x="4549384" y="388861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95A310C6-6D7A-4340-906D-ABF5315B258D}"/>
                  </a:ext>
                </a:extLst>
              </p:cNvPr>
              <p:cNvSpPr/>
              <p:nvPr/>
            </p:nvSpPr>
            <p:spPr>
              <a:xfrm>
                <a:off x="5666744" y="208752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1B433591-3FBE-114F-A22D-69CBA0510C87}"/>
                  </a:ext>
                </a:extLst>
              </p:cNvPr>
              <p:cNvSpPr/>
              <p:nvPr/>
            </p:nvSpPr>
            <p:spPr>
              <a:xfrm>
                <a:off x="5666744" y="292691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03BA373A-4CAB-884E-A444-6A802FBF290A}"/>
                  </a:ext>
                </a:extLst>
              </p:cNvPr>
              <p:cNvSpPr/>
              <p:nvPr/>
            </p:nvSpPr>
            <p:spPr>
              <a:xfrm>
                <a:off x="5334622" y="375535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5CA866C4-330B-F441-B4DE-D4E33F41F68C}"/>
                  </a:ext>
                </a:extLst>
              </p:cNvPr>
              <p:cNvSpPr/>
              <p:nvPr/>
            </p:nvSpPr>
            <p:spPr>
              <a:xfrm>
                <a:off x="5542084" y="4720057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>
                <a:extLst>
                  <a:ext uri="{FF2B5EF4-FFF2-40B4-BE49-F238E27FC236}">
                    <a16:creationId xmlns:a16="http://schemas.microsoft.com/office/drawing/2014/main" id="{E8EBAE98-43C9-244C-9FCD-5443EAA33AAA}"/>
                  </a:ext>
                </a:extLst>
              </p:cNvPr>
              <p:cNvSpPr/>
              <p:nvPr/>
            </p:nvSpPr>
            <p:spPr>
              <a:xfrm>
                <a:off x="6484329" y="466079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>
                <a:extLst>
                  <a:ext uri="{FF2B5EF4-FFF2-40B4-BE49-F238E27FC236}">
                    <a16:creationId xmlns:a16="http://schemas.microsoft.com/office/drawing/2014/main" id="{7A756A23-0AE9-A941-B10D-0D8EE07DE7CF}"/>
                  </a:ext>
                </a:extLst>
              </p:cNvPr>
              <p:cNvSpPr/>
              <p:nvPr/>
            </p:nvSpPr>
            <p:spPr>
              <a:xfrm>
                <a:off x="6767665" y="26581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A00A6642-CBC5-3744-AA2F-9CC99BF2FA80}"/>
                  </a:ext>
                </a:extLst>
              </p:cNvPr>
              <p:cNvSpPr/>
              <p:nvPr/>
            </p:nvSpPr>
            <p:spPr>
              <a:xfrm>
                <a:off x="7287981" y="37903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>
                <a:extLst>
                  <a:ext uri="{FF2B5EF4-FFF2-40B4-BE49-F238E27FC236}">
                    <a16:creationId xmlns:a16="http://schemas.microsoft.com/office/drawing/2014/main" id="{8D16CC6A-DB88-2B44-A1E5-2BD297A246FB}"/>
                  </a:ext>
                </a:extLst>
              </p:cNvPr>
              <p:cNvSpPr/>
              <p:nvPr/>
            </p:nvSpPr>
            <p:spPr>
              <a:xfrm>
                <a:off x="7287981" y="301450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>
                <a:extLst>
                  <a:ext uri="{FF2B5EF4-FFF2-40B4-BE49-F238E27FC236}">
                    <a16:creationId xmlns:a16="http://schemas.microsoft.com/office/drawing/2014/main" id="{7AD9CA86-1B32-2549-87E6-1EA66EC2B3B2}"/>
                  </a:ext>
                </a:extLst>
              </p:cNvPr>
              <p:cNvSpPr/>
              <p:nvPr/>
            </p:nvSpPr>
            <p:spPr>
              <a:xfrm>
                <a:off x="7287981" y="4576796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EDFB82B8-51A8-1444-8890-F84E2F3EAAF6}"/>
                  </a:ext>
                </a:extLst>
              </p:cNvPr>
              <p:cNvCxnSpPr>
                <a:cxnSpLocks/>
                <a:stCxn id="57" idx="4"/>
                <a:endCxn id="56" idx="7"/>
              </p:cNvCxnSpPr>
              <p:nvPr/>
            </p:nvCxnSpPr>
            <p:spPr>
              <a:xfrm flipH="1">
                <a:off x="4840995" y="2429165"/>
                <a:ext cx="996571" cy="1509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541B2F77-D9C9-C94C-ADC5-5A158B8484CD}"/>
                  </a:ext>
                </a:extLst>
              </p:cNvPr>
              <p:cNvCxnSpPr>
                <a:cxnSpLocks/>
                <a:stCxn id="58" idx="4"/>
                <a:endCxn id="56" idx="7"/>
              </p:cNvCxnSpPr>
              <p:nvPr/>
            </p:nvCxnSpPr>
            <p:spPr>
              <a:xfrm flipH="1">
                <a:off x="4840995" y="3268556"/>
                <a:ext cx="996571" cy="670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15215B58-FAF0-6946-8A9B-6E4820DB9EE8}"/>
                  </a:ext>
                </a:extLst>
              </p:cNvPr>
              <p:cNvCxnSpPr>
                <a:cxnSpLocks/>
                <a:stCxn id="59" idx="2"/>
                <a:endCxn id="56" idx="7"/>
              </p:cNvCxnSpPr>
              <p:nvPr/>
            </p:nvCxnSpPr>
            <p:spPr>
              <a:xfrm flipH="1">
                <a:off x="4840995" y="3926181"/>
                <a:ext cx="493627" cy="12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4FEB548C-4E7A-FA40-9568-772508E5D458}"/>
                  </a:ext>
                </a:extLst>
              </p:cNvPr>
              <p:cNvCxnSpPr>
                <a:cxnSpLocks/>
                <a:stCxn id="57" idx="4"/>
                <a:endCxn id="58" idx="0"/>
              </p:cNvCxnSpPr>
              <p:nvPr/>
            </p:nvCxnSpPr>
            <p:spPr>
              <a:xfrm>
                <a:off x="5837566" y="2429165"/>
                <a:ext cx="0" cy="49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A6D57776-F5E8-BC4E-9AA7-A33BC83EB4BE}"/>
                  </a:ext>
                </a:extLst>
              </p:cNvPr>
              <p:cNvCxnSpPr>
                <a:cxnSpLocks/>
                <a:stCxn id="61" idx="1"/>
                <a:endCxn id="59" idx="5"/>
              </p:cNvCxnSpPr>
              <p:nvPr/>
            </p:nvCxnSpPr>
            <p:spPr>
              <a:xfrm flipH="1" flipV="1">
                <a:off x="5626233" y="4046970"/>
                <a:ext cx="908129" cy="663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23488B99-4C21-5C47-904F-0F1021CF55FB}"/>
                  </a:ext>
                </a:extLst>
              </p:cNvPr>
              <p:cNvCxnSpPr>
                <a:cxnSpLocks/>
                <a:stCxn id="60" idx="0"/>
                <a:endCxn id="58" idx="4"/>
              </p:cNvCxnSpPr>
              <p:nvPr/>
            </p:nvCxnSpPr>
            <p:spPr>
              <a:xfrm flipV="1">
                <a:off x="5712906" y="3268556"/>
                <a:ext cx="124660" cy="14515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C708FD8-AC06-5E4D-8C00-09CA50F8CD52}"/>
                  </a:ext>
                </a:extLst>
              </p:cNvPr>
              <p:cNvCxnSpPr>
                <a:cxnSpLocks/>
                <a:stCxn id="60" idx="6"/>
                <a:endCxn id="61" idx="2"/>
              </p:cNvCxnSpPr>
              <p:nvPr/>
            </p:nvCxnSpPr>
            <p:spPr>
              <a:xfrm flipV="1">
                <a:off x="5883728" y="4831617"/>
                <a:ext cx="600601" cy="592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2068078A-AB80-C940-A286-19A80689CDB0}"/>
                  </a:ext>
                </a:extLst>
              </p:cNvPr>
              <p:cNvCxnSpPr>
                <a:cxnSpLocks/>
                <a:stCxn id="61" idx="1"/>
                <a:endCxn id="58" idx="4"/>
              </p:cNvCxnSpPr>
              <p:nvPr/>
            </p:nvCxnSpPr>
            <p:spPr>
              <a:xfrm flipH="1" flipV="1">
                <a:off x="5837566" y="3268556"/>
                <a:ext cx="696796" cy="144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C9580BC0-C273-5D43-A9A1-045BADC98E34}"/>
                  </a:ext>
                </a:extLst>
              </p:cNvPr>
              <p:cNvCxnSpPr>
                <a:cxnSpLocks/>
                <a:stCxn id="61" idx="0"/>
                <a:endCxn id="57" idx="4"/>
              </p:cNvCxnSpPr>
              <p:nvPr/>
            </p:nvCxnSpPr>
            <p:spPr>
              <a:xfrm flipH="1" flipV="1">
                <a:off x="5837566" y="2429165"/>
                <a:ext cx="817585" cy="2231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60FFA64F-DD2B-A04A-938B-A0F113396579}"/>
                  </a:ext>
                </a:extLst>
              </p:cNvPr>
              <p:cNvCxnSpPr>
                <a:cxnSpLocks/>
                <a:stCxn id="62" idx="3"/>
                <a:endCxn id="58" idx="6"/>
              </p:cNvCxnSpPr>
              <p:nvPr/>
            </p:nvCxnSpPr>
            <p:spPr>
              <a:xfrm flipH="1">
                <a:off x="6008388" y="2949796"/>
                <a:ext cx="809310" cy="1479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DAE6343-7B6B-8546-A304-158DA7631B37}"/>
                  </a:ext>
                </a:extLst>
              </p:cNvPr>
              <p:cNvCxnSpPr>
                <a:cxnSpLocks/>
                <a:stCxn id="62" idx="3"/>
                <a:endCxn id="60" idx="7"/>
              </p:cNvCxnSpPr>
              <p:nvPr/>
            </p:nvCxnSpPr>
            <p:spPr>
              <a:xfrm flipH="1">
                <a:off x="5833695" y="2949796"/>
                <a:ext cx="984003" cy="1820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3F4E4033-5162-984D-A089-987BDBB78061}"/>
                  </a:ext>
                </a:extLst>
              </p:cNvPr>
              <p:cNvCxnSpPr>
                <a:cxnSpLocks/>
                <a:stCxn id="62" idx="3"/>
                <a:endCxn id="61" idx="0"/>
              </p:cNvCxnSpPr>
              <p:nvPr/>
            </p:nvCxnSpPr>
            <p:spPr>
              <a:xfrm flipH="1">
                <a:off x="6655151" y="2949796"/>
                <a:ext cx="162547" cy="171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DEC3BE6C-9560-CD4E-8022-884A389A8574}"/>
                  </a:ext>
                </a:extLst>
              </p:cNvPr>
              <p:cNvCxnSpPr>
                <a:cxnSpLocks/>
                <a:stCxn id="63" idx="2"/>
                <a:endCxn id="61" idx="7"/>
              </p:cNvCxnSpPr>
              <p:nvPr/>
            </p:nvCxnSpPr>
            <p:spPr>
              <a:xfrm flipH="1">
                <a:off x="6775940" y="3961193"/>
                <a:ext cx="512041" cy="7496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840AE340-F13A-2F49-B75F-34E371A7B631}"/>
                  </a:ext>
                </a:extLst>
              </p:cNvPr>
              <p:cNvCxnSpPr>
                <a:cxnSpLocks/>
                <a:stCxn id="64" idx="4"/>
                <a:endCxn id="63" idx="0"/>
              </p:cNvCxnSpPr>
              <p:nvPr/>
            </p:nvCxnSpPr>
            <p:spPr>
              <a:xfrm>
                <a:off x="7458803" y="3356149"/>
                <a:ext cx="0" cy="434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303DCC31-7F37-854D-A6B6-83CBED91CC2E}"/>
                  </a:ext>
                </a:extLst>
              </p:cNvPr>
              <p:cNvCxnSpPr>
                <a:cxnSpLocks/>
                <a:endCxn id="63" idx="4"/>
              </p:cNvCxnSpPr>
              <p:nvPr/>
            </p:nvCxnSpPr>
            <p:spPr>
              <a:xfrm flipV="1">
                <a:off x="7458803" y="4132015"/>
                <a:ext cx="0" cy="432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/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138D578-F19C-4C47-B12D-422C8C58D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833" y="4009707"/>
                  <a:ext cx="33464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/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3B325D9-16DF-E24B-B525-ED7D9B49F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92" y="5061304"/>
                  <a:ext cx="32848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/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F634A6FE-E798-454F-92DE-787F86396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72" y="4404972"/>
                  <a:ext cx="3184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/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24654EE-F744-DF4E-B3CA-A220646E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246" y="5444820"/>
                  <a:ext cx="338426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/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CFC7EB62-6D85-4B40-84DF-E10FC3608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09" y="5767818"/>
                  <a:ext cx="31380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/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11C13AC0-8B9A-CF45-B077-3062100A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345" y="5779164"/>
                  <a:ext cx="3293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/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ECC7D3A1-0EE4-124E-A344-112B99A73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188" y="4223560"/>
                  <a:ext cx="324897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/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B639DB8-6ACD-0E4E-B839-C8E847379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355" y="4607431"/>
                  <a:ext cx="286552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/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78454F0-33AC-104C-8FF0-CF815DC7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667" y="5122924"/>
                  <a:ext cx="327205" cy="307777"/>
                </a:xfrm>
                <a:prstGeom prst="rect">
                  <a:avLst/>
                </a:prstGeom>
                <a:blipFill>
                  <a:blip r:embed="rId21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/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en-US" altLang="ja-JP" sz="14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F0DCE-11DF-D748-879A-D8E453726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438" y="5647613"/>
                  <a:ext cx="291938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E7985BE-7E8C-1246-8EDB-30B133D54629}"/>
                  </a:ext>
                </a:extLst>
              </p:cNvPr>
              <p:cNvSpPr txBox="1"/>
              <p:nvPr/>
            </p:nvSpPr>
            <p:spPr>
              <a:xfrm>
                <a:off x="5697835" y="4046183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2,4,6,7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E7985BE-7E8C-1246-8EDB-30B133D54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35" y="4046183"/>
                <a:ext cx="3406585" cy="6399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407290B-A3E7-9744-B62B-66E975D9F16F}"/>
                  </a:ext>
                </a:extLst>
              </p:cNvPr>
              <p:cNvSpPr txBox="1"/>
              <p:nvPr/>
            </p:nvSpPr>
            <p:spPr>
              <a:xfrm>
                <a:off x="5787828" y="4910749"/>
                <a:ext cx="3406585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407290B-A3E7-9744-B62B-66E975D9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828" y="4910749"/>
                <a:ext cx="3406585" cy="639983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70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53D35-943A-AD4B-8F67-52DF37F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不変量による分割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600"/>
                  <a:t>不変誘導関数</a:t>
                </a:r>
                <a:r>
                  <a:rPr kumimoji="1" lang="en-US" altLang="ja-JP" sz="2600" dirty="0"/>
                  <a:t>(</a:t>
                </a:r>
                <a:r>
                  <a:rPr kumimoji="1" lang="en-US" altLang="ja-JP" sz="2600" b="1" i="1" dirty="0"/>
                  <a:t>invariant inducing function</a:t>
                </a:r>
                <a:r>
                  <a:rPr kumimoji="1" lang="en-US" altLang="ja-JP" sz="2600" dirty="0"/>
                  <a:t>)</a:t>
                </a:r>
                <a:r>
                  <a:rPr kumimoji="1" lang="ja-JP" altLang="en-US" sz="2600"/>
                  <a:t>のリストを</a:t>
                </a:r>
                <a:r>
                  <a:rPr kumimoji="1"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600" dirty="0"/>
                  <a:t>と</a:t>
                </a:r>
                <a:r>
                  <a:rPr kumimoji="1" lang="ja-JP" altLang="en-US" sz="2600"/>
                  <a:t>する．</a:t>
                </a:r>
                <a:endParaRPr kumimoji="1" lang="en-US" altLang="ja-JP" sz="2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600"/>
                  <a:t>の分割</a:t>
                </a:r>
                <a:r>
                  <a:rPr lang="en-US" altLang="ja-JP" sz="2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sz="2600" dirty="0"/>
                  <a:t>で，</a:t>
                </a:r>
                <a14:m>
                  <m:oMath xmlns:m="http://schemas.openxmlformats.org/officeDocument/2006/math"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6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600"/>
                  <a:t>が同じブロックに属するとき，</a:t>
                </a:r>
                <a:endParaRPr lang="en-US" altLang="ja-JP" sz="2600" dirty="0"/>
              </a:p>
              <a:p>
                <a:pPr marL="0" indent="0">
                  <a:buNone/>
                </a:pPr>
                <a:r>
                  <a:rPr kumimoji="1" lang="ja-JP" altLang="en-US" sz="2600" b="0"/>
                  <a:t>任意の</a:t>
                </a:r>
                <a14:m>
                  <m:oMath xmlns:m="http://schemas.openxmlformats.org/officeDocument/2006/math"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600" b="0"/>
                  <a:t>について，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ja-JP" altLang="en-US" sz="2600"/>
                  <a:t>を満たす．</a:t>
                </a:r>
                <a:endParaRPr kumimoji="1" lang="en-US" altLang="ja-JP" sz="2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F0681AE-54DB-2A40-B3E1-BC83A1202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2DD82-D012-4742-ACDA-F9077A59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A7B4-153D-7044-992E-414639C2068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97E28-FBA2-BA4D-9973-C945842A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小畠教寛　北海道大学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7AB98-9753-3446-94EE-75A4AA3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6BBF-B824-B644-9B77-C42230BEF519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A1D0591-DAB4-E44C-9374-FCA827D74298}"/>
              </a:ext>
            </a:extLst>
          </p:cNvPr>
          <p:cNvGrpSpPr/>
          <p:nvPr/>
        </p:nvGrpSpPr>
        <p:grpSpPr>
          <a:xfrm>
            <a:off x="1325011" y="3958307"/>
            <a:ext cx="2155192" cy="2308350"/>
            <a:chOff x="1059867" y="3868613"/>
            <a:chExt cx="2155192" cy="2308350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0983567A-E913-5F46-AA93-F1B95F136B77}"/>
                </a:ext>
              </a:extLst>
            </p:cNvPr>
            <p:cNvGrpSpPr/>
            <p:nvPr/>
          </p:nvGrpSpPr>
          <p:grpSpPr>
            <a:xfrm>
              <a:off x="1077536" y="4113484"/>
              <a:ext cx="2114689" cy="2063479"/>
              <a:chOff x="1036653" y="2501549"/>
              <a:chExt cx="2727502" cy="2730624"/>
            </a:xfrm>
          </p:grpSpPr>
          <p:sp>
            <p:nvSpPr>
              <p:cNvPr id="95" name="円/楕円 94">
                <a:extLst>
                  <a:ext uri="{FF2B5EF4-FFF2-40B4-BE49-F238E27FC236}">
                    <a16:creationId xmlns:a16="http://schemas.microsoft.com/office/drawing/2014/main" id="{7D998177-1BD2-5942-B2F2-E30A2EEF6D72}"/>
                  </a:ext>
                </a:extLst>
              </p:cNvPr>
              <p:cNvSpPr/>
              <p:nvPr/>
            </p:nvSpPr>
            <p:spPr>
              <a:xfrm>
                <a:off x="1567542" y="2924071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07F9CC35-9723-594B-82A7-3EDCA9E6FD6B}"/>
                  </a:ext>
                </a:extLst>
              </p:cNvPr>
              <p:cNvSpPr/>
              <p:nvPr/>
            </p:nvSpPr>
            <p:spPr>
              <a:xfrm>
                <a:off x="2116016" y="250154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10595BD1-5CBC-B14D-BF6B-E471E686C820}"/>
                  </a:ext>
                </a:extLst>
              </p:cNvPr>
              <p:cNvSpPr/>
              <p:nvPr/>
            </p:nvSpPr>
            <p:spPr>
              <a:xfrm>
                <a:off x="1036653" y="3498882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4053F360-827B-C54E-B541-BAA4F6E59B54}"/>
                  </a:ext>
                </a:extLst>
              </p:cNvPr>
              <p:cNvCxnSpPr>
                <a:cxnSpLocks/>
                <a:stCxn id="95" idx="7"/>
                <a:endCxn id="96" idx="3"/>
              </p:cNvCxnSpPr>
              <p:nvPr/>
            </p:nvCxnSpPr>
            <p:spPr>
              <a:xfrm flipV="1">
                <a:off x="1859153" y="2793160"/>
                <a:ext cx="306896" cy="1809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54DFD4D-2B10-314C-8A55-36F7312D8FD2}"/>
                  </a:ext>
                </a:extLst>
              </p:cNvPr>
              <p:cNvCxnSpPr>
                <a:cxnSpLocks/>
                <a:stCxn id="95" idx="3"/>
                <a:endCxn id="97" idx="7"/>
              </p:cNvCxnSpPr>
              <p:nvPr/>
            </p:nvCxnSpPr>
            <p:spPr>
              <a:xfrm flipH="1">
                <a:off x="1328264" y="3215682"/>
                <a:ext cx="289311" cy="333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C66283FA-6481-7444-BFD5-CB0D78146D3D}"/>
                  </a:ext>
                </a:extLst>
              </p:cNvPr>
              <p:cNvSpPr/>
              <p:nvPr/>
            </p:nvSpPr>
            <p:spPr>
              <a:xfrm>
                <a:off x="2012601" y="3342383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円/楕円 100">
                <a:extLst>
                  <a:ext uri="{FF2B5EF4-FFF2-40B4-BE49-F238E27FC236}">
                    <a16:creationId xmlns:a16="http://schemas.microsoft.com/office/drawing/2014/main" id="{26B83054-01DE-2F4A-8637-96395925A014}"/>
                  </a:ext>
                </a:extLst>
              </p:cNvPr>
              <p:cNvSpPr/>
              <p:nvPr/>
            </p:nvSpPr>
            <p:spPr>
              <a:xfrm>
                <a:off x="2948773" y="439913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円/楕円 101">
                <a:extLst>
                  <a:ext uri="{FF2B5EF4-FFF2-40B4-BE49-F238E27FC236}">
                    <a16:creationId xmlns:a16="http://schemas.microsoft.com/office/drawing/2014/main" id="{8FACDDFE-F73B-5A43-AD97-382D66C8E35D}"/>
                  </a:ext>
                </a:extLst>
              </p:cNvPr>
              <p:cNvSpPr/>
              <p:nvPr/>
            </p:nvSpPr>
            <p:spPr>
              <a:xfrm>
                <a:off x="2858128" y="3488828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円/楕円 102">
                <a:extLst>
                  <a:ext uri="{FF2B5EF4-FFF2-40B4-BE49-F238E27FC236}">
                    <a16:creationId xmlns:a16="http://schemas.microsoft.com/office/drawing/2014/main" id="{81EE59B3-47B3-1C46-BB07-20FDA493872E}"/>
                  </a:ext>
                </a:extLst>
              </p:cNvPr>
              <p:cNvSpPr/>
              <p:nvPr/>
            </p:nvSpPr>
            <p:spPr>
              <a:xfrm>
                <a:off x="3422511" y="3007300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97D77280-B174-3746-A771-F2FC9BCB097D}"/>
                  </a:ext>
                </a:extLst>
              </p:cNvPr>
              <p:cNvSpPr/>
              <p:nvPr/>
            </p:nvSpPr>
            <p:spPr>
              <a:xfrm>
                <a:off x="1859153" y="4001294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4545E551-5E13-FA43-8F6D-359BE2C007B0}"/>
                  </a:ext>
                </a:extLst>
              </p:cNvPr>
              <p:cNvSpPr/>
              <p:nvPr/>
            </p:nvSpPr>
            <p:spPr>
              <a:xfrm>
                <a:off x="1916932" y="4548885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88CB353B-06E7-CF42-B605-F1BB0AB5E80B}"/>
                  </a:ext>
                </a:extLst>
              </p:cNvPr>
              <p:cNvSpPr/>
              <p:nvPr/>
            </p:nvSpPr>
            <p:spPr>
              <a:xfrm>
                <a:off x="1167491" y="4890529"/>
                <a:ext cx="341644" cy="34164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D0F1200E-BBE0-7542-A4B9-79F98CE7B2C8}"/>
                  </a:ext>
                </a:extLst>
              </p:cNvPr>
              <p:cNvCxnSpPr>
                <a:cxnSpLocks/>
                <a:stCxn id="95" idx="5"/>
                <a:endCxn id="100" idx="1"/>
              </p:cNvCxnSpPr>
              <p:nvPr/>
            </p:nvCxnSpPr>
            <p:spPr>
              <a:xfrm>
                <a:off x="1859153" y="3215682"/>
                <a:ext cx="203481" cy="1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0799FD70-038D-3B44-BC27-BE438E64B811}"/>
                  </a:ext>
                </a:extLst>
              </p:cNvPr>
              <p:cNvCxnSpPr>
                <a:cxnSpLocks/>
                <a:stCxn id="101" idx="1"/>
                <a:endCxn id="100" idx="5"/>
              </p:cNvCxnSpPr>
              <p:nvPr/>
            </p:nvCxnSpPr>
            <p:spPr>
              <a:xfrm flipH="1" flipV="1">
                <a:off x="2304212" y="3633994"/>
                <a:ext cx="694594" cy="8151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11A76D5F-6FBF-F646-9558-B54BA6F9261C}"/>
                  </a:ext>
                </a:extLst>
              </p:cNvPr>
              <p:cNvCxnSpPr>
                <a:cxnSpLocks/>
                <a:stCxn id="101" idx="0"/>
                <a:endCxn id="103" idx="3"/>
              </p:cNvCxnSpPr>
              <p:nvPr/>
            </p:nvCxnSpPr>
            <p:spPr>
              <a:xfrm flipV="1">
                <a:off x="3119595" y="3298911"/>
                <a:ext cx="352949" cy="1100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59DDCE54-E248-974F-A895-47EA3DE39AF4}"/>
                  </a:ext>
                </a:extLst>
              </p:cNvPr>
              <p:cNvCxnSpPr>
                <a:cxnSpLocks/>
                <a:stCxn id="101" idx="1"/>
                <a:endCxn id="102" idx="4"/>
              </p:cNvCxnSpPr>
              <p:nvPr/>
            </p:nvCxnSpPr>
            <p:spPr>
              <a:xfrm flipV="1">
                <a:off x="2998806" y="3830472"/>
                <a:ext cx="30144" cy="6186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E6DF68EA-16EA-2342-B9FE-F3A68EF3E8C5}"/>
                  </a:ext>
                </a:extLst>
              </p:cNvPr>
              <p:cNvCxnSpPr>
                <a:cxnSpLocks/>
                <a:stCxn id="102" idx="7"/>
                <a:endCxn id="103" idx="3"/>
              </p:cNvCxnSpPr>
              <p:nvPr/>
            </p:nvCxnSpPr>
            <p:spPr>
              <a:xfrm flipV="1">
                <a:off x="3149739" y="3298911"/>
                <a:ext cx="322805" cy="23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D8DA8CB7-2C1C-8441-9992-83D6D766B34F}"/>
                  </a:ext>
                </a:extLst>
              </p:cNvPr>
              <p:cNvCxnSpPr>
                <a:cxnSpLocks/>
                <a:stCxn id="102" idx="2"/>
                <a:endCxn id="100" idx="6"/>
              </p:cNvCxnSpPr>
              <p:nvPr/>
            </p:nvCxnSpPr>
            <p:spPr>
              <a:xfrm flipH="1" flipV="1">
                <a:off x="2354245" y="3513205"/>
                <a:ext cx="503883" cy="146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5EBBE6B-2430-8A4E-B6C4-E88D226DBB2E}"/>
                  </a:ext>
                </a:extLst>
              </p:cNvPr>
              <p:cNvCxnSpPr>
                <a:cxnSpLocks/>
                <a:stCxn id="103" idx="3"/>
                <a:endCxn id="100" idx="6"/>
              </p:cNvCxnSpPr>
              <p:nvPr/>
            </p:nvCxnSpPr>
            <p:spPr>
              <a:xfrm flipH="1">
                <a:off x="2354245" y="3298911"/>
                <a:ext cx="1118299" cy="214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4D9475E7-EBB0-3F46-AB4A-47F96845B499}"/>
                  </a:ext>
                </a:extLst>
              </p:cNvPr>
              <p:cNvCxnSpPr>
                <a:cxnSpLocks/>
                <a:stCxn id="104" idx="0"/>
                <a:endCxn id="100" idx="3"/>
              </p:cNvCxnSpPr>
              <p:nvPr/>
            </p:nvCxnSpPr>
            <p:spPr>
              <a:xfrm flipV="1">
                <a:off x="2029975" y="3633994"/>
                <a:ext cx="32659" cy="367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20358107-9AAF-FD4A-9E26-0DABEF8486BD}"/>
                  </a:ext>
                </a:extLst>
              </p:cNvPr>
              <p:cNvCxnSpPr>
                <a:cxnSpLocks/>
                <a:stCxn id="106" idx="0"/>
                <a:endCxn id="100" idx="3"/>
              </p:cNvCxnSpPr>
              <p:nvPr/>
            </p:nvCxnSpPr>
            <p:spPr>
              <a:xfrm flipV="1">
                <a:off x="1338313" y="3633994"/>
                <a:ext cx="724321" cy="1256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52A88632-0840-D74E-A98E-142D6926A527}"/>
                  </a:ext>
                </a:extLst>
              </p:cNvPr>
              <p:cNvCxnSpPr>
                <a:cxnSpLocks/>
                <a:stCxn id="105" idx="0"/>
                <a:endCxn id="104" idx="4"/>
              </p:cNvCxnSpPr>
              <p:nvPr/>
            </p:nvCxnSpPr>
            <p:spPr>
              <a:xfrm flipH="1" flipV="1">
                <a:off x="2029975" y="4342938"/>
                <a:ext cx="57779" cy="20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D341F39D-0DD4-9243-8E0D-DBAEBAC1ACB0}"/>
                  </a:ext>
                </a:extLst>
              </p:cNvPr>
              <p:cNvCxnSpPr>
                <a:cxnSpLocks/>
                <a:stCxn id="101" idx="1"/>
                <a:endCxn id="104" idx="4"/>
              </p:cNvCxnSpPr>
              <p:nvPr/>
            </p:nvCxnSpPr>
            <p:spPr>
              <a:xfrm flipH="1" flipV="1">
                <a:off x="2029975" y="4342938"/>
                <a:ext cx="968831" cy="1062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6B5948D0-0C77-3A44-80F5-BAFFA5676E38}"/>
                  </a:ext>
                </a:extLst>
              </p:cNvPr>
              <p:cNvCxnSpPr>
                <a:cxnSpLocks/>
                <a:stCxn id="101" idx="3"/>
                <a:endCxn id="105" idx="6"/>
              </p:cNvCxnSpPr>
              <p:nvPr/>
            </p:nvCxnSpPr>
            <p:spPr>
              <a:xfrm flipH="1">
                <a:off x="2258577" y="4690747"/>
                <a:ext cx="740228" cy="289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7D45FF62-3304-1146-8845-37D3B76E4AF1}"/>
                  </a:ext>
                </a:extLst>
              </p:cNvPr>
              <p:cNvCxnSpPr>
                <a:cxnSpLocks/>
                <a:stCxn id="106" idx="6"/>
                <a:endCxn id="101" idx="3"/>
              </p:cNvCxnSpPr>
              <p:nvPr/>
            </p:nvCxnSpPr>
            <p:spPr>
              <a:xfrm flipV="1">
                <a:off x="1509135" y="4690747"/>
                <a:ext cx="1489670" cy="370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1E86ADA8-017D-F142-842E-318C673C02AD}"/>
                    </a:ext>
                  </a:extLst>
                </p:cNvPr>
                <p:cNvSpPr txBox="1"/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CB30E9B-EB49-A248-A97E-7530454C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759" y="3868613"/>
                  <a:ext cx="32412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E14F2E5A-C387-F841-BE06-3B14315E45AD}"/>
                    </a:ext>
                  </a:extLst>
                </p:cNvPr>
                <p:cNvSpPr txBox="1"/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19F0257-854D-B94F-8AF9-1E4DD770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703" y="4171240"/>
                  <a:ext cx="3241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97C2283D-D7AC-5444-A629-76BCAD1D118B}"/>
                    </a:ext>
                  </a:extLst>
                </p:cNvPr>
                <p:cNvSpPr txBox="1"/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84AE746-D1E7-C24F-8B26-7A20AB92C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67" y="4580288"/>
                  <a:ext cx="32412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E6E7C967-8B26-D64E-B64C-7956A7170835}"/>
                    </a:ext>
                  </a:extLst>
                </p:cNvPr>
                <p:cNvSpPr txBox="1"/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5D25536-65E2-6F4E-83A9-70BEF53B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207" y="4492906"/>
                  <a:ext cx="3241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074A88E5-3312-8A4A-AF34-CDE922B862AE}"/>
                    </a:ext>
                  </a:extLst>
                </p:cNvPr>
                <p:cNvSpPr txBox="1"/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F4AA6DB-CF34-204E-AD89-1C478120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40" y="5620263"/>
                  <a:ext cx="32412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3C3FD186-B82D-5F4F-AC81-58D59DE5041F}"/>
                    </a:ext>
                  </a:extLst>
                </p:cNvPr>
                <p:cNvSpPr txBox="1"/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D92B455-1FA7-5F46-A30C-9312BBBB0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393" y="5028728"/>
                  <a:ext cx="3241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C01B94AD-33EB-B245-8C1A-C8A560B2AC9E}"/>
                    </a:ext>
                  </a:extLst>
                </p:cNvPr>
                <p:cNvSpPr txBox="1"/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73FF35E-E4E2-7345-8773-BBD46C9A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270" y="5502606"/>
                  <a:ext cx="32412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A5D1C413-4BEC-D64A-89FB-E20A2126D1E4}"/>
                    </a:ext>
                  </a:extLst>
                </p:cNvPr>
                <p:cNvSpPr txBox="1"/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4C8ED773-D9DC-2B49-BC96-EC294CF13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83" y="5545124"/>
                  <a:ext cx="32412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2F52D734-2B6B-E34F-8F4F-E5626969CE78}"/>
                    </a:ext>
                  </a:extLst>
                </p:cNvPr>
                <p:cNvSpPr txBox="1"/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86B6969-F3C7-2B42-8BAD-BE2B1EFFB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23" y="5004667"/>
                  <a:ext cx="32412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589B85A6-F05F-DA4C-8303-438458B4DDEA}"/>
                    </a:ext>
                  </a:extLst>
                </p:cNvPr>
                <p:cNvSpPr txBox="1"/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FC57EC3-F316-0F48-BA3F-C0590C804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931" y="4217652"/>
                  <a:ext cx="3241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52966B7F-D711-9945-9572-3C5B27B46C40}"/>
              </a:ext>
            </a:extLst>
          </p:cNvPr>
          <p:cNvGrpSpPr/>
          <p:nvPr/>
        </p:nvGrpSpPr>
        <p:grpSpPr>
          <a:xfrm>
            <a:off x="4778052" y="3858363"/>
            <a:ext cx="2804116" cy="688934"/>
            <a:chOff x="6115050" y="3907542"/>
            <a:chExt cx="2804116" cy="68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テキスト ボックス 159">
                  <a:extLst>
                    <a:ext uri="{FF2B5EF4-FFF2-40B4-BE49-F238E27FC236}">
                      <a16:creationId xmlns:a16="http://schemas.microsoft.com/office/drawing/2014/main" id="{47340D14-2D48-6E4E-80DA-A76B13DA1E85}"/>
                    </a:ext>
                  </a:extLst>
                </p:cNvPr>
                <p:cNvSpPr txBox="1"/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0 1 2 3 4 5 6 7 8 9</m:t>
                      </m:r>
                    </m:oMath>
                  </a14:m>
                  <a:endParaRPr kumimoji="1" lang="en-US" altLang="ja-JP" dirty="0"/>
                </a:p>
              </p:txBody>
            </p:sp>
          </mc:Choice>
          <mc:Fallback xmlns=""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ACCE36EF-44C2-C64A-ABE6-1172DA28A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86" y="3907542"/>
                  <a:ext cx="2705380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885F8DC5-8C49-7743-A336-9C2443815935}"/>
                    </a:ext>
                  </a:extLst>
                </p:cNvPr>
                <p:cNvSpPr txBox="1"/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kumimoji="1" lang="en-US" altLang="ja-JP" dirty="0"/>
                    <a:t> : </a:t>
                  </a:r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1 3 3 6 3 6 3 3 3 1</m:t>
                      </m:r>
                    </m:oMath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D9CC3B63-1E0A-224A-AF84-640743684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235" y="4227144"/>
                  <a:ext cx="2751283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922" t="-6667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E2A8686D-69CB-F64C-B2D2-D31131E83A54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237446"/>
              <a:ext cx="27065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7" name="右矢印 166">
            <a:extLst>
              <a:ext uri="{FF2B5EF4-FFF2-40B4-BE49-F238E27FC236}">
                <a16:creationId xmlns:a16="http://schemas.microsoft.com/office/drawing/2014/main" id="{BD91A71D-3008-2B47-B0EB-A4C8A105EC99}"/>
              </a:ext>
            </a:extLst>
          </p:cNvPr>
          <p:cNvSpPr/>
          <p:nvPr/>
        </p:nvSpPr>
        <p:spPr>
          <a:xfrm rot="5400000">
            <a:off x="5929325" y="4648961"/>
            <a:ext cx="412773" cy="44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/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1,2,4,6,7,8</m:t>
                          </m:r>
                        </m:e>
                      </m:d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B4A513D-858F-2943-94D9-540BEC385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886" y="5241533"/>
                <a:ext cx="344600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12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A8CBD06-44B4-4247-B015-66013B478654}" vid="{A7DDDBD1-F2ED-E84C-AEE8-EABFE99A83E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4558</TotalTime>
  <Words>3729</Words>
  <Application>Microsoft Macintosh PowerPoint</Application>
  <PresentationFormat>画面に合わせる (4:3)</PresentationFormat>
  <Paragraphs>655</Paragraphs>
  <Slides>37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3" baseType="lpstr">
      <vt:lpstr>游ゴシック</vt:lpstr>
      <vt:lpstr>Arial</vt:lpstr>
      <vt:lpstr>Calibri</vt:lpstr>
      <vt:lpstr>Calibri Light</vt:lpstr>
      <vt:lpstr>Cambria Math</vt:lpstr>
      <vt:lpstr>Office テーマ</vt:lpstr>
      <vt:lpstr>グラフ同型性判定問題 Graph Isomorphism</vt:lpstr>
      <vt:lpstr>ガイドライン</vt:lpstr>
      <vt:lpstr>問題説明</vt:lpstr>
      <vt:lpstr>グラフ同型性</vt:lpstr>
      <vt:lpstr>グラフ同型性の計算クラス</vt:lpstr>
      <vt:lpstr>不変量</vt:lpstr>
      <vt:lpstr>不変量とは</vt:lpstr>
      <vt:lpstr>不変量による分割???</vt:lpstr>
      <vt:lpstr>不変量による分割</vt:lpstr>
      <vt:lpstr>分割の例(1/)</vt:lpstr>
      <vt:lpstr>分割の例(2/)</vt:lpstr>
      <vt:lpstr>分割の例(3/)</vt:lpstr>
      <vt:lpstr>分割の例(4/)</vt:lpstr>
      <vt:lpstr>Certificate</vt:lpstr>
      <vt:lpstr>certificate</vt:lpstr>
      <vt:lpstr>簡単なcertificateの例</vt:lpstr>
      <vt:lpstr>certificateの高速化アイデア</vt:lpstr>
      <vt:lpstr>Refine algorithmの概要???</vt:lpstr>
      <vt:lpstr>Refine algorithmの概要</vt:lpstr>
      <vt:lpstr>equitable partition</vt:lpstr>
      <vt:lpstr>Refinement</vt:lpstr>
      <vt:lpstr>Refine algorithm???</vt:lpstr>
      <vt:lpstr>Refine algorithm</vt:lpstr>
      <vt:lpstr>Theorem7.1???</vt:lpstr>
      <vt:lpstr>Theorem7.1???</vt:lpstr>
      <vt:lpstr>Theorem7.1(1/2)</vt:lpstr>
      <vt:lpstr>Theorem7.1(2/2)</vt:lpstr>
      <vt:lpstr>Theorem7.1(2/2)</vt:lpstr>
      <vt:lpstr>Refine algorithm疑似コード</vt:lpstr>
      <vt:lpstr>Refine algorithmの例(1/6)</vt:lpstr>
      <vt:lpstr>Refine algorithmの例(1/6)???</vt:lpstr>
      <vt:lpstr>Refine algorithmの例(2/6)</vt:lpstr>
      <vt:lpstr>Refine algorithmの例(3/6)</vt:lpstr>
      <vt:lpstr>Refine algorithmの例(4/6)</vt:lpstr>
      <vt:lpstr>Refine algorithmの例(5/6)</vt:lpstr>
      <vt:lpstr>Refine algorithmの例(6/6)</vt:lpstr>
      <vt:lpstr>Pruning with automorphism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グラフ同型性判定問題 graph Isomorphism</dc:title>
  <dc:creator>教寛 小畠</dc:creator>
  <cp:lastModifiedBy>教寛 小畠</cp:lastModifiedBy>
  <cp:revision>138</cp:revision>
  <dcterms:created xsi:type="dcterms:W3CDTF">2021-05-23T15:10:14Z</dcterms:created>
  <dcterms:modified xsi:type="dcterms:W3CDTF">2021-05-27T17:34:22Z</dcterms:modified>
</cp:coreProperties>
</file>