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298" r:id="rId4"/>
    <p:sldId id="295" r:id="rId5"/>
    <p:sldId id="300" r:id="rId6"/>
    <p:sldId id="301" r:id="rId7"/>
    <p:sldId id="318" r:id="rId8"/>
    <p:sldId id="319" r:id="rId9"/>
    <p:sldId id="320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2B0"/>
    <a:srgbClr val="3C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/>
    <p:restoredTop sz="90484"/>
  </p:normalViewPr>
  <p:slideViewPr>
    <p:cSldViewPr snapToGrid="0" snapToObjects="1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Active</a:t>
            </a:r>
            <a:r>
              <a:rPr lang="en-US" baseline="0" dirty="0"/>
              <a:t> vs Registered Users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Sheet1!$B$2:$B$37</c:f>
              <c:numCache>
                <c:formatCode>0</c:formatCode>
                <c:ptCount val="36"/>
                <c:pt idx="0">
                  <c:v>10</c:v>
                </c:pt>
                <c:pt idx="1">
                  <c:v>11.125</c:v>
                </c:pt>
                <c:pt idx="2">
                  <c:v>12.3765625</c:v>
                </c:pt>
                <c:pt idx="3">
                  <c:v>13.768925781250001</c:v>
                </c:pt>
                <c:pt idx="4">
                  <c:v>15.317929931640625</c:v>
                </c:pt>
                <c:pt idx="5">
                  <c:v>17.041197048950195</c:v>
                </c:pt>
                <c:pt idx="6">
                  <c:v>18.958331716957094</c:v>
                </c:pt>
                <c:pt idx="7">
                  <c:v>21.091144035114766</c:v>
                </c:pt>
                <c:pt idx="8">
                  <c:v>23.463897739065178</c:v>
                </c:pt>
                <c:pt idx="9">
                  <c:v>26.103586234710011</c:v>
                </c:pt>
                <c:pt idx="10">
                  <c:v>29.040239686114887</c:v>
                </c:pt>
                <c:pt idx="11">
                  <c:v>32.307266650802809</c:v>
                </c:pt>
                <c:pt idx="12">
                  <c:v>35.941834149018128</c:v>
                </c:pt>
                <c:pt idx="13">
                  <c:v>39.985290490782667</c:v>
                </c:pt>
                <c:pt idx="14">
                  <c:v>44.483635670995717</c:v>
                </c:pt>
                <c:pt idx="15">
                  <c:v>49.488044683982736</c:v>
                </c:pt>
                <c:pt idx="16">
                  <c:v>55.055449710930795</c:v>
                </c:pt>
                <c:pt idx="17">
                  <c:v>61.249187803410507</c:v>
                </c:pt>
                <c:pt idx="18">
                  <c:v>68.139721431294191</c:v>
                </c:pt>
                <c:pt idx="19">
                  <c:v>75.805440092314782</c:v>
                </c:pt>
                <c:pt idx="20">
                  <c:v>84.333552102700196</c:v>
                </c:pt>
                <c:pt idx="21">
                  <c:v>93.821076714253962</c:v>
                </c:pt>
                <c:pt idx="22">
                  <c:v>104.37594784460754</c:v>
                </c:pt>
                <c:pt idx="23">
                  <c:v>116.11824197712589</c:v>
                </c:pt>
                <c:pt idx="24">
                  <c:v>129.18154419955255</c:v>
                </c:pt>
                <c:pt idx="25">
                  <c:v>143.7144679220022</c:v>
                </c:pt>
                <c:pt idx="26">
                  <c:v>159.88234556322746</c:v>
                </c:pt>
                <c:pt idx="27">
                  <c:v>177.86910943909055</c:v>
                </c:pt>
                <c:pt idx="28">
                  <c:v>197.87938425098824</c:v>
                </c:pt>
                <c:pt idx="29">
                  <c:v>220.14081497922442</c:v>
                </c:pt>
                <c:pt idx="30">
                  <c:v>244.90665666438716</c:v>
                </c:pt>
                <c:pt idx="31">
                  <c:v>272.45865553913069</c:v>
                </c:pt>
                <c:pt idx="32">
                  <c:v>303.11025428728288</c:v>
                </c:pt>
                <c:pt idx="33">
                  <c:v>337.21015789460222</c:v>
                </c:pt>
                <c:pt idx="34">
                  <c:v>375.14630065774497</c:v>
                </c:pt>
                <c:pt idx="35">
                  <c:v>417.35025948174126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25-6041-956F-F3CC221222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 Users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Sheet1!$C$2:$C$37</c:f>
              <c:numCache>
                <c:formatCode>0</c:formatCode>
                <c:ptCount val="36"/>
                <c:pt idx="0">
                  <c:v>1.2</c:v>
                </c:pt>
                <c:pt idx="1">
                  <c:v>1.335</c:v>
                </c:pt>
                <c:pt idx="2">
                  <c:v>1.4851874999999999</c:v>
                </c:pt>
                <c:pt idx="3">
                  <c:v>1.65227109375</c:v>
                </c:pt>
                <c:pt idx="4">
                  <c:v>1.8381515917968749</c:v>
                </c:pt>
                <c:pt idx="5">
                  <c:v>2.0449436458740236</c:v>
                </c:pt>
                <c:pt idx="6">
                  <c:v>2.2749998060348511</c:v>
                </c:pt>
                <c:pt idx="7">
                  <c:v>2.5309372842137718</c:v>
                </c:pt>
                <c:pt idx="8">
                  <c:v>2.8156677286878211</c:v>
                </c:pt>
                <c:pt idx="9">
                  <c:v>3.1324303481652014</c:v>
                </c:pt>
                <c:pt idx="10">
                  <c:v>3.4848287623337861</c:v>
                </c:pt>
                <c:pt idx="11">
                  <c:v>3.8768719980963371</c:v>
                </c:pt>
                <c:pt idx="12">
                  <c:v>4.3130200978821751</c:v>
                </c:pt>
                <c:pt idx="13">
                  <c:v>4.7982348588939194</c:v>
                </c:pt>
                <c:pt idx="14">
                  <c:v>5.3380362805194856</c:v>
                </c:pt>
                <c:pt idx="15">
                  <c:v>5.9385653620779282</c:v>
                </c:pt>
                <c:pt idx="16">
                  <c:v>6.6066539653116951</c:v>
                </c:pt>
                <c:pt idx="17">
                  <c:v>7.3499025364092603</c:v>
                </c:pt>
                <c:pt idx="18">
                  <c:v>8.1767665717553033</c:v>
                </c:pt>
                <c:pt idx="19">
                  <c:v>9.0966528110777727</c:v>
                </c:pt>
                <c:pt idx="20">
                  <c:v>10.120026252324022</c:v>
                </c:pt>
                <c:pt idx="21">
                  <c:v>11.258529205710476</c:v>
                </c:pt>
                <c:pt idx="22">
                  <c:v>12.525113741352904</c:v>
                </c:pt>
                <c:pt idx="23">
                  <c:v>13.934189037255106</c:v>
                </c:pt>
                <c:pt idx="24">
                  <c:v>15.501785303946304</c:v>
                </c:pt>
                <c:pt idx="25">
                  <c:v>17.245736150640262</c:v>
                </c:pt>
                <c:pt idx="26">
                  <c:v>19.185881467587294</c:v>
                </c:pt>
                <c:pt idx="27">
                  <c:v>21.344293132690865</c:v>
                </c:pt>
                <c:pt idx="28">
                  <c:v>23.745526110118586</c:v>
                </c:pt>
                <c:pt idx="29">
                  <c:v>26.41689779750693</c:v>
                </c:pt>
                <c:pt idx="30">
                  <c:v>29.388798799726459</c:v>
                </c:pt>
                <c:pt idx="31">
                  <c:v>32.69503866469568</c:v>
                </c:pt>
                <c:pt idx="32">
                  <c:v>36.373230514473946</c:v>
                </c:pt>
                <c:pt idx="33">
                  <c:v>40.465218947352263</c:v>
                </c:pt>
                <c:pt idx="34">
                  <c:v>45.017556078929395</c:v>
                </c:pt>
                <c:pt idx="35">
                  <c:v>50.082031137808947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25-6041-956F-F3CC221222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4920383"/>
        <c:axId val="171709631"/>
      </c:lineChart>
      <c:catAx>
        <c:axId val="2049203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09631"/>
        <c:crosses val="autoZero"/>
        <c:auto val="1"/>
        <c:lblAlgn val="ctr"/>
        <c:lblOffset val="100"/>
        <c:noMultiLvlLbl val="0"/>
      </c:catAx>
      <c:valAx>
        <c:axId val="1717096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386C-3383-844C-840F-DCBCA8A3AA0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1400-1470-7E48-93DA-AF97F996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A1400-1470-7E48-93DA-AF97F99662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29D0-4784-A34C-A24B-C6AD9A2E9B9B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B800-0CC1-0344-9ACA-A3281A1D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E94AA6-1859-A642-BF0B-F78A07105A21}"/>
              </a:ext>
            </a:extLst>
          </p:cNvPr>
          <p:cNvSpPr/>
          <p:nvPr/>
        </p:nvSpPr>
        <p:spPr>
          <a:xfrm>
            <a:off x="-310245" y="-228600"/>
            <a:ext cx="12502245" cy="7086600"/>
          </a:xfrm>
          <a:prstGeom prst="rect">
            <a:avLst/>
          </a:prstGeom>
          <a:gradFill>
            <a:gsLst>
              <a:gs pos="0">
                <a:srgbClr val="60C9D9"/>
              </a:gs>
              <a:gs pos="77000">
                <a:srgbClr val="51B8A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99658" y="3975629"/>
            <a:ext cx="203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ACME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ChatBot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0CA90-58A8-AE44-B3B7-A28E84C60890}"/>
              </a:ext>
            </a:extLst>
          </p:cNvPr>
          <p:cNvSpPr txBox="1"/>
          <p:nvPr/>
        </p:nvSpPr>
        <p:spPr>
          <a:xfrm>
            <a:off x="5895327" y="4437294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Oliver Bayes-Shelton</a:t>
            </a:r>
          </a:p>
        </p:txBody>
      </p:sp>
    </p:spTree>
    <p:extLst>
      <p:ext uri="{BB962C8B-B14F-4D97-AF65-F5344CB8AC3E}">
        <p14:creationId xmlns:p14="http://schemas.microsoft.com/office/powerpoint/2010/main" val="174192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Technology (WHY)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E428A-3751-084A-BDF1-E5BF9E2DC4A2}"/>
              </a:ext>
            </a:extLst>
          </p:cNvPr>
          <p:cNvSpPr/>
          <p:nvPr/>
        </p:nvSpPr>
        <p:spPr>
          <a:xfrm>
            <a:off x="389172" y="1360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Weekly registration increase of 11.25%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Register to active user conversion of 12%</a:t>
            </a:r>
          </a:p>
        </p:txBody>
      </p:sp>
    </p:spTree>
    <p:extLst>
      <p:ext uri="{BB962C8B-B14F-4D97-AF65-F5344CB8AC3E}">
        <p14:creationId xmlns:p14="http://schemas.microsoft.com/office/powerpoint/2010/main" val="36823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Hackathon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E428A-3751-084A-BDF1-E5BF9E2DC4A2}"/>
              </a:ext>
            </a:extLst>
          </p:cNvPr>
          <p:cNvSpPr/>
          <p:nvPr/>
        </p:nvSpPr>
        <p:spPr>
          <a:xfrm>
            <a:off x="389172" y="1360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Weekly registration increase of 11.25%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Register to active user conversion of 12%</a:t>
            </a:r>
          </a:p>
        </p:txBody>
      </p:sp>
    </p:spTree>
    <p:extLst>
      <p:ext uri="{BB962C8B-B14F-4D97-AF65-F5344CB8AC3E}">
        <p14:creationId xmlns:p14="http://schemas.microsoft.com/office/powerpoint/2010/main" val="333392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FF9DD2-46DE-524D-A141-EEC6FC670E3A}"/>
              </a:ext>
            </a:extLst>
          </p:cNvPr>
          <p:cNvSpPr/>
          <p:nvPr/>
        </p:nvSpPr>
        <p:spPr>
          <a:xfrm>
            <a:off x="-238529" y="-246530"/>
            <a:ext cx="12502245" cy="7104529"/>
          </a:xfrm>
          <a:prstGeom prst="rect">
            <a:avLst/>
          </a:prstGeom>
          <a:gradFill>
            <a:gsLst>
              <a:gs pos="0">
                <a:srgbClr val="60C9D9"/>
              </a:gs>
              <a:gs pos="77000">
                <a:srgbClr val="51B8A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Inbound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81169-0962-144F-8C04-3D094A4B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459" y="6240779"/>
            <a:ext cx="1320793" cy="415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4699D2-A4DF-B644-89FC-E3C047DE8AC1}"/>
              </a:ext>
            </a:extLst>
          </p:cNvPr>
          <p:cNvSpPr txBox="1"/>
          <p:nvPr/>
        </p:nvSpPr>
        <p:spPr>
          <a:xfrm>
            <a:off x="389172" y="2210780"/>
            <a:ext cx="576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An AI/NLP powered website ‘sales assistant’ to drive customer conversations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  <a:latin typeface="+mj-lt"/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ACME replaces website forms to qualify leads and convert them on site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  <a:latin typeface="+mj-lt"/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Books meetings, sends the visitor and the sales person an Outlook/Google invite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FE28A-0BB4-4646-A928-51ADF18F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94" y="1629935"/>
            <a:ext cx="5240158" cy="43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3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Outbound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D36BF-A99E-914E-8D45-F7545337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2" y="1350793"/>
            <a:ext cx="6728299" cy="4813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E10252-B0D0-DA41-A005-7A8013602085}"/>
              </a:ext>
            </a:extLst>
          </p:cNvPr>
          <p:cNvSpPr txBox="1"/>
          <p:nvPr/>
        </p:nvSpPr>
        <p:spPr>
          <a:xfrm>
            <a:off x="389172" y="1350793"/>
            <a:ext cx="5760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The ACME Bus Dev Rep handles objections, qualifies and books meetings with prospects 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  <a:latin typeface="+mj-lt"/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Allows BDR’s to focus on cold calling instead of manually sending hundreds of emails each week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  <a:latin typeface="+mj-lt"/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  <a:latin typeface="+mj-lt"/>
              </a:rPr>
              <a:t>Integrates with Salesforce, Outlook, Gmail, Slack to book meetings and auto populate CRM systems</a:t>
            </a:r>
          </a:p>
        </p:txBody>
      </p:sp>
    </p:spTree>
    <p:extLst>
      <p:ext uri="{BB962C8B-B14F-4D97-AF65-F5344CB8AC3E}">
        <p14:creationId xmlns:p14="http://schemas.microsoft.com/office/powerpoint/2010/main" val="240082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8D7AB-282D-0D4D-AA5A-E1016A30A0C4}"/>
              </a:ext>
            </a:extLst>
          </p:cNvPr>
          <p:cNvSpPr/>
          <p:nvPr/>
        </p:nvSpPr>
        <p:spPr>
          <a:xfrm>
            <a:off x="2918300" y="1196669"/>
            <a:ext cx="5019471" cy="4833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CF0F8-7695-424F-8ACC-94558D0E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54" y="2939732"/>
            <a:ext cx="1696496" cy="258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F9991-0C76-E546-828C-2729A57F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09" y="1661996"/>
            <a:ext cx="5790254" cy="28997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EA1C4-F8DB-2942-9153-CD7416485717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3190656" y="3592558"/>
            <a:ext cx="5635947" cy="20646"/>
          </a:xfrm>
          <a:prstGeom prst="line">
            <a:avLst/>
          </a:prstGeom>
          <a:ln w="190500">
            <a:solidFill>
              <a:srgbClr val="5FC2B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E0E037-C298-984B-982B-4C30E982C0B0}"/>
              </a:ext>
            </a:extLst>
          </p:cNvPr>
          <p:cNvCxnSpPr>
            <a:cxnSpLocks/>
          </p:cNvCxnSpPr>
          <p:nvPr/>
        </p:nvCxnSpPr>
        <p:spPr>
          <a:xfrm>
            <a:off x="1737201" y="3501183"/>
            <a:ext cx="0" cy="1270081"/>
          </a:xfrm>
          <a:prstGeom prst="straightConnector1">
            <a:avLst/>
          </a:prstGeom>
          <a:ln w="190500">
            <a:solidFill>
              <a:srgbClr val="5FC2B0">
                <a:alpha val="3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1CCE15-D813-A849-88A9-EC146FB5C8B7}"/>
              </a:ext>
            </a:extLst>
          </p:cNvPr>
          <p:cNvCxnSpPr>
            <a:cxnSpLocks/>
          </p:cNvCxnSpPr>
          <p:nvPr/>
        </p:nvCxnSpPr>
        <p:spPr>
          <a:xfrm flipV="1">
            <a:off x="10621523" y="2597598"/>
            <a:ext cx="0" cy="1139140"/>
          </a:xfrm>
          <a:prstGeom prst="straightConnector1">
            <a:avLst/>
          </a:prstGeom>
          <a:ln w="190500">
            <a:solidFill>
              <a:srgbClr val="5FC2B0">
                <a:alpha val="3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99C9C-3AF4-DA44-BA3F-4413B0F8BD4E}"/>
              </a:ext>
            </a:extLst>
          </p:cNvPr>
          <p:cNvSpPr txBox="1"/>
          <p:nvPr/>
        </p:nvSpPr>
        <p:spPr>
          <a:xfrm>
            <a:off x="9673268" y="4688484"/>
            <a:ext cx="236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FC2B0"/>
                </a:solidFill>
                <a:latin typeface="+mj-lt"/>
              </a:rPr>
              <a:t>Outbound Leads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7E59A-4B55-014A-882E-8017F349FF91}"/>
              </a:ext>
            </a:extLst>
          </p:cNvPr>
          <p:cNvSpPr txBox="1"/>
          <p:nvPr/>
        </p:nvSpPr>
        <p:spPr>
          <a:xfrm>
            <a:off x="1024327" y="2454745"/>
            <a:ext cx="236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FC2B0"/>
                </a:solidFill>
                <a:latin typeface="+mj-lt"/>
              </a:rPr>
              <a:t>Inbound Leads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FEC45-C486-1D4C-A5BE-C3364E9C24D6}"/>
              </a:ext>
            </a:extLst>
          </p:cNvPr>
          <p:cNvSpPr/>
          <p:nvPr/>
        </p:nvSpPr>
        <p:spPr>
          <a:xfrm>
            <a:off x="7250821" y="3251015"/>
            <a:ext cx="1575782" cy="737326"/>
          </a:xfrm>
          <a:prstGeom prst="rect">
            <a:avLst/>
          </a:prstGeom>
          <a:solidFill>
            <a:srgbClr val="5FC2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492C8A-FF30-6941-858D-002174C9DA28}"/>
              </a:ext>
            </a:extLst>
          </p:cNvPr>
          <p:cNvSpPr/>
          <p:nvPr/>
        </p:nvSpPr>
        <p:spPr>
          <a:xfrm>
            <a:off x="5282975" y="3239057"/>
            <a:ext cx="1575782" cy="737326"/>
          </a:xfrm>
          <a:prstGeom prst="rect">
            <a:avLst/>
          </a:prstGeom>
          <a:solidFill>
            <a:srgbClr val="5FC2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7ED8A-1EDF-C849-8CE8-48413EBA76AC}"/>
              </a:ext>
            </a:extLst>
          </p:cNvPr>
          <p:cNvSpPr/>
          <p:nvPr/>
        </p:nvSpPr>
        <p:spPr>
          <a:xfrm>
            <a:off x="3211244" y="3239057"/>
            <a:ext cx="1575782" cy="737326"/>
          </a:xfrm>
          <a:prstGeom prst="rect">
            <a:avLst/>
          </a:prstGeom>
          <a:solidFill>
            <a:srgbClr val="5FC2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3E87B-16B6-184C-962D-30122C2F7A40}"/>
              </a:ext>
            </a:extLst>
          </p:cNvPr>
          <p:cNvSpPr txBox="1"/>
          <p:nvPr/>
        </p:nvSpPr>
        <p:spPr>
          <a:xfrm>
            <a:off x="3190656" y="3330948"/>
            <a:ext cx="15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Natural Language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D308DC-9126-9542-9C14-4119D3D6AC5B}"/>
              </a:ext>
            </a:extLst>
          </p:cNvPr>
          <p:cNvSpPr txBox="1"/>
          <p:nvPr/>
        </p:nvSpPr>
        <p:spPr>
          <a:xfrm>
            <a:off x="5485402" y="3282563"/>
            <a:ext cx="120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49514-482A-8048-BD76-E91286AE1C5A}"/>
              </a:ext>
            </a:extLst>
          </p:cNvPr>
          <p:cNvSpPr txBox="1"/>
          <p:nvPr/>
        </p:nvSpPr>
        <p:spPr>
          <a:xfrm>
            <a:off x="7469875" y="3302017"/>
            <a:ext cx="120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60162-D2D2-184E-AF4B-CEE1F58031EC}"/>
              </a:ext>
            </a:extLst>
          </p:cNvPr>
          <p:cNvSpPr txBox="1"/>
          <p:nvPr/>
        </p:nvSpPr>
        <p:spPr>
          <a:xfrm>
            <a:off x="3031283" y="2675677"/>
            <a:ext cx="6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C2B0"/>
                </a:solidFill>
              </a:rPr>
              <a:t>Sales Development as a Service: SDaaS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5E26F7-B88C-C44F-A879-2FD9A4D39869}"/>
              </a:ext>
            </a:extLst>
          </p:cNvPr>
          <p:cNvSpPr/>
          <p:nvPr/>
        </p:nvSpPr>
        <p:spPr>
          <a:xfrm>
            <a:off x="3031283" y="2454745"/>
            <a:ext cx="6003813" cy="3067470"/>
          </a:xfrm>
          <a:prstGeom prst="roundRect">
            <a:avLst/>
          </a:prstGeom>
          <a:noFill/>
          <a:ln>
            <a:solidFill>
              <a:srgbClr val="5FC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477215-1FD9-5F48-A6C8-C3832796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155424" y="4450406"/>
            <a:ext cx="2168561" cy="957877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4F414E2A-AF91-9543-BFE1-AE0E5852A3B5}"/>
              </a:ext>
            </a:extLst>
          </p:cNvPr>
          <p:cNvSpPr/>
          <p:nvPr/>
        </p:nvSpPr>
        <p:spPr>
          <a:xfrm rot="16200000">
            <a:off x="3976355" y="4077556"/>
            <a:ext cx="552889" cy="437321"/>
          </a:xfrm>
          <a:prstGeom prst="rightArrow">
            <a:avLst/>
          </a:prstGeom>
          <a:solidFill>
            <a:srgbClr val="5FC2B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AADDD-234B-F241-8C45-401F5C14A350}"/>
              </a:ext>
            </a:extLst>
          </p:cNvPr>
          <p:cNvSpPr/>
          <p:nvPr/>
        </p:nvSpPr>
        <p:spPr>
          <a:xfrm rot="16200000">
            <a:off x="5844697" y="4069036"/>
            <a:ext cx="552889" cy="437321"/>
          </a:xfrm>
          <a:prstGeom prst="rightArrow">
            <a:avLst/>
          </a:prstGeom>
          <a:solidFill>
            <a:srgbClr val="5FC2B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73E7EF-8B1F-0B4A-BDB7-96BE46759091}"/>
              </a:ext>
            </a:extLst>
          </p:cNvPr>
          <p:cNvSpPr/>
          <p:nvPr/>
        </p:nvSpPr>
        <p:spPr>
          <a:xfrm rot="16200000">
            <a:off x="7789480" y="4077556"/>
            <a:ext cx="552889" cy="437321"/>
          </a:xfrm>
          <a:prstGeom prst="rightArrow">
            <a:avLst/>
          </a:prstGeom>
          <a:solidFill>
            <a:srgbClr val="5FC2B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E0B536-EC52-5B48-8491-4082665793C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880564" y="4641100"/>
            <a:ext cx="2042825" cy="52927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4602E4-88F1-A346-8D44-61EEB5167088}"/>
              </a:ext>
            </a:extLst>
          </p:cNvPr>
          <p:cNvCxnSpPr>
            <a:cxnSpLocks/>
          </p:cNvCxnSpPr>
          <p:nvPr/>
        </p:nvCxnSpPr>
        <p:spPr>
          <a:xfrm>
            <a:off x="8826603" y="3649174"/>
            <a:ext cx="1701936" cy="0"/>
          </a:xfrm>
          <a:prstGeom prst="line">
            <a:avLst/>
          </a:prstGeom>
          <a:ln w="190500">
            <a:solidFill>
              <a:srgbClr val="5FC2B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E98156-7E05-41A4-9470-787169E247F2}"/>
              </a:ext>
            </a:extLst>
          </p:cNvPr>
          <p:cNvCxnSpPr>
            <a:cxnSpLocks/>
          </p:cNvCxnSpPr>
          <p:nvPr/>
        </p:nvCxnSpPr>
        <p:spPr>
          <a:xfrm>
            <a:off x="1823934" y="3592558"/>
            <a:ext cx="1387310" cy="0"/>
          </a:xfrm>
          <a:prstGeom prst="line">
            <a:avLst/>
          </a:prstGeom>
          <a:ln w="190500">
            <a:solidFill>
              <a:srgbClr val="5FC2B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5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3" y="427228"/>
            <a:ext cx="5972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  <a:latin typeface="+mj-lt"/>
              </a:rPr>
              <a:t>Progress to date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7A24E8-B43A-3844-A146-DF646F472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39232"/>
              </p:ext>
            </p:extLst>
          </p:nvPr>
        </p:nvGraphicFramePr>
        <p:xfrm>
          <a:off x="492692" y="1357312"/>
          <a:ext cx="11351646" cy="5296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72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3C3C44"/>
                </a:solidFill>
              </a:rPr>
              <a:t>Metrics</a:t>
            </a:r>
            <a:endParaRPr lang="en-US" sz="4400" dirty="0">
              <a:solidFill>
                <a:srgbClr val="3C3C4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E428A-3751-084A-BDF1-E5BF9E2DC4A2}"/>
              </a:ext>
            </a:extLst>
          </p:cNvPr>
          <p:cNvSpPr/>
          <p:nvPr/>
        </p:nvSpPr>
        <p:spPr>
          <a:xfrm>
            <a:off x="389172" y="1360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Weekly registration increase of 11.25%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Register to active user conversion of 12%</a:t>
            </a:r>
          </a:p>
        </p:txBody>
      </p:sp>
    </p:spTree>
    <p:extLst>
      <p:ext uri="{BB962C8B-B14F-4D97-AF65-F5344CB8AC3E}">
        <p14:creationId xmlns:p14="http://schemas.microsoft.com/office/powerpoint/2010/main" val="188906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Roadmap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E428A-3751-084A-BDF1-E5BF9E2DC4A2}"/>
              </a:ext>
            </a:extLst>
          </p:cNvPr>
          <p:cNvSpPr/>
          <p:nvPr/>
        </p:nvSpPr>
        <p:spPr>
          <a:xfrm>
            <a:off x="389172" y="1360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Weekly registration increase of 11.25%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Register to active user conversion of 12%</a:t>
            </a:r>
          </a:p>
        </p:txBody>
      </p:sp>
    </p:spTree>
    <p:extLst>
      <p:ext uri="{BB962C8B-B14F-4D97-AF65-F5344CB8AC3E}">
        <p14:creationId xmlns:p14="http://schemas.microsoft.com/office/powerpoint/2010/main" val="258835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F5AE7-C9FB-3047-9478-7C2695748904}"/>
              </a:ext>
            </a:extLst>
          </p:cNvPr>
          <p:cNvCxnSpPr>
            <a:cxnSpLocks/>
          </p:cNvCxnSpPr>
          <p:nvPr/>
        </p:nvCxnSpPr>
        <p:spPr>
          <a:xfrm>
            <a:off x="492692" y="1184533"/>
            <a:ext cx="1331242" cy="0"/>
          </a:xfrm>
          <a:prstGeom prst="line">
            <a:avLst/>
          </a:prstGeom>
          <a:ln w="38100">
            <a:solidFill>
              <a:srgbClr val="5FC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0CBD58-06CB-454A-B9FC-0B3A5DF4E30F}"/>
              </a:ext>
            </a:extLst>
          </p:cNvPr>
          <p:cNvSpPr txBox="1"/>
          <p:nvPr/>
        </p:nvSpPr>
        <p:spPr>
          <a:xfrm>
            <a:off x="389172" y="427228"/>
            <a:ext cx="770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3C44"/>
                </a:solidFill>
              </a:rPr>
              <a:t>Technology WHAT/HOW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E428A-3751-084A-BDF1-E5BF9E2DC4A2}"/>
              </a:ext>
            </a:extLst>
          </p:cNvPr>
          <p:cNvSpPr/>
          <p:nvPr/>
        </p:nvSpPr>
        <p:spPr>
          <a:xfrm>
            <a:off x="389172" y="1360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Weekly registration increase of 11.25%</a:t>
            </a: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endParaRPr lang="en-US" sz="2400" dirty="0">
              <a:solidFill>
                <a:srgbClr val="3C3C44"/>
              </a:solidFill>
            </a:endParaRPr>
          </a:p>
          <a:p>
            <a:pPr marL="457200" indent="-457200" algn="just">
              <a:buClr>
                <a:srgbClr val="5FC2B0"/>
              </a:buClr>
              <a:buFont typeface="Courier New" charset="0"/>
              <a:buChar char="o"/>
            </a:pPr>
            <a:r>
              <a:rPr lang="en-US" sz="2400" dirty="0">
                <a:solidFill>
                  <a:srgbClr val="3C3C44"/>
                </a:solidFill>
              </a:rPr>
              <a:t>Register to active user conversion of 12%</a:t>
            </a:r>
          </a:p>
        </p:txBody>
      </p:sp>
    </p:spTree>
    <p:extLst>
      <p:ext uri="{BB962C8B-B14F-4D97-AF65-F5344CB8AC3E}">
        <p14:creationId xmlns:p14="http://schemas.microsoft.com/office/powerpoint/2010/main" val="37111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211</Words>
  <Application>Microsoft Macintosh PowerPoint</Application>
  <PresentationFormat>Widescreen</PresentationFormat>
  <Paragraphs>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Twist</dc:creator>
  <cp:lastModifiedBy>Oliver Bayes-Shelton</cp:lastModifiedBy>
  <cp:revision>222</cp:revision>
  <cp:lastPrinted>2018-06-06T17:33:46Z</cp:lastPrinted>
  <dcterms:created xsi:type="dcterms:W3CDTF">2018-01-21T09:54:07Z</dcterms:created>
  <dcterms:modified xsi:type="dcterms:W3CDTF">2018-07-17T19:06:32Z</dcterms:modified>
</cp:coreProperties>
</file>