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CCS</a:t>
            </a:r>
            <a:endParaRPr b="0" lang="tr-TR" sz="6000" spc="-1" strike="noStrike">
              <a:latin typeface="Arial"/>
            </a:endParaRPr>
          </a:p>
        </p:txBody>
      </p:sp>
      <p:sp>
        <p:nvSpPr>
          <p:cNvPr id="77" name="Subtitl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Churn Prediction System</a:t>
            </a:r>
            <a:endParaRPr b="0" lang="tr-T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Title 1"/>
          <p:cNvSpPr/>
          <p:nvPr/>
        </p:nvSpPr>
        <p:spPr>
          <a:xfrm>
            <a:off x="5297760" y="329040"/>
            <a:ext cx="6249960" cy="17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Background</a:t>
            </a:r>
            <a:endParaRPr b="0" lang="tr-TR" sz="5400" spc="-1" strike="noStrike">
              <a:latin typeface="Arial"/>
            </a:endParaRPr>
          </a:p>
        </p:txBody>
      </p:sp>
      <p:sp>
        <p:nvSpPr>
          <p:cNvPr id="80" name="Picture 4"/>
          <p:cNvSpPr/>
          <p:nvPr/>
        </p:nvSpPr>
        <p:spPr>
          <a:xfrm>
            <a:off x="0" y="0"/>
            <a:ext cx="4656240" cy="6856920"/>
          </a:xfrm>
          <a:custGeom>
            <a:avLst/>
            <a:gdLst/>
            <a:ah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sketchy line"/>
          <p:cNvSpPr/>
          <p:nvPr/>
        </p:nvSpPr>
        <p:spPr>
          <a:xfrm>
            <a:off x="5297760" y="2374920"/>
            <a:ext cx="4242600" cy="17280"/>
          </a:xfrm>
          <a:custGeom>
            <a:avLst/>
            <a:gdLst/>
            <a:ahLst/>
            <a:rect l="l" t="t" r="r" b="b"/>
            <a:pathLst>
              <a:path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45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ontent Placeholder 2"/>
          <p:cNvSpPr/>
          <p:nvPr/>
        </p:nvSpPr>
        <p:spPr>
          <a:xfrm>
            <a:off x="5297760" y="2706480"/>
            <a:ext cx="6249960" cy="34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Our marketing department relies on churn prediction system to prioritize resource allocation, i.e., exclude customers not expected to churn from marketing campaigns</a:t>
            </a:r>
            <a:endParaRPr b="0" lang="tr-TR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Marketing department makes effective use of customer churn probabilities to prioritize communication with customers expected to cancel contract with high probability.</a:t>
            </a:r>
            <a:endParaRPr b="0" lang="tr-TR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Predicted probabilities are also used to determine marketing offers and to select appropriate communication channels in each case.</a:t>
            </a:r>
            <a:endParaRPr b="0" lang="tr-T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6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itle 1"/>
          <p:cNvSpPr/>
          <p:nvPr/>
        </p:nvSpPr>
        <p:spPr>
          <a:xfrm>
            <a:off x="631080" y="502920"/>
            <a:ext cx="34189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Error Analysis</a:t>
            </a:r>
            <a:endParaRPr b="0" lang="tr-TR" sz="4800" spc="-1" strike="noStrike">
              <a:latin typeface="Arial"/>
            </a:endParaRPr>
          </a:p>
        </p:txBody>
      </p:sp>
      <p:sp>
        <p:nvSpPr>
          <p:cNvPr id="85" name="sketch line"/>
          <p:cNvSpPr/>
          <p:nvPr/>
        </p:nvSpPr>
        <p:spPr>
          <a:xfrm rot="5400000">
            <a:off x="3566880" y="1225080"/>
            <a:ext cx="1553400" cy="17280"/>
          </a:xfrm>
          <a:custGeom>
            <a:avLst/>
            <a:gdLst/>
            <a:ahLst/>
            <a:rect l="l" t="t" r="r" b="b"/>
            <a:pathLst>
              <a:path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ontent Placeholder 2"/>
          <p:cNvSpPr/>
          <p:nvPr/>
        </p:nvSpPr>
        <p:spPr>
          <a:xfrm>
            <a:off x="4654440" y="502920"/>
            <a:ext cx="689364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 breakdown of performance by state is as follows:</a:t>
            </a:r>
            <a:endParaRPr b="0" lang="tr-T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200" spc="-1" strike="noStrike">
              <a:latin typeface="Arial"/>
            </a:endParaRPr>
          </a:p>
        </p:txBody>
      </p:sp>
      <p:pic>
        <p:nvPicPr>
          <p:cNvPr id="87" name="Picture 6" descr=""/>
          <p:cNvPicPr/>
          <p:nvPr/>
        </p:nvPicPr>
        <p:blipFill>
          <a:blip r:embed="rId1"/>
          <a:stretch/>
        </p:blipFill>
        <p:spPr>
          <a:xfrm>
            <a:off x="631080" y="2414520"/>
            <a:ext cx="10917000" cy="371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-131040" y="-1692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: Shape 11"/>
          <p:cNvSpPr/>
          <p:nvPr/>
        </p:nvSpPr>
        <p:spPr>
          <a:xfrm>
            <a:off x="-131400" y="2880"/>
            <a:ext cx="12191040" cy="2157120"/>
          </a:xfrm>
          <a:custGeom>
            <a:avLst/>
            <a:gdLst/>
            <a:ahLst/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itle 1"/>
          <p:cNvSpPr/>
          <p:nvPr/>
        </p:nvSpPr>
        <p:spPr>
          <a:xfrm>
            <a:off x="631080" y="631080"/>
            <a:ext cx="359856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Expectations</a:t>
            </a:r>
            <a:endParaRPr b="0" lang="tr-TR" sz="4800" spc="-1" strike="noStrike">
              <a:latin typeface="Arial"/>
            </a:endParaRPr>
          </a:p>
        </p:txBody>
      </p:sp>
      <p:sp>
        <p:nvSpPr>
          <p:cNvPr id="91" name="sketch line"/>
          <p:cNvSpPr/>
          <p:nvPr/>
        </p:nvSpPr>
        <p:spPr>
          <a:xfrm rot="5400000">
            <a:off x="3575520" y="1361880"/>
            <a:ext cx="1553400" cy="360"/>
          </a:xfrm>
          <a:custGeom>
            <a:avLst/>
            <a:gdLst/>
            <a:ahLst/>
            <a:rect l="l" t="t" r="r" b="b"/>
            <a:pathLst>
              <a:path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729fcf"/>
          </a:solidFill>
          <a:ln cap="rnd" w="41275">
            <a:solidFill>
              <a:srgbClr val="5983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ontent Placeholder 2"/>
          <p:cNvSpPr/>
          <p:nvPr/>
        </p:nvSpPr>
        <p:spPr>
          <a:xfrm>
            <a:off x="4474440" y="631080"/>
            <a:ext cx="70732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Our expectations from a new model is:</a:t>
            </a:r>
            <a:endParaRPr b="0" lang="tr-T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tr-T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* Increased recall while keeping precision at the same level (or vice versa)</a:t>
            </a:r>
            <a:endParaRPr b="0" lang="tr-T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tr-TR" sz="2200" spc="-1" strike="noStrike">
              <a:latin typeface="Arial"/>
            </a:endParaRPr>
          </a:p>
        </p:txBody>
      </p:sp>
      <p:sp>
        <p:nvSpPr>
          <p:cNvPr id="93" name="Title 1_1"/>
          <p:cNvSpPr/>
          <p:nvPr/>
        </p:nvSpPr>
        <p:spPr>
          <a:xfrm>
            <a:off x="1980000" y="1825920"/>
            <a:ext cx="3059640" cy="14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Current Status</a:t>
            </a:r>
            <a:endParaRPr b="0" lang="tr-TR" sz="4800" spc="-1" strike="noStrike">
              <a:latin typeface="Arial"/>
            </a:endParaRPr>
          </a:p>
        </p:txBody>
      </p:sp>
      <p:sp>
        <p:nvSpPr>
          <p:cNvPr id="94" name="Content Placeholder 2_1"/>
          <p:cNvSpPr/>
          <p:nvPr/>
        </p:nvSpPr>
        <p:spPr>
          <a:xfrm>
            <a:off x="4352400" y="1980000"/>
            <a:ext cx="6807240" cy="21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metrics for the current model in use are as shown below:</a:t>
            </a:r>
            <a:endParaRPr b="0" lang="tr-T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tr-TR" sz="2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32440" y="3240000"/>
            <a:ext cx="7027560" cy="3420000"/>
          </a:xfrm>
          <a:prstGeom prst="rect">
            <a:avLst/>
          </a:prstGeom>
          <a:ln w="0">
            <a:noFill/>
          </a:ln>
        </p:spPr>
      </p:pic>
      <p:sp>
        <p:nvSpPr>
          <p:cNvPr id="96" name="sketch line_1"/>
          <p:cNvSpPr/>
          <p:nvPr/>
        </p:nvSpPr>
        <p:spPr>
          <a:xfrm rot="5400000">
            <a:off x="3887640" y="2590920"/>
            <a:ext cx="933480" cy="4320"/>
          </a:xfrm>
          <a:custGeom>
            <a:avLst/>
            <a:gdLst/>
            <a:ahLst/>
            <a:rect l="l" t="t" r="r" b="b"/>
            <a:pathLst>
              <a:path w="1554480" h="18288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729fcf"/>
          </a:solidFill>
          <a:ln cap="rnd" w="41275">
            <a:solidFill>
              <a:srgbClr val="5983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588A568EC0E4A84809BF1281656B6" ma:contentTypeVersion="19" ma:contentTypeDescription="Create a new document." ma:contentTypeScope="" ma:versionID="113a291f1da105c17b98344be5a09eea">
  <xsd:schema xmlns:xsd="http://www.w3.org/2001/XMLSchema" xmlns:xs="http://www.w3.org/2001/XMLSchema" xmlns:p="http://schemas.microsoft.com/office/2006/metadata/properties" xmlns:ns2="3844b7ae-78a7-47c7-ac1c-52298db02b4b" xmlns:ns3="0de4e230-874f-4d2d-af22-49243639dcc4" targetNamespace="http://schemas.microsoft.com/office/2006/metadata/properties" ma:root="true" ma:fieldsID="c3e0972eb2de2fd45002623a2b257f82" ns2:_="" ns3:_="">
    <xsd:import namespace="3844b7ae-78a7-47c7-ac1c-52298db02b4b"/>
    <xsd:import namespace="0de4e230-874f-4d2d-af22-49243639d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Aciklama" minOccurs="0"/>
                <xsd:element ref="ns2:Detaylar" minOccurs="0"/>
                <xsd:element ref="ns2:Kapsam" minOccurs="0"/>
                <xsd:element ref="ns2:DersNo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VideoNo" minOccurs="0"/>
                <xsd:element ref="ns2:KonuN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4b7ae-78a7-47c7-ac1c-52298db02b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ciklama" ma:index="16" nillable="true" ma:displayName="Aciklama" ma:format="Dropdown" ma:internalName="Aciklama">
      <xsd:simpleType>
        <xsd:restriction base="dms:Text">
          <xsd:maxLength value="255"/>
        </xsd:restriction>
      </xsd:simpleType>
    </xsd:element>
    <xsd:element name="Detaylar" ma:index="17" nillable="true" ma:displayName="Detaylar" ma:format="Dropdown" ma:internalName="Detaylar">
      <xsd:simpleType>
        <xsd:restriction base="dms:Note">
          <xsd:maxLength value="255"/>
        </xsd:restriction>
      </xsd:simpleType>
    </xsd:element>
    <xsd:element name="Kapsam" ma:index="18" nillable="true" ma:displayName="Kapsam" ma:format="Dropdown" ma:internalName="Kapsam">
      <xsd:simpleType>
        <xsd:restriction base="dms:Text">
          <xsd:maxLength value="255"/>
        </xsd:restriction>
      </xsd:simpleType>
    </xsd:element>
    <xsd:element name="DersNo" ma:index="19" nillable="true" ma:displayName="Ders No" ma:decimals="0" ma:format="Dropdown" ma:internalName="DersNo" ma:percentage="FALSE">
      <xsd:simpleType>
        <xsd:restriction base="dms:Number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1e2df6-7c31-444b-beb3-8e4f1f1dc6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VideoNo" ma:index="25" nillable="true" ma:displayName="Video No" ma:format="Dropdown" ma:internalName="VideoNo" ma:percentage="FALSE">
      <xsd:simpleType>
        <xsd:restriction base="dms:Number"/>
      </xsd:simpleType>
    </xsd:element>
    <xsd:element name="KonuNu" ma:index="26" nillable="true" ma:displayName="Konu No" ma:format="Dropdown" ma:internalName="KonuNu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4e230-874f-4d2d-af22-49243639dcc4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f5916d1b-3362-400e-b854-92209a918db3}" ma:internalName="TaxCatchAll" ma:showField="CatchAllData" ma:web="0de4e230-874f-4d2d-af22-49243639dc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979705-A654-434C-A8C5-43E26B475695}"/>
</file>

<file path=customXml/itemProps2.xml><?xml version="1.0" encoding="utf-8"?>
<ds:datastoreItem xmlns:ds="http://schemas.openxmlformats.org/officeDocument/2006/customXml" ds:itemID="{E50A4F14-B48A-407E-9C41-18D8AB5AFA8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6219</TotalTime>
  <Application>LibreOffice/7.1.6.2$Windows_X86_64 LibreOffice_project/0e133318fcee89abacd6a7d077e292f1145735c3</Application>
  <AppVersion>15.0000</AppVersion>
  <Words>162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2022-08-29T06:32:59Z</dcterms:created>
  <dc:creator>Sukru Sezer</dc:creator>
  <dc:description/>
  <dc:language>tr-TR</dc:language>
  <cp:lastModifiedBy/>
  <dcterms:modified xsi:type="dcterms:W3CDTF">2022-12-30T23:45:49Z</dcterms:modified>
  <cp:revision>11</cp:revision>
  <dc:subject/>
  <dc:title>AAV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