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9" d="100"/>
          <a:sy n="159" d="100"/>
        </p:scale>
        <p:origin x="15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5099-2436-8589-6904-73BEC1C2BFED}"/>
              </a:ext>
            </a:extLst>
          </p:cNvPr>
          <p:cNvSpPr>
            <a:spLocks noGrp="1"/>
          </p:cNvSpPr>
          <p:nvPr>
            <p:ph type="ctrTitle"/>
          </p:nvPr>
        </p:nvSpPr>
        <p:spPr/>
        <p:txBody>
          <a:bodyPr/>
          <a:lstStyle/>
          <a:p>
            <a:r>
              <a:rPr lang="en-US" dirty="0"/>
              <a:t>Introduction to deep learning – Final project</a:t>
            </a:r>
          </a:p>
        </p:txBody>
      </p:sp>
      <p:sp>
        <p:nvSpPr>
          <p:cNvPr id="3" name="Content Placeholder 2">
            <a:extLst>
              <a:ext uri="{FF2B5EF4-FFF2-40B4-BE49-F238E27FC236}">
                <a16:creationId xmlns:a16="http://schemas.microsoft.com/office/drawing/2014/main" id="{11592A69-50F7-61B7-A597-62D6AD23B88B}"/>
              </a:ext>
            </a:extLst>
          </p:cNvPr>
          <p:cNvSpPr>
            <a:spLocks noGrp="1"/>
          </p:cNvSpPr>
          <p:nvPr>
            <p:ph type="subTitle" idx="1"/>
          </p:nvPr>
        </p:nvSpPr>
        <p:spPr/>
        <p:txBody>
          <a:bodyPr/>
          <a:lstStyle/>
          <a:p>
            <a:r>
              <a:rPr lang="en-US" dirty="0"/>
              <a:t>Orin Brown</a:t>
            </a:r>
          </a:p>
        </p:txBody>
      </p:sp>
    </p:spTree>
    <p:extLst>
      <p:ext uri="{BB962C8B-B14F-4D97-AF65-F5344CB8AC3E}">
        <p14:creationId xmlns:p14="http://schemas.microsoft.com/office/powerpoint/2010/main" val="339628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CC45-EB08-4DF1-E8D8-543C29E1CF1B}"/>
              </a:ext>
            </a:extLst>
          </p:cNvPr>
          <p:cNvSpPr>
            <a:spLocks noGrp="1"/>
          </p:cNvSpPr>
          <p:nvPr>
            <p:ph type="title"/>
          </p:nvPr>
        </p:nvSpPr>
        <p:spPr/>
        <p:txBody>
          <a:bodyPr/>
          <a:lstStyle/>
          <a:p>
            <a:r>
              <a:rPr lang="en-US" dirty="0"/>
              <a:t>Modeling – Multilayer perceptron</a:t>
            </a:r>
          </a:p>
        </p:txBody>
      </p:sp>
      <p:pic>
        <p:nvPicPr>
          <p:cNvPr id="5" name="Content Placeholder 4">
            <a:extLst>
              <a:ext uri="{FF2B5EF4-FFF2-40B4-BE49-F238E27FC236}">
                <a16:creationId xmlns:a16="http://schemas.microsoft.com/office/drawing/2014/main" id="{D169EE17-C9B0-E41B-650B-C72B89F10F90}"/>
              </a:ext>
            </a:extLst>
          </p:cNvPr>
          <p:cNvPicPr>
            <a:picLocks noGrp="1" noChangeAspect="1"/>
          </p:cNvPicPr>
          <p:nvPr>
            <p:ph idx="1"/>
          </p:nvPr>
        </p:nvPicPr>
        <p:blipFill>
          <a:blip r:embed="rId2"/>
          <a:stretch>
            <a:fillRect/>
          </a:stretch>
        </p:blipFill>
        <p:spPr>
          <a:xfrm>
            <a:off x="3908322" y="2249488"/>
            <a:ext cx="4372182" cy="3541712"/>
          </a:xfrm>
        </p:spPr>
      </p:pic>
    </p:spTree>
    <p:extLst>
      <p:ext uri="{BB962C8B-B14F-4D97-AF65-F5344CB8AC3E}">
        <p14:creationId xmlns:p14="http://schemas.microsoft.com/office/powerpoint/2010/main" val="424420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CAEC-2A0A-9ECF-BFC4-E39418021470}"/>
              </a:ext>
            </a:extLst>
          </p:cNvPr>
          <p:cNvSpPr>
            <a:spLocks noGrp="1"/>
          </p:cNvSpPr>
          <p:nvPr>
            <p:ph type="title"/>
          </p:nvPr>
        </p:nvSpPr>
        <p:spPr/>
        <p:txBody>
          <a:bodyPr/>
          <a:lstStyle/>
          <a:p>
            <a:r>
              <a:rPr lang="en-US" dirty="0"/>
              <a:t>Modeling – Linear regression and GAM</a:t>
            </a:r>
          </a:p>
        </p:txBody>
      </p:sp>
      <p:sp>
        <p:nvSpPr>
          <p:cNvPr id="3" name="Content Placeholder 2">
            <a:extLst>
              <a:ext uri="{FF2B5EF4-FFF2-40B4-BE49-F238E27FC236}">
                <a16:creationId xmlns:a16="http://schemas.microsoft.com/office/drawing/2014/main" id="{78A5868C-95E8-D093-DD01-1BEDFC920FAA}"/>
              </a:ext>
            </a:extLst>
          </p:cNvPr>
          <p:cNvSpPr>
            <a:spLocks noGrp="1"/>
          </p:cNvSpPr>
          <p:nvPr>
            <p:ph idx="1"/>
          </p:nvPr>
        </p:nvSpPr>
        <p:spPr/>
        <p:txBody>
          <a:bodyPr/>
          <a:lstStyle/>
          <a:p>
            <a:r>
              <a:rPr lang="en-US" dirty="0"/>
              <a:t>Linear Regression</a:t>
            </a:r>
          </a:p>
          <a:p>
            <a:endParaRPr lang="en-US" dirty="0"/>
          </a:p>
          <a:p>
            <a:endParaRPr lang="en-US" dirty="0"/>
          </a:p>
          <a:p>
            <a:r>
              <a:rPr lang="en-US" dirty="0"/>
              <a:t>GAM</a:t>
            </a:r>
          </a:p>
        </p:txBody>
      </p:sp>
      <p:pic>
        <p:nvPicPr>
          <p:cNvPr id="7" name="Picture 6">
            <a:extLst>
              <a:ext uri="{FF2B5EF4-FFF2-40B4-BE49-F238E27FC236}">
                <a16:creationId xmlns:a16="http://schemas.microsoft.com/office/drawing/2014/main" id="{FA845B22-5F7D-7338-DB77-E562A785E070}"/>
              </a:ext>
            </a:extLst>
          </p:cNvPr>
          <p:cNvPicPr>
            <a:picLocks noChangeAspect="1"/>
          </p:cNvPicPr>
          <p:nvPr/>
        </p:nvPicPr>
        <p:blipFill>
          <a:blip r:embed="rId2"/>
          <a:stretch>
            <a:fillRect/>
          </a:stretch>
        </p:blipFill>
        <p:spPr>
          <a:xfrm>
            <a:off x="1435566" y="2875268"/>
            <a:ext cx="2896004" cy="409632"/>
          </a:xfrm>
          <a:prstGeom prst="rect">
            <a:avLst/>
          </a:prstGeom>
        </p:spPr>
      </p:pic>
      <p:pic>
        <p:nvPicPr>
          <p:cNvPr id="9" name="Picture 8">
            <a:extLst>
              <a:ext uri="{FF2B5EF4-FFF2-40B4-BE49-F238E27FC236}">
                <a16:creationId xmlns:a16="http://schemas.microsoft.com/office/drawing/2014/main" id="{84D44ED1-1F1B-8049-45D8-60839A016A10}"/>
              </a:ext>
            </a:extLst>
          </p:cNvPr>
          <p:cNvPicPr>
            <a:picLocks noChangeAspect="1"/>
          </p:cNvPicPr>
          <p:nvPr/>
        </p:nvPicPr>
        <p:blipFill>
          <a:blip r:embed="rId3"/>
          <a:stretch>
            <a:fillRect/>
          </a:stretch>
        </p:blipFill>
        <p:spPr>
          <a:xfrm>
            <a:off x="1435566" y="4439374"/>
            <a:ext cx="2819794" cy="409632"/>
          </a:xfrm>
          <a:prstGeom prst="rect">
            <a:avLst/>
          </a:prstGeom>
        </p:spPr>
      </p:pic>
    </p:spTree>
    <p:extLst>
      <p:ext uri="{BB962C8B-B14F-4D97-AF65-F5344CB8AC3E}">
        <p14:creationId xmlns:p14="http://schemas.microsoft.com/office/powerpoint/2010/main" val="386395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155-3C9A-169A-7E5C-B862602FC4FD}"/>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4EBBEDC1-9A9F-58AA-EA28-F885580CA4F2}"/>
              </a:ext>
            </a:extLst>
          </p:cNvPr>
          <p:cNvPicPr>
            <a:picLocks noGrp="1" noChangeAspect="1"/>
          </p:cNvPicPr>
          <p:nvPr>
            <p:ph idx="1"/>
          </p:nvPr>
        </p:nvPicPr>
        <p:blipFill>
          <a:blip r:embed="rId2"/>
          <a:stretch>
            <a:fillRect/>
          </a:stretch>
        </p:blipFill>
        <p:spPr>
          <a:xfrm>
            <a:off x="3334427" y="2379320"/>
            <a:ext cx="5523146" cy="2099359"/>
          </a:xfrm>
        </p:spPr>
      </p:pic>
    </p:spTree>
    <p:extLst>
      <p:ext uri="{BB962C8B-B14F-4D97-AF65-F5344CB8AC3E}">
        <p14:creationId xmlns:p14="http://schemas.microsoft.com/office/powerpoint/2010/main" val="129808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6649-9EC0-6CD6-ECC0-29239CAB3890}"/>
              </a:ext>
            </a:extLst>
          </p:cNvPr>
          <p:cNvSpPr>
            <a:spLocks noGrp="1"/>
          </p:cNvSpPr>
          <p:nvPr>
            <p:ph type="title"/>
          </p:nvPr>
        </p:nvSpPr>
        <p:spPr/>
        <p:txBody>
          <a:bodyPr/>
          <a:lstStyle/>
          <a:p>
            <a:r>
              <a:rPr lang="en-US" dirty="0"/>
              <a:t>Problem statement</a:t>
            </a:r>
          </a:p>
        </p:txBody>
      </p:sp>
      <p:pic>
        <p:nvPicPr>
          <p:cNvPr id="5" name="Content Placeholder 4">
            <a:extLst>
              <a:ext uri="{FF2B5EF4-FFF2-40B4-BE49-F238E27FC236}">
                <a16:creationId xmlns:a16="http://schemas.microsoft.com/office/drawing/2014/main" id="{C4490FD6-1F19-FEFA-86E3-948AA55C8597}"/>
              </a:ext>
            </a:extLst>
          </p:cNvPr>
          <p:cNvPicPr>
            <a:picLocks noGrp="1" noChangeAspect="1"/>
          </p:cNvPicPr>
          <p:nvPr>
            <p:ph idx="1"/>
          </p:nvPr>
        </p:nvPicPr>
        <p:blipFill>
          <a:blip r:embed="rId2"/>
          <a:stretch>
            <a:fillRect/>
          </a:stretch>
        </p:blipFill>
        <p:spPr>
          <a:xfrm>
            <a:off x="3069507" y="2249488"/>
            <a:ext cx="6049812" cy="3541712"/>
          </a:xfrm>
        </p:spPr>
      </p:pic>
    </p:spTree>
    <p:extLst>
      <p:ext uri="{BB962C8B-B14F-4D97-AF65-F5344CB8AC3E}">
        <p14:creationId xmlns:p14="http://schemas.microsoft.com/office/powerpoint/2010/main" val="139589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D433-F0F7-ED6A-2FF6-1BE6277E9A2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75EFE3C-73EE-FCB9-C3D5-058E8104B7D6}"/>
              </a:ext>
            </a:extLst>
          </p:cNvPr>
          <p:cNvSpPr>
            <a:spLocks noGrp="1"/>
          </p:cNvSpPr>
          <p:nvPr>
            <p:ph idx="1"/>
          </p:nvPr>
        </p:nvSpPr>
        <p:spPr/>
        <p:txBody>
          <a:bodyPr>
            <a:normAutofit fontScale="85000" lnSpcReduction="10000"/>
          </a:bodyPr>
          <a:lstStyle/>
          <a:p>
            <a:pPr algn="l" fontAlgn="base"/>
            <a:r>
              <a:rPr lang="en-US" b="0" i="0" dirty="0">
                <a:effectLst/>
                <a:latin typeface="Inter"/>
              </a:rPr>
              <a:t>Binary Classification</a:t>
            </a:r>
          </a:p>
          <a:p>
            <a:pPr algn="l" fontAlgn="base"/>
            <a:r>
              <a:rPr lang="en-US" b="0" i="0" dirty="0">
                <a:effectLst/>
                <a:latin typeface="Inter"/>
              </a:rPr>
              <a:t>The goal of this competition is to predict if a person has any of three medical conditions. You are being asked to predict if the person has one or more of any of the three medical conditions (</a:t>
            </a:r>
            <a:r>
              <a:rPr lang="en-US" b="1" i="0" dirty="0">
                <a:effectLst/>
                <a:latin typeface="Inter"/>
              </a:rPr>
              <a:t>Class 1</a:t>
            </a:r>
            <a:r>
              <a:rPr lang="en-US" b="0" i="0" dirty="0">
                <a:effectLst/>
                <a:latin typeface="Inter"/>
              </a:rPr>
              <a:t>), or none of the three medical conditions (</a:t>
            </a:r>
            <a:r>
              <a:rPr lang="en-US" b="1" i="0" dirty="0">
                <a:effectLst/>
                <a:latin typeface="Inter"/>
              </a:rPr>
              <a:t>Class 0</a:t>
            </a:r>
            <a:r>
              <a:rPr lang="en-US" b="0" i="0" dirty="0">
                <a:effectLst/>
                <a:latin typeface="Inter"/>
              </a:rPr>
              <a:t>). You will create a model trained on measurements of health characteristics.</a:t>
            </a:r>
          </a:p>
          <a:p>
            <a:pPr algn="l" fontAlgn="base"/>
            <a:r>
              <a:rPr lang="en-US" b="0" i="0" dirty="0">
                <a:effectLst/>
                <a:latin typeface="Inter"/>
              </a:rPr>
              <a:t>To determine if someone has these medical conditions requires a long and intrusive process to collect information from patients. With predictive models, we can shorten this process and keep patient details private by collecting key characteristics relative to the conditions, then encoding these characteristics.</a:t>
            </a:r>
          </a:p>
          <a:p>
            <a:endParaRPr lang="en-US" dirty="0"/>
          </a:p>
        </p:txBody>
      </p:sp>
    </p:spTree>
    <p:extLst>
      <p:ext uri="{BB962C8B-B14F-4D97-AF65-F5344CB8AC3E}">
        <p14:creationId xmlns:p14="http://schemas.microsoft.com/office/powerpoint/2010/main" val="3069269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66E6-3FBB-1850-EE04-17050B10B097}"/>
              </a:ext>
            </a:extLst>
          </p:cNvPr>
          <p:cNvSpPr>
            <a:spLocks noGrp="1"/>
          </p:cNvSpPr>
          <p:nvPr>
            <p:ph type="title"/>
          </p:nvPr>
        </p:nvSpPr>
        <p:spPr/>
        <p:txBody>
          <a:bodyPr/>
          <a:lstStyle/>
          <a:p>
            <a:r>
              <a:rPr lang="en-US" dirty="0"/>
              <a:t>EDA - Inspection</a:t>
            </a:r>
          </a:p>
        </p:txBody>
      </p:sp>
      <p:sp>
        <p:nvSpPr>
          <p:cNvPr id="3" name="Content Placeholder 2">
            <a:extLst>
              <a:ext uri="{FF2B5EF4-FFF2-40B4-BE49-F238E27FC236}">
                <a16:creationId xmlns:a16="http://schemas.microsoft.com/office/drawing/2014/main" id="{53933084-9922-FEEE-98F4-B165B6B11EE0}"/>
              </a:ext>
            </a:extLst>
          </p:cNvPr>
          <p:cNvSpPr>
            <a:spLocks noGrp="1"/>
          </p:cNvSpPr>
          <p:nvPr>
            <p:ph idx="1"/>
          </p:nvPr>
        </p:nvSpPr>
        <p:spPr>
          <a:xfrm>
            <a:off x="1141413" y="2249487"/>
            <a:ext cx="6865604" cy="3541714"/>
          </a:xfrm>
        </p:spPr>
        <p:txBody>
          <a:bodyPr/>
          <a:lstStyle/>
          <a:p>
            <a:pPr algn="l">
              <a:buFont typeface="Arial" panose="020B0604020202020204" pitchFamily="34" charset="0"/>
              <a:buChar char="•"/>
            </a:pPr>
            <a:r>
              <a:rPr lang="en-US" b="1" i="0" dirty="0">
                <a:effectLst/>
                <a:latin typeface="system-ui"/>
              </a:rPr>
              <a:t>Id</a:t>
            </a:r>
            <a:r>
              <a:rPr lang="en-US" b="0" i="0" dirty="0">
                <a:effectLst/>
                <a:latin typeface="system-ui"/>
              </a:rPr>
              <a:t>: Unique identifier for each observation.</a:t>
            </a:r>
          </a:p>
          <a:p>
            <a:pPr algn="l">
              <a:buFont typeface="Arial" panose="020B0604020202020204" pitchFamily="34" charset="0"/>
              <a:buChar char="•"/>
            </a:pPr>
            <a:r>
              <a:rPr lang="en-US" b="1" i="0" dirty="0">
                <a:effectLst/>
                <a:latin typeface="system-ui"/>
              </a:rPr>
              <a:t>AB-GL</a:t>
            </a:r>
            <a:r>
              <a:rPr lang="en-US" b="0" i="0" dirty="0">
                <a:effectLst/>
                <a:latin typeface="system-ui"/>
              </a:rPr>
              <a:t>: Fifty-six anonymized health characteristics. All are numeric except for EJ, which is categorical</a:t>
            </a:r>
          </a:p>
          <a:p>
            <a:pPr algn="l">
              <a:buFont typeface="Arial" panose="020B0604020202020204" pitchFamily="34" charset="0"/>
              <a:buChar char="•"/>
            </a:pPr>
            <a:r>
              <a:rPr lang="en-US" b="1" i="0" dirty="0">
                <a:effectLst/>
                <a:latin typeface="system-ui"/>
              </a:rPr>
              <a:t>Class</a:t>
            </a:r>
            <a:r>
              <a:rPr lang="en-US" b="0" i="0" dirty="0">
                <a:effectLst/>
                <a:latin typeface="system-ui"/>
              </a:rPr>
              <a:t>: A binary target: 1 indicates the subject has been diagnosed with one of the three conditions, 0 indicate they have not.</a:t>
            </a:r>
          </a:p>
        </p:txBody>
      </p:sp>
      <p:pic>
        <p:nvPicPr>
          <p:cNvPr id="6" name="Picture 5">
            <a:extLst>
              <a:ext uri="{FF2B5EF4-FFF2-40B4-BE49-F238E27FC236}">
                <a16:creationId xmlns:a16="http://schemas.microsoft.com/office/drawing/2014/main" id="{BC81092B-4157-FFBF-EA11-46E7A309D886}"/>
              </a:ext>
            </a:extLst>
          </p:cNvPr>
          <p:cNvPicPr>
            <a:picLocks noChangeAspect="1"/>
          </p:cNvPicPr>
          <p:nvPr/>
        </p:nvPicPr>
        <p:blipFill>
          <a:blip r:embed="rId2"/>
          <a:stretch>
            <a:fillRect/>
          </a:stretch>
        </p:blipFill>
        <p:spPr>
          <a:xfrm>
            <a:off x="8132354" y="2249487"/>
            <a:ext cx="2915057" cy="1562318"/>
          </a:xfrm>
          <a:prstGeom prst="rect">
            <a:avLst/>
          </a:prstGeom>
        </p:spPr>
      </p:pic>
    </p:spTree>
    <p:extLst>
      <p:ext uri="{BB962C8B-B14F-4D97-AF65-F5344CB8AC3E}">
        <p14:creationId xmlns:p14="http://schemas.microsoft.com/office/powerpoint/2010/main" val="359768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97D0-46AD-86C1-16CE-C88BFC039FB6}"/>
              </a:ext>
            </a:extLst>
          </p:cNvPr>
          <p:cNvSpPr>
            <a:spLocks noGrp="1"/>
          </p:cNvSpPr>
          <p:nvPr>
            <p:ph type="title"/>
          </p:nvPr>
        </p:nvSpPr>
        <p:spPr/>
        <p:txBody>
          <a:bodyPr/>
          <a:lstStyle/>
          <a:p>
            <a:r>
              <a:rPr lang="en-US" dirty="0"/>
              <a:t>EDA - Procedure</a:t>
            </a:r>
          </a:p>
        </p:txBody>
      </p:sp>
      <p:sp>
        <p:nvSpPr>
          <p:cNvPr id="3" name="Content Placeholder 2">
            <a:extLst>
              <a:ext uri="{FF2B5EF4-FFF2-40B4-BE49-F238E27FC236}">
                <a16:creationId xmlns:a16="http://schemas.microsoft.com/office/drawing/2014/main" id="{8A323593-9950-D186-C230-074B10982478}"/>
              </a:ext>
            </a:extLst>
          </p:cNvPr>
          <p:cNvSpPr>
            <a:spLocks noGrp="1"/>
          </p:cNvSpPr>
          <p:nvPr>
            <p:ph idx="1"/>
          </p:nvPr>
        </p:nvSpPr>
        <p:spPr/>
        <p:txBody>
          <a:bodyPr/>
          <a:lstStyle/>
          <a:p>
            <a:r>
              <a:rPr lang="en-US" b="0" i="0" dirty="0">
                <a:effectLst/>
                <a:latin typeface="system-ui"/>
              </a:rPr>
              <a:t>Encode EJ, transform letters to numbers.</a:t>
            </a:r>
          </a:p>
          <a:p>
            <a:pPr algn="l">
              <a:buFont typeface="Arial" panose="020B0604020202020204" pitchFamily="34" charset="0"/>
              <a:buChar char="•"/>
            </a:pPr>
            <a:r>
              <a:rPr lang="en-US" b="0" i="0" dirty="0">
                <a:effectLst/>
                <a:latin typeface="system-ui"/>
              </a:rPr>
              <a:t>Check for missing or null values.</a:t>
            </a:r>
          </a:p>
          <a:p>
            <a:pPr algn="l">
              <a:buFont typeface="Arial" panose="020B0604020202020204" pitchFamily="34" charset="0"/>
              <a:buChar char="•"/>
            </a:pPr>
            <a:r>
              <a:rPr lang="en-US" b="0" i="0" dirty="0">
                <a:effectLst/>
                <a:latin typeface="system-ui"/>
              </a:rPr>
              <a:t>Fix missing values by imputing column means.</a:t>
            </a:r>
          </a:p>
          <a:p>
            <a:pPr algn="l">
              <a:buFont typeface="Arial" panose="020B0604020202020204" pitchFamily="34" charset="0"/>
              <a:buChar char="•"/>
            </a:pPr>
            <a:r>
              <a:rPr lang="en-US" b="0" i="0" dirty="0">
                <a:effectLst/>
                <a:latin typeface="system-ui"/>
              </a:rPr>
              <a:t>Normalize by column.</a:t>
            </a:r>
          </a:p>
          <a:p>
            <a:pPr algn="l">
              <a:buFont typeface="Arial" panose="020B0604020202020204" pitchFamily="34" charset="0"/>
              <a:buChar char="•"/>
            </a:pPr>
            <a:r>
              <a:rPr lang="en-US" dirty="0">
                <a:latin typeface="system-ui"/>
              </a:rPr>
              <a:t>Remove outliers</a:t>
            </a:r>
            <a:endParaRPr lang="en-US" b="0" i="0" dirty="0">
              <a:effectLst/>
              <a:latin typeface="system-ui"/>
            </a:endParaRPr>
          </a:p>
          <a:p>
            <a:pPr algn="l">
              <a:buFont typeface="Arial" panose="020B0604020202020204" pitchFamily="34" charset="0"/>
              <a:buChar char="•"/>
            </a:pPr>
            <a:r>
              <a:rPr lang="en-US" b="0" i="0" dirty="0">
                <a:effectLst/>
                <a:latin typeface="system-ui"/>
              </a:rPr>
              <a:t>Use hierarchical clustering to combine highly correlated columns.</a:t>
            </a:r>
          </a:p>
        </p:txBody>
      </p:sp>
    </p:spTree>
    <p:extLst>
      <p:ext uri="{BB962C8B-B14F-4D97-AF65-F5344CB8AC3E}">
        <p14:creationId xmlns:p14="http://schemas.microsoft.com/office/powerpoint/2010/main" val="303144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DE53-716B-3928-A96B-CB5B5E967695}"/>
              </a:ext>
            </a:extLst>
          </p:cNvPr>
          <p:cNvSpPr>
            <a:spLocks noGrp="1"/>
          </p:cNvSpPr>
          <p:nvPr>
            <p:ph type="title"/>
          </p:nvPr>
        </p:nvSpPr>
        <p:spPr/>
        <p:txBody>
          <a:bodyPr/>
          <a:lstStyle/>
          <a:p>
            <a:r>
              <a:rPr lang="en-US" dirty="0"/>
              <a:t>EDA - normalization</a:t>
            </a:r>
          </a:p>
        </p:txBody>
      </p:sp>
      <p:sp>
        <p:nvSpPr>
          <p:cNvPr id="3" name="Content Placeholder 2">
            <a:extLst>
              <a:ext uri="{FF2B5EF4-FFF2-40B4-BE49-F238E27FC236}">
                <a16:creationId xmlns:a16="http://schemas.microsoft.com/office/drawing/2014/main" id="{E29794E1-6C0C-EE0E-9120-3222AA51CEBF}"/>
              </a:ext>
            </a:extLst>
          </p:cNvPr>
          <p:cNvSpPr>
            <a:spLocks noGrp="1"/>
          </p:cNvSpPr>
          <p:nvPr>
            <p:ph idx="1"/>
          </p:nvPr>
        </p:nvSpPr>
        <p:spPr/>
        <p:txBody>
          <a:bodyPr/>
          <a:lstStyle/>
          <a:p>
            <a:r>
              <a:rPr lang="en-US" dirty="0"/>
              <a:t>5 order of magnitude difference between columns.</a:t>
            </a:r>
          </a:p>
          <a:p>
            <a:r>
              <a:rPr lang="en-US" dirty="0"/>
              <a:t>Data was normalized so different columns could be meaningfully compared.</a:t>
            </a:r>
          </a:p>
          <a:p>
            <a:pPr marL="0" indent="0">
              <a:buNone/>
            </a:pPr>
            <a:endParaRPr lang="en-US" dirty="0"/>
          </a:p>
        </p:txBody>
      </p:sp>
      <p:pic>
        <p:nvPicPr>
          <p:cNvPr id="5" name="Picture 4">
            <a:extLst>
              <a:ext uri="{FF2B5EF4-FFF2-40B4-BE49-F238E27FC236}">
                <a16:creationId xmlns:a16="http://schemas.microsoft.com/office/drawing/2014/main" id="{2DE43110-7C9E-84E9-9EB8-0FC7DD395334}"/>
              </a:ext>
            </a:extLst>
          </p:cNvPr>
          <p:cNvPicPr>
            <a:picLocks noChangeAspect="1"/>
          </p:cNvPicPr>
          <p:nvPr/>
        </p:nvPicPr>
        <p:blipFill>
          <a:blip r:embed="rId2"/>
          <a:stretch>
            <a:fillRect/>
          </a:stretch>
        </p:blipFill>
        <p:spPr>
          <a:xfrm>
            <a:off x="4913146" y="3639291"/>
            <a:ext cx="2362530" cy="762106"/>
          </a:xfrm>
          <a:prstGeom prst="rect">
            <a:avLst/>
          </a:prstGeom>
        </p:spPr>
      </p:pic>
    </p:spTree>
    <p:extLst>
      <p:ext uri="{BB962C8B-B14F-4D97-AF65-F5344CB8AC3E}">
        <p14:creationId xmlns:p14="http://schemas.microsoft.com/office/powerpoint/2010/main" val="212439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3E47-5C3E-7B9F-1B47-DE2E04BECA85}"/>
              </a:ext>
            </a:extLst>
          </p:cNvPr>
          <p:cNvSpPr>
            <a:spLocks noGrp="1"/>
          </p:cNvSpPr>
          <p:nvPr>
            <p:ph type="title"/>
          </p:nvPr>
        </p:nvSpPr>
        <p:spPr/>
        <p:txBody>
          <a:bodyPr/>
          <a:lstStyle/>
          <a:p>
            <a:r>
              <a:rPr lang="en-US" dirty="0"/>
              <a:t>EDA - Outliers</a:t>
            </a:r>
          </a:p>
        </p:txBody>
      </p:sp>
      <p:pic>
        <p:nvPicPr>
          <p:cNvPr id="5" name="Content Placeholder 4">
            <a:extLst>
              <a:ext uri="{FF2B5EF4-FFF2-40B4-BE49-F238E27FC236}">
                <a16:creationId xmlns:a16="http://schemas.microsoft.com/office/drawing/2014/main" id="{7E2EEE9C-E3C5-5F20-242B-A8EDC15B64A8}"/>
              </a:ext>
            </a:extLst>
          </p:cNvPr>
          <p:cNvPicPr>
            <a:picLocks noGrp="1" noChangeAspect="1"/>
          </p:cNvPicPr>
          <p:nvPr>
            <p:ph idx="1"/>
          </p:nvPr>
        </p:nvPicPr>
        <p:blipFill>
          <a:blip r:embed="rId2"/>
          <a:stretch>
            <a:fillRect/>
          </a:stretch>
        </p:blipFill>
        <p:spPr>
          <a:xfrm>
            <a:off x="1141414" y="2261519"/>
            <a:ext cx="4603666" cy="3103940"/>
          </a:xfrm>
        </p:spPr>
      </p:pic>
      <p:pic>
        <p:nvPicPr>
          <p:cNvPr id="7" name="Picture 6">
            <a:extLst>
              <a:ext uri="{FF2B5EF4-FFF2-40B4-BE49-F238E27FC236}">
                <a16:creationId xmlns:a16="http://schemas.microsoft.com/office/drawing/2014/main" id="{CCA26956-FF53-BFE8-A793-75A3EE63D476}"/>
              </a:ext>
            </a:extLst>
          </p:cNvPr>
          <p:cNvPicPr>
            <a:picLocks noChangeAspect="1"/>
          </p:cNvPicPr>
          <p:nvPr/>
        </p:nvPicPr>
        <p:blipFill>
          <a:blip r:embed="rId3"/>
          <a:stretch>
            <a:fillRect/>
          </a:stretch>
        </p:blipFill>
        <p:spPr>
          <a:xfrm>
            <a:off x="6508820" y="2261519"/>
            <a:ext cx="4538591" cy="3095615"/>
          </a:xfrm>
          <a:prstGeom prst="rect">
            <a:avLst/>
          </a:prstGeom>
        </p:spPr>
      </p:pic>
    </p:spTree>
    <p:extLst>
      <p:ext uri="{BB962C8B-B14F-4D97-AF65-F5344CB8AC3E}">
        <p14:creationId xmlns:p14="http://schemas.microsoft.com/office/powerpoint/2010/main" val="134753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367DBC-5181-6D59-FDEA-2683F4322D9D}"/>
              </a:ext>
            </a:extLst>
          </p:cNvPr>
          <p:cNvSpPr>
            <a:spLocks noGrp="1"/>
          </p:cNvSpPr>
          <p:nvPr>
            <p:ph type="title"/>
          </p:nvPr>
        </p:nvSpPr>
        <p:spPr/>
        <p:txBody>
          <a:bodyPr/>
          <a:lstStyle/>
          <a:p>
            <a:r>
              <a:rPr lang="en-US" dirty="0"/>
              <a:t>EDA - Clustering</a:t>
            </a:r>
          </a:p>
        </p:txBody>
      </p:sp>
      <p:sp>
        <p:nvSpPr>
          <p:cNvPr id="12" name="Text Placeholder 11">
            <a:extLst>
              <a:ext uri="{FF2B5EF4-FFF2-40B4-BE49-F238E27FC236}">
                <a16:creationId xmlns:a16="http://schemas.microsoft.com/office/drawing/2014/main" id="{62B56F64-7777-8BEB-3683-23678A0609B4}"/>
              </a:ext>
            </a:extLst>
          </p:cNvPr>
          <p:cNvSpPr>
            <a:spLocks noGrp="1"/>
          </p:cNvSpPr>
          <p:nvPr>
            <p:ph type="body" idx="1"/>
          </p:nvPr>
        </p:nvSpPr>
        <p:spPr>
          <a:xfrm>
            <a:off x="1370019" y="2249486"/>
            <a:ext cx="4649783" cy="716298"/>
          </a:xfrm>
        </p:spPr>
        <p:txBody>
          <a:bodyPr/>
          <a:lstStyle/>
          <a:p>
            <a:r>
              <a:rPr lang="en-US" dirty="0"/>
              <a:t>Before Clustering</a:t>
            </a:r>
          </a:p>
        </p:txBody>
      </p:sp>
      <p:pic>
        <p:nvPicPr>
          <p:cNvPr id="11" name="Content Placeholder 4">
            <a:extLst>
              <a:ext uri="{FF2B5EF4-FFF2-40B4-BE49-F238E27FC236}">
                <a16:creationId xmlns:a16="http://schemas.microsoft.com/office/drawing/2014/main" id="{EB433EE4-724C-8255-59A8-867C511310FF}"/>
              </a:ext>
            </a:extLst>
          </p:cNvPr>
          <p:cNvPicPr>
            <a:picLocks noGrp="1" noChangeAspect="1"/>
          </p:cNvPicPr>
          <p:nvPr>
            <p:ph sz="half" idx="2"/>
          </p:nvPr>
        </p:nvPicPr>
        <p:blipFill>
          <a:blip r:embed="rId2"/>
          <a:stretch>
            <a:fillRect/>
          </a:stretch>
        </p:blipFill>
        <p:spPr>
          <a:xfrm>
            <a:off x="2024732" y="3073400"/>
            <a:ext cx="3111748" cy="2717800"/>
          </a:xfrm>
          <a:prstGeom prst="rect">
            <a:avLst/>
          </a:prstGeom>
          <a:ln>
            <a:noFill/>
          </a:ln>
          <a:effectLst>
            <a:outerShdw blurRad="190500" algn="tl" rotWithShape="0">
              <a:srgbClr val="000000">
                <a:alpha val="70000"/>
              </a:srgbClr>
            </a:outerShdw>
          </a:effectLst>
        </p:spPr>
      </p:pic>
      <p:sp>
        <p:nvSpPr>
          <p:cNvPr id="13" name="Text Placeholder 12">
            <a:extLst>
              <a:ext uri="{FF2B5EF4-FFF2-40B4-BE49-F238E27FC236}">
                <a16:creationId xmlns:a16="http://schemas.microsoft.com/office/drawing/2014/main" id="{E9A9956A-F2CD-904C-7859-7315341C612A}"/>
              </a:ext>
            </a:extLst>
          </p:cNvPr>
          <p:cNvSpPr>
            <a:spLocks noGrp="1"/>
          </p:cNvSpPr>
          <p:nvPr>
            <p:ph type="body" sz="quarter" idx="3"/>
          </p:nvPr>
        </p:nvSpPr>
        <p:spPr>
          <a:xfrm>
            <a:off x="6400808" y="2249485"/>
            <a:ext cx="4646602" cy="716297"/>
          </a:xfrm>
        </p:spPr>
        <p:txBody>
          <a:bodyPr/>
          <a:lstStyle/>
          <a:p>
            <a:r>
              <a:rPr lang="en-US" dirty="0"/>
              <a:t>After Clustering</a:t>
            </a:r>
          </a:p>
        </p:txBody>
      </p:sp>
      <p:pic>
        <p:nvPicPr>
          <p:cNvPr id="16" name="Content Placeholder 15">
            <a:extLst>
              <a:ext uri="{FF2B5EF4-FFF2-40B4-BE49-F238E27FC236}">
                <a16:creationId xmlns:a16="http://schemas.microsoft.com/office/drawing/2014/main" id="{8A881E47-31A9-C2B9-4BD4-339D7EDC049D}"/>
              </a:ext>
            </a:extLst>
          </p:cNvPr>
          <p:cNvPicPr>
            <a:picLocks noGrp="1" noChangeAspect="1"/>
          </p:cNvPicPr>
          <p:nvPr>
            <p:ph sz="quarter" idx="4"/>
          </p:nvPr>
        </p:nvPicPr>
        <p:blipFill>
          <a:blip r:embed="rId3"/>
          <a:stretch>
            <a:fillRect/>
          </a:stretch>
        </p:blipFill>
        <p:spPr>
          <a:xfrm>
            <a:off x="6978582" y="3073400"/>
            <a:ext cx="3262449" cy="2717800"/>
          </a:xfrm>
        </p:spPr>
      </p:pic>
    </p:spTree>
    <p:extLst>
      <p:ext uri="{BB962C8B-B14F-4D97-AF65-F5344CB8AC3E}">
        <p14:creationId xmlns:p14="http://schemas.microsoft.com/office/powerpoint/2010/main" val="155304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EEB3-2CDD-EFF4-362D-F8972FA73E58}"/>
              </a:ext>
            </a:extLst>
          </p:cNvPr>
          <p:cNvSpPr>
            <a:spLocks noGrp="1"/>
          </p:cNvSpPr>
          <p:nvPr>
            <p:ph type="title"/>
          </p:nvPr>
        </p:nvSpPr>
        <p:spPr/>
        <p:txBody>
          <a:bodyPr>
            <a:normAutofit fontScale="90000"/>
          </a:bodyPr>
          <a:lstStyle/>
          <a:p>
            <a:r>
              <a:rPr lang="en-US" dirty="0"/>
              <a:t>Modeling </a:t>
            </a:r>
            <a:br>
              <a:rPr lang="en-US" dirty="0"/>
            </a:br>
            <a:r>
              <a:rPr lang="en-US" i="0" dirty="0">
                <a:effectLst/>
                <a:latin typeface="system-ui"/>
              </a:rPr>
              <a:t>Non-negative Matrix Factorization (NMF)</a:t>
            </a:r>
            <a:br>
              <a:rPr lang="en-US" b="1" i="0" dirty="0">
                <a:effectLst/>
                <a:latin typeface="system-ui"/>
              </a:rPr>
            </a:br>
            <a:endParaRPr lang="en-US" dirty="0"/>
          </a:p>
        </p:txBody>
      </p:sp>
      <p:pic>
        <p:nvPicPr>
          <p:cNvPr id="5" name="Content Placeholder 4">
            <a:extLst>
              <a:ext uri="{FF2B5EF4-FFF2-40B4-BE49-F238E27FC236}">
                <a16:creationId xmlns:a16="http://schemas.microsoft.com/office/drawing/2014/main" id="{6D56FE65-B36A-4767-2F02-3E882D9D21DA}"/>
              </a:ext>
            </a:extLst>
          </p:cNvPr>
          <p:cNvPicPr>
            <a:picLocks noGrp="1" noChangeAspect="1"/>
          </p:cNvPicPr>
          <p:nvPr>
            <p:ph idx="1"/>
          </p:nvPr>
        </p:nvPicPr>
        <p:blipFill>
          <a:blip r:embed="rId2"/>
          <a:stretch>
            <a:fillRect/>
          </a:stretch>
        </p:blipFill>
        <p:spPr>
          <a:xfrm>
            <a:off x="4114177" y="2249488"/>
            <a:ext cx="3960471" cy="3541712"/>
          </a:xfrm>
        </p:spPr>
      </p:pic>
    </p:spTree>
    <p:extLst>
      <p:ext uri="{BB962C8B-B14F-4D97-AF65-F5344CB8AC3E}">
        <p14:creationId xmlns:p14="http://schemas.microsoft.com/office/powerpoint/2010/main" val="3927353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92</TotalTime>
  <Words>278</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Inter</vt:lpstr>
      <vt:lpstr>system-ui</vt:lpstr>
      <vt:lpstr>Tw Cen MT</vt:lpstr>
      <vt:lpstr>Circuit</vt:lpstr>
      <vt:lpstr>Introduction to deep learning – Final project</vt:lpstr>
      <vt:lpstr>Problem statement</vt:lpstr>
      <vt:lpstr>Problem statement</vt:lpstr>
      <vt:lpstr>EDA - Inspection</vt:lpstr>
      <vt:lpstr>EDA - Procedure</vt:lpstr>
      <vt:lpstr>EDA - normalization</vt:lpstr>
      <vt:lpstr>EDA - Outliers</vt:lpstr>
      <vt:lpstr>EDA - Clustering</vt:lpstr>
      <vt:lpstr>Modeling  Non-negative Matrix Factorization (NMF) </vt:lpstr>
      <vt:lpstr>Modeling – Multilayer perceptron</vt:lpstr>
      <vt:lpstr>Modeling – Linear regression and GAM</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algorithms in machine Learning – Final project</dc:title>
  <dc:creator>Orin</dc:creator>
  <cp:lastModifiedBy>Orin</cp:lastModifiedBy>
  <cp:revision>4</cp:revision>
  <dcterms:created xsi:type="dcterms:W3CDTF">2023-06-24T03:37:49Z</dcterms:created>
  <dcterms:modified xsi:type="dcterms:W3CDTF">2023-06-25T22:18:48Z</dcterms:modified>
</cp:coreProperties>
</file>