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Lst>
  <p:notesMasterIdLst>
    <p:notesMasterId r:id="rId7"/>
  </p:notesMasterIdLst>
  <p:sldIdLst>
    <p:sldId id="256" r:id="rId2"/>
    <p:sldId id="258" r:id="rId3"/>
    <p:sldId id="267" r:id="rId4"/>
    <p:sldId id="259" r:id="rId5"/>
    <p:sldId id="26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97"/>
    <p:restoredTop sz="90123"/>
  </p:normalViewPr>
  <p:slideViewPr>
    <p:cSldViewPr snapToGrid="0" snapToObjects="1">
      <p:cViewPr varScale="1">
        <p:scale>
          <a:sx n="101" d="100"/>
          <a:sy n="101" d="100"/>
        </p:scale>
        <p:origin x="2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D06A29-D5A1-EA47-863F-0CA38FE21BD5}" type="datetimeFigureOut">
              <a:rPr lang="en-TR" smtClean="0"/>
              <a:t>13.01.2023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EF9F5C-D7A0-A548-8512-02EAD6D79C21}" type="slidenum">
              <a:rPr lang="en-TR" smtClean="0"/>
              <a:t>‹#›</a:t>
            </a:fld>
            <a:endParaRPr/>
          </a:p>
        </p:txBody>
      </p:sp>
    </p:spTree>
    <p:extLst>
      <p:ext uri="{BB962C8B-B14F-4D97-AF65-F5344CB8AC3E}">
        <p14:creationId xmlns:p14="http://schemas.microsoft.com/office/powerpoint/2010/main" val="2673083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dirty="0"/>
          </a:p>
        </p:txBody>
      </p:sp>
      <p:sp>
        <p:nvSpPr>
          <p:cNvPr id="4" name="Slide Number Placeholder 3"/>
          <p:cNvSpPr>
            <a:spLocks noGrp="1"/>
          </p:cNvSpPr>
          <p:nvPr>
            <p:ph type="sldNum" sz="quarter" idx="5"/>
          </p:nvPr>
        </p:nvSpPr>
        <p:spPr/>
        <p:txBody>
          <a:bodyPr/>
          <a:lstStyle/>
          <a:p>
            <a:fld id="{C5EF9F5C-D7A0-A548-8512-02EAD6D79C21}" type="slidenum">
              <a:rPr lang="en-TR" smtClean="0"/>
              <a:t>4</a:t>
            </a:fld>
            <a:endParaRPr lang="en-TR"/>
          </a:p>
        </p:txBody>
      </p:sp>
    </p:spTree>
    <p:extLst>
      <p:ext uri="{BB962C8B-B14F-4D97-AF65-F5344CB8AC3E}">
        <p14:creationId xmlns:p14="http://schemas.microsoft.com/office/powerpoint/2010/main" val="2597289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9AEC517-2841-6941-B07B-E8E3D705D508}" type="datetimeFigureOut">
              <a:rPr lang="en-TR" smtClean="0"/>
              <a:t>13.01.2023</a:t>
            </a:fld>
            <a:endParaRPr lang="en-TR"/>
          </a:p>
        </p:txBody>
      </p:sp>
      <p:sp>
        <p:nvSpPr>
          <p:cNvPr id="5" name="Footer Placeholder 4"/>
          <p:cNvSpPr>
            <a:spLocks noGrp="1"/>
          </p:cNvSpPr>
          <p:nvPr>
            <p:ph type="ftr" sz="quarter" idx="11"/>
          </p:nvPr>
        </p:nvSpPr>
        <p:spPr/>
        <p:txBody>
          <a:bodyPr/>
          <a:lstStyle/>
          <a:p>
            <a:endParaRPr lang="en-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CD078B2-229E-BE42-801F-2508B4DE7AD9}" type="slidenum">
              <a:rPr lang="en-TR" smtClean="0"/>
              <a:t>‹#›</a:t>
            </a:fld>
            <a:endParaRPr lang="en-TR"/>
          </a:p>
        </p:txBody>
      </p:sp>
    </p:spTree>
    <p:extLst>
      <p:ext uri="{BB962C8B-B14F-4D97-AF65-F5344CB8AC3E}">
        <p14:creationId xmlns:p14="http://schemas.microsoft.com/office/powerpoint/2010/main" val="3012763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9AEC517-2841-6941-B07B-E8E3D705D508}" type="datetimeFigureOut">
              <a:rPr lang="en-TR" smtClean="0"/>
              <a:t>13.01.2023</a:t>
            </a:fld>
            <a:endParaRPr lang="en-TR"/>
          </a:p>
        </p:txBody>
      </p:sp>
      <p:sp>
        <p:nvSpPr>
          <p:cNvPr id="5" name="Footer Placeholder 4"/>
          <p:cNvSpPr>
            <a:spLocks noGrp="1"/>
          </p:cNvSpPr>
          <p:nvPr>
            <p:ph type="ftr" sz="quarter" idx="11"/>
          </p:nvPr>
        </p:nvSpPr>
        <p:spPr/>
        <p:txBody>
          <a:bodyPr/>
          <a:lstStyle/>
          <a:p>
            <a:endParaRPr lang="en-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D078B2-229E-BE42-801F-2508B4DE7AD9}" type="slidenum">
              <a:rPr lang="en-TR" smtClean="0"/>
              <a:t>‹#›</a:t>
            </a:fld>
            <a:endParaRPr lang="en-TR"/>
          </a:p>
        </p:txBody>
      </p:sp>
    </p:spTree>
    <p:extLst>
      <p:ext uri="{BB962C8B-B14F-4D97-AF65-F5344CB8AC3E}">
        <p14:creationId xmlns:p14="http://schemas.microsoft.com/office/powerpoint/2010/main" val="4227764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9AEC517-2841-6941-B07B-E8E3D705D508}" type="datetimeFigureOut">
              <a:rPr lang="en-TR" smtClean="0"/>
              <a:t>13.01.2023</a:t>
            </a:fld>
            <a:endParaRPr lang="en-TR"/>
          </a:p>
        </p:txBody>
      </p:sp>
      <p:sp>
        <p:nvSpPr>
          <p:cNvPr id="5" name="Footer Placeholder 4"/>
          <p:cNvSpPr>
            <a:spLocks noGrp="1"/>
          </p:cNvSpPr>
          <p:nvPr>
            <p:ph type="ftr" sz="quarter" idx="11"/>
          </p:nvPr>
        </p:nvSpPr>
        <p:spPr/>
        <p:txBody>
          <a:bodyPr/>
          <a:lstStyle/>
          <a:p>
            <a:endParaRPr lang="en-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D078B2-229E-BE42-801F-2508B4DE7AD9}" type="slidenum">
              <a:rPr lang="en-TR" smtClean="0"/>
              <a:t>‹#›</a:t>
            </a:fld>
            <a:endParaRPr lang="en-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6794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F9AEC517-2841-6941-B07B-E8E3D705D508}" type="datetimeFigureOut">
              <a:rPr lang="en-TR" smtClean="0"/>
              <a:t>13.01.2023</a:t>
            </a:fld>
            <a:endParaRPr lang="en-TR"/>
          </a:p>
        </p:txBody>
      </p:sp>
      <p:sp>
        <p:nvSpPr>
          <p:cNvPr id="6" name="Footer Placeholder 5"/>
          <p:cNvSpPr>
            <a:spLocks noGrp="1"/>
          </p:cNvSpPr>
          <p:nvPr>
            <p:ph type="ftr" sz="quarter" idx="11"/>
          </p:nvPr>
        </p:nvSpPr>
        <p:spPr/>
        <p:txBody>
          <a:bodyPr/>
          <a:lstStyle/>
          <a:p>
            <a:endParaRPr lang="en-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D078B2-229E-BE42-801F-2508B4DE7AD9}" type="slidenum">
              <a:rPr lang="en-TR" smtClean="0"/>
              <a:t>‹#›</a:t>
            </a:fld>
            <a:endParaRPr lang="en-TR"/>
          </a:p>
        </p:txBody>
      </p:sp>
    </p:spTree>
    <p:extLst>
      <p:ext uri="{BB962C8B-B14F-4D97-AF65-F5344CB8AC3E}">
        <p14:creationId xmlns:p14="http://schemas.microsoft.com/office/powerpoint/2010/main" val="2696148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F9AEC517-2841-6941-B07B-E8E3D705D508}" type="datetimeFigureOut">
              <a:rPr lang="en-TR" smtClean="0"/>
              <a:t>13.01.2023</a:t>
            </a:fld>
            <a:endParaRPr lang="en-TR"/>
          </a:p>
        </p:txBody>
      </p:sp>
      <p:sp>
        <p:nvSpPr>
          <p:cNvPr id="6" name="Footer Placeholder 5"/>
          <p:cNvSpPr>
            <a:spLocks noGrp="1"/>
          </p:cNvSpPr>
          <p:nvPr>
            <p:ph type="ftr" sz="quarter" idx="11"/>
          </p:nvPr>
        </p:nvSpPr>
        <p:spPr/>
        <p:txBody>
          <a:bodyPr/>
          <a:lstStyle/>
          <a:p>
            <a:endParaRPr lang="en-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D078B2-229E-BE42-801F-2508B4DE7AD9}" type="slidenum">
              <a:rPr lang="en-TR" smtClean="0"/>
              <a:t>‹#›</a:t>
            </a:fld>
            <a:endParaRPr lang="en-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723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F9AEC517-2841-6941-B07B-E8E3D705D508}" type="datetimeFigureOut">
              <a:rPr lang="en-TR" smtClean="0"/>
              <a:t>13.01.2023</a:t>
            </a:fld>
            <a:endParaRPr lang="en-TR"/>
          </a:p>
        </p:txBody>
      </p:sp>
      <p:sp>
        <p:nvSpPr>
          <p:cNvPr id="6" name="Footer Placeholder 5"/>
          <p:cNvSpPr>
            <a:spLocks noGrp="1"/>
          </p:cNvSpPr>
          <p:nvPr>
            <p:ph type="ftr" sz="quarter" idx="11"/>
          </p:nvPr>
        </p:nvSpPr>
        <p:spPr/>
        <p:txBody>
          <a:bodyPr/>
          <a:lstStyle/>
          <a:p>
            <a:endParaRPr lang="en-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D078B2-229E-BE42-801F-2508B4DE7AD9}" type="slidenum">
              <a:rPr lang="en-TR" smtClean="0"/>
              <a:t>‹#›</a:t>
            </a:fld>
            <a:endParaRPr lang="en-TR"/>
          </a:p>
        </p:txBody>
      </p:sp>
    </p:spTree>
    <p:extLst>
      <p:ext uri="{BB962C8B-B14F-4D97-AF65-F5344CB8AC3E}">
        <p14:creationId xmlns:p14="http://schemas.microsoft.com/office/powerpoint/2010/main" val="4057560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9AEC517-2841-6941-B07B-E8E3D705D508}" type="datetimeFigureOut">
              <a:rPr lang="en-TR" smtClean="0"/>
              <a:t>13.01.2023</a:t>
            </a:fld>
            <a:endParaRPr lang="en-TR"/>
          </a:p>
        </p:txBody>
      </p:sp>
      <p:sp>
        <p:nvSpPr>
          <p:cNvPr id="5" name="Footer Placeholder 4"/>
          <p:cNvSpPr>
            <a:spLocks noGrp="1"/>
          </p:cNvSpPr>
          <p:nvPr>
            <p:ph type="ftr" sz="quarter" idx="11"/>
          </p:nvPr>
        </p:nvSpPr>
        <p:spPr/>
        <p:txBody>
          <a:bodyPr/>
          <a:lstStyle/>
          <a:p>
            <a:endParaRPr lang="en-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D078B2-229E-BE42-801F-2508B4DE7AD9}" type="slidenum">
              <a:rPr lang="en-TR" smtClean="0"/>
              <a:t>‹#›</a:t>
            </a:fld>
            <a:endParaRPr lang="en-TR"/>
          </a:p>
        </p:txBody>
      </p:sp>
    </p:spTree>
    <p:extLst>
      <p:ext uri="{BB962C8B-B14F-4D97-AF65-F5344CB8AC3E}">
        <p14:creationId xmlns:p14="http://schemas.microsoft.com/office/powerpoint/2010/main" val="644796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9AEC517-2841-6941-B07B-E8E3D705D508}" type="datetimeFigureOut">
              <a:rPr lang="en-TR" smtClean="0"/>
              <a:t>13.01.2023</a:t>
            </a:fld>
            <a:endParaRPr lang="en-TR"/>
          </a:p>
        </p:txBody>
      </p:sp>
      <p:sp>
        <p:nvSpPr>
          <p:cNvPr id="5" name="Footer Placeholder 4"/>
          <p:cNvSpPr>
            <a:spLocks noGrp="1"/>
          </p:cNvSpPr>
          <p:nvPr>
            <p:ph type="ftr" sz="quarter" idx="11"/>
          </p:nvPr>
        </p:nvSpPr>
        <p:spPr/>
        <p:txBody>
          <a:bodyPr/>
          <a:lstStyle/>
          <a:p>
            <a:endParaRPr lang="en-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D078B2-229E-BE42-801F-2508B4DE7AD9}" type="slidenum">
              <a:rPr lang="en-TR" smtClean="0"/>
              <a:t>‹#›</a:t>
            </a:fld>
            <a:endParaRPr lang="en-TR"/>
          </a:p>
        </p:txBody>
      </p:sp>
    </p:spTree>
    <p:extLst>
      <p:ext uri="{BB962C8B-B14F-4D97-AF65-F5344CB8AC3E}">
        <p14:creationId xmlns:p14="http://schemas.microsoft.com/office/powerpoint/2010/main" val="206729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9AEC517-2841-6941-B07B-E8E3D705D508}" type="datetimeFigureOut">
              <a:rPr lang="en-TR" smtClean="0"/>
              <a:t>13.01.2023</a:t>
            </a:fld>
            <a:endParaRPr lang="en-TR"/>
          </a:p>
        </p:txBody>
      </p:sp>
      <p:sp>
        <p:nvSpPr>
          <p:cNvPr id="5" name="Footer Placeholder 4"/>
          <p:cNvSpPr>
            <a:spLocks noGrp="1"/>
          </p:cNvSpPr>
          <p:nvPr>
            <p:ph type="ftr" sz="quarter" idx="11"/>
          </p:nvPr>
        </p:nvSpPr>
        <p:spPr/>
        <p:txBody>
          <a:bodyPr/>
          <a:lstStyle/>
          <a:p>
            <a:endParaRPr lang="en-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D078B2-229E-BE42-801F-2508B4DE7AD9}" type="slidenum">
              <a:rPr lang="en-TR" smtClean="0"/>
              <a:t>‹#›</a:t>
            </a:fld>
            <a:endParaRPr lang="en-TR"/>
          </a:p>
        </p:txBody>
      </p:sp>
    </p:spTree>
    <p:extLst>
      <p:ext uri="{BB962C8B-B14F-4D97-AF65-F5344CB8AC3E}">
        <p14:creationId xmlns:p14="http://schemas.microsoft.com/office/powerpoint/2010/main" val="1370489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9AEC517-2841-6941-B07B-E8E3D705D508}" type="datetimeFigureOut">
              <a:rPr lang="en-TR" smtClean="0"/>
              <a:t>13.01.2023</a:t>
            </a:fld>
            <a:endParaRPr lang="en-TR"/>
          </a:p>
        </p:txBody>
      </p:sp>
      <p:sp>
        <p:nvSpPr>
          <p:cNvPr id="5" name="Footer Placeholder 4"/>
          <p:cNvSpPr>
            <a:spLocks noGrp="1"/>
          </p:cNvSpPr>
          <p:nvPr>
            <p:ph type="ftr" sz="quarter" idx="11"/>
          </p:nvPr>
        </p:nvSpPr>
        <p:spPr/>
        <p:txBody>
          <a:bodyPr/>
          <a:lstStyle/>
          <a:p>
            <a:endParaRPr lang="en-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D078B2-229E-BE42-801F-2508B4DE7AD9}" type="slidenum">
              <a:rPr lang="en-TR" smtClean="0"/>
              <a:t>‹#›</a:t>
            </a:fld>
            <a:endParaRPr lang="en-TR"/>
          </a:p>
        </p:txBody>
      </p:sp>
    </p:spTree>
    <p:extLst>
      <p:ext uri="{BB962C8B-B14F-4D97-AF65-F5344CB8AC3E}">
        <p14:creationId xmlns:p14="http://schemas.microsoft.com/office/powerpoint/2010/main" val="2256353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9AEC517-2841-6941-B07B-E8E3D705D508}" type="datetimeFigureOut">
              <a:rPr lang="en-TR" smtClean="0"/>
              <a:t>13.01.2023</a:t>
            </a:fld>
            <a:endParaRPr lang="en-TR"/>
          </a:p>
        </p:txBody>
      </p:sp>
      <p:sp>
        <p:nvSpPr>
          <p:cNvPr id="6" name="Footer Placeholder 5"/>
          <p:cNvSpPr>
            <a:spLocks noGrp="1"/>
          </p:cNvSpPr>
          <p:nvPr>
            <p:ph type="ftr" sz="quarter" idx="11"/>
          </p:nvPr>
        </p:nvSpPr>
        <p:spPr/>
        <p:txBody>
          <a:bodyPr/>
          <a:lstStyle/>
          <a:p>
            <a:endParaRPr lang="en-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CD078B2-229E-BE42-801F-2508B4DE7AD9}" type="slidenum">
              <a:rPr lang="en-TR" smtClean="0"/>
              <a:t>‹#›</a:t>
            </a:fld>
            <a:endParaRPr lang="en-TR"/>
          </a:p>
        </p:txBody>
      </p:sp>
    </p:spTree>
    <p:extLst>
      <p:ext uri="{BB962C8B-B14F-4D97-AF65-F5344CB8AC3E}">
        <p14:creationId xmlns:p14="http://schemas.microsoft.com/office/powerpoint/2010/main" val="10847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9AEC517-2841-6941-B07B-E8E3D705D508}" type="datetimeFigureOut">
              <a:rPr lang="en-TR" smtClean="0"/>
              <a:t>13.01.2023</a:t>
            </a:fld>
            <a:endParaRPr lang="en-TR"/>
          </a:p>
        </p:txBody>
      </p:sp>
      <p:sp>
        <p:nvSpPr>
          <p:cNvPr id="8" name="Footer Placeholder 7"/>
          <p:cNvSpPr>
            <a:spLocks noGrp="1"/>
          </p:cNvSpPr>
          <p:nvPr>
            <p:ph type="ftr" sz="quarter" idx="11"/>
          </p:nvPr>
        </p:nvSpPr>
        <p:spPr/>
        <p:txBody>
          <a:bodyPr/>
          <a:lstStyle/>
          <a:p>
            <a:endParaRPr lang="en-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CD078B2-229E-BE42-801F-2508B4DE7AD9}" type="slidenum">
              <a:rPr lang="en-TR" smtClean="0"/>
              <a:t>‹#›</a:t>
            </a:fld>
            <a:endParaRPr lang="en-TR"/>
          </a:p>
        </p:txBody>
      </p:sp>
    </p:spTree>
    <p:extLst>
      <p:ext uri="{BB962C8B-B14F-4D97-AF65-F5344CB8AC3E}">
        <p14:creationId xmlns:p14="http://schemas.microsoft.com/office/powerpoint/2010/main" val="1127805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9AEC517-2841-6941-B07B-E8E3D705D508}" type="datetimeFigureOut">
              <a:rPr lang="en-TR" smtClean="0"/>
              <a:t>13.01.2023</a:t>
            </a:fld>
            <a:endParaRPr lang="en-TR"/>
          </a:p>
        </p:txBody>
      </p:sp>
      <p:sp>
        <p:nvSpPr>
          <p:cNvPr id="4" name="Footer Placeholder 3"/>
          <p:cNvSpPr>
            <a:spLocks noGrp="1"/>
          </p:cNvSpPr>
          <p:nvPr>
            <p:ph type="ftr" sz="quarter" idx="11"/>
          </p:nvPr>
        </p:nvSpPr>
        <p:spPr/>
        <p:txBody>
          <a:bodyPr/>
          <a:lstStyle/>
          <a:p>
            <a:endParaRPr lang="en-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CD078B2-229E-BE42-801F-2508B4DE7AD9}" type="slidenum">
              <a:rPr lang="en-TR" smtClean="0"/>
              <a:t>‹#›</a:t>
            </a:fld>
            <a:endParaRPr lang="en-TR"/>
          </a:p>
        </p:txBody>
      </p:sp>
    </p:spTree>
    <p:extLst>
      <p:ext uri="{BB962C8B-B14F-4D97-AF65-F5344CB8AC3E}">
        <p14:creationId xmlns:p14="http://schemas.microsoft.com/office/powerpoint/2010/main" val="104918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EC517-2841-6941-B07B-E8E3D705D508}" type="datetimeFigureOut">
              <a:rPr lang="en-TR" smtClean="0"/>
              <a:t>13.01.2023</a:t>
            </a:fld>
            <a:endParaRPr lang="en-TR"/>
          </a:p>
        </p:txBody>
      </p:sp>
      <p:sp>
        <p:nvSpPr>
          <p:cNvPr id="3" name="Footer Placeholder 2"/>
          <p:cNvSpPr>
            <a:spLocks noGrp="1"/>
          </p:cNvSpPr>
          <p:nvPr>
            <p:ph type="ftr" sz="quarter" idx="11"/>
          </p:nvPr>
        </p:nvSpPr>
        <p:spPr/>
        <p:txBody>
          <a:bodyPr/>
          <a:lstStyle/>
          <a:p>
            <a:endParaRPr lang="en-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CD078B2-229E-BE42-801F-2508B4DE7AD9}" type="slidenum">
              <a:rPr lang="en-TR" smtClean="0"/>
              <a:t>‹#›</a:t>
            </a:fld>
            <a:endParaRPr lang="en-TR"/>
          </a:p>
        </p:txBody>
      </p:sp>
    </p:spTree>
    <p:extLst>
      <p:ext uri="{BB962C8B-B14F-4D97-AF65-F5344CB8AC3E}">
        <p14:creationId xmlns:p14="http://schemas.microsoft.com/office/powerpoint/2010/main" val="424769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9AEC517-2841-6941-B07B-E8E3D705D508}" type="datetimeFigureOut">
              <a:rPr lang="en-TR" smtClean="0"/>
              <a:t>13.01.2023</a:t>
            </a:fld>
            <a:endParaRPr lang="en-TR"/>
          </a:p>
        </p:txBody>
      </p:sp>
      <p:sp>
        <p:nvSpPr>
          <p:cNvPr id="6" name="Footer Placeholder 5"/>
          <p:cNvSpPr>
            <a:spLocks noGrp="1"/>
          </p:cNvSpPr>
          <p:nvPr>
            <p:ph type="ftr" sz="quarter" idx="11"/>
          </p:nvPr>
        </p:nvSpPr>
        <p:spPr/>
        <p:txBody>
          <a:bodyPr/>
          <a:lstStyle/>
          <a:p>
            <a:endParaRPr lang="en-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CD078B2-229E-BE42-801F-2508B4DE7AD9}" type="slidenum">
              <a:rPr lang="en-TR" smtClean="0"/>
              <a:t>‹#›</a:t>
            </a:fld>
            <a:endParaRPr lang="en-TR"/>
          </a:p>
        </p:txBody>
      </p:sp>
    </p:spTree>
    <p:extLst>
      <p:ext uri="{BB962C8B-B14F-4D97-AF65-F5344CB8AC3E}">
        <p14:creationId xmlns:p14="http://schemas.microsoft.com/office/powerpoint/2010/main" val="2862355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9AEC517-2841-6941-B07B-E8E3D705D508}" type="datetimeFigureOut">
              <a:rPr lang="en-TR" smtClean="0"/>
              <a:t>13.01.2023</a:t>
            </a:fld>
            <a:endParaRPr lang="en-TR"/>
          </a:p>
        </p:txBody>
      </p:sp>
      <p:sp>
        <p:nvSpPr>
          <p:cNvPr id="6" name="Footer Placeholder 5"/>
          <p:cNvSpPr>
            <a:spLocks noGrp="1"/>
          </p:cNvSpPr>
          <p:nvPr>
            <p:ph type="ftr" sz="quarter" idx="11"/>
          </p:nvPr>
        </p:nvSpPr>
        <p:spPr/>
        <p:txBody>
          <a:bodyPr/>
          <a:lstStyle/>
          <a:p>
            <a:endParaRPr lang="en-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D078B2-229E-BE42-801F-2508B4DE7AD9}" type="slidenum">
              <a:rPr lang="en-TR" smtClean="0"/>
              <a:t>‹#›</a:t>
            </a:fld>
            <a:endParaRPr lang="en-TR"/>
          </a:p>
        </p:txBody>
      </p:sp>
    </p:spTree>
    <p:extLst>
      <p:ext uri="{BB962C8B-B14F-4D97-AF65-F5344CB8AC3E}">
        <p14:creationId xmlns:p14="http://schemas.microsoft.com/office/powerpoint/2010/main" val="36640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9AEC517-2841-6941-B07B-E8E3D705D508}" type="datetimeFigureOut">
              <a:rPr lang="en-TR" smtClean="0"/>
              <a:t>13.01.2023</a:t>
            </a:fld>
            <a:endParaRPr lang="en-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CD078B2-229E-BE42-801F-2508B4DE7AD9}" type="slidenum">
              <a:rPr lang="en-TR" smtClean="0"/>
              <a:t>‹#›</a:t>
            </a:fld>
            <a:endParaRPr lang="en-TR"/>
          </a:p>
        </p:txBody>
      </p:sp>
    </p:spTree>
    <p:extLst>
      <p:ext uri="{BB962C8B-B14F-4D97-AF65-F5344CB8AC3E}">
        <p14:creationId xmlns:p14="http://schemas.microsoft.com/office/powerpoint/2010/main" val="20243708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AC96105C-F858-A21B-C814-67DE7B1419D4}"/>
              </a:ext>
            </a:extLst>
          </p:cNvPr>
          <p:cNvPicPr>
            <a:picLocks noChangeAspect="1"/>
          </p:cNvPicPr>
          <p:nvPr/>
        </p:nvPicPr>
        <p:blipFill rotWithShape="1">
          <a:blip r:embed="rId2">
            <a:duotone>
              <a:schemeClr val="bg2">
                <a:shade val="45000"/>
                <a:satMod val="135000"/>
              </a:schemeClr>
              <a:prstClr val="white"/>
            </a:duotone>
            <a:alphaModFix amt="40000"/>
          </a:blip>
          <a:srcRect t="5853" b="3786"/>
          <a:stretch/>
        </p:blipFill>
        <p:spPr>
          <a:xfrm>
            <a:off x="20" y="10"/>
            <a:ext cx="12191980" cy="6857990"/>
          </a:xfrm>
          <a:prstGeom prst="rect">
            <a:avLst/>
          </a:prstGeom>
        </p:spPr>
      </p:pic>
      <p:sp>
        <p:nvSpPr>
          <p:cNvPr id="2" name="Title 1">
            <a:extLst>
              <a:ext uri="{FF2B5EF4-FFF2-40B4-BE49-F238E27FC236}">
                <a16:creationId xmlns:a16="http://schemas.microsoft.com/office/drawing/2014/main" id="{A06C3E24-713E-994E-8A2C-B934A13D114A}"/>
              </a:ext>
            </a:extLst>
          </p:cNvPr>
          <p:cNvSpPr>
            <a:spLocks noGrp="1"/>
          </p:cNvSpPr>
          <p:nvPr>
            <p:ph type="ctrTitle"/>
          </p:nvPr>
        </p:nvSpPr>
        <p:spPr>
          <a:xfrm>
            <a:off x="2192171" y="1524029"/>
            <a:ext cx="8915399" cy="2262781"/>
          </a:xfrm>
        </p:spPr>
        <p:txBody>
          <a:bodyPr>
            <a:normAutofit fontScale="90000"/>
          </a:bodyPr>
          <a:lstStyle/>
          <a:p>
            <a:pPr>
              <a:lnSpc>
                <a:spcPct val="90000"/>
              </a:lnSpc>
            </a:pPr>
            <a:r>
              <a:rPr lang="en-TR" sz="5000" dirty="0"/>
              <a:t>NATURAL LANGUAGE PROCESSING /</a:t>
            </a:r>
            <a:r>
              <a:rPr lang="en-US" sz="5000" dirty="0"/>
              <a:t>Spam Detector</a:t>
            </a:r>
            <a:br>
              <a:rPr lang="en-US" sz="5000" dirty="0"/>
            </a:br>
            <a:endParaRPr lang="en-TR" sz="5000" dirty="0"/>
          </a:p>
        </p:txBody>
      </p:sp>
      <p:sp>
        <p:nvSpPr>
          <p:cNvPr id="3" name="Subtitle 2">
            <a:extLst>
              <a:ext uri="{FF2B5EF4-FFF2-40B4-BE49-F238E27FC236}">
                <a16:creationId xmlns:a16="http://schemas.microsoft.com/office/drawing/2014/main" id="{F0546740-5536-DF4D-A795-46793C93C7D4}"/>
              </a:ext>
            </a:extLst>
          </p:cNvPr>
          <p:cNvSpPr>
            <a:spLocks noGrp="1"/>
          </p:cNvSpPr>
          <p:nvPr>
            <p:ph type="subTitle" idx="1"/>
          </p:nvPr>
        </p:nvSpPr>
        <p:spPr>
          <a:xfrm>
            <a:off x="2383899" y="3578128"/>
            <a:ext cx="8915399" cy="1126283"/>
          </a:xfrm>
        </p:spPr>
        <p:txBody>
          <a:bodyPr>
            <a:normAutofit/>
          </a:bodyPr>
          <a:lstStyle/>
          <a:p>
            <a:r>
              <a:rPr lang="en-TR" dirty="0"/>
              <a:t>Gizem BULUT – 19COMP1036</a:t>
            </a:r>
          </a:p>
          <a:p>
            <a:r>
              <a:rPr lang="en-TR" dirty="0"/>
              <a:t>Obada KALO – 19SOFT1065</a:t>
            </a:r>
          </a:p>
          <a:p>
            <a:endParaRPr lang="en-TR" dirty="0"/>
          </a:p>
        </p:txBody>
      </p:sp>
      <p:grpSp>
        <p:nvGrpSpPr>
          <p:cNvPr id="43" name="Group 42">
            <a:extLst>
              <a:ext uri="{FF2B5EF4-FFF2-40B4-BE49-F238E27FC236}">
                <a16:creationId xmlns:a16="http://schemas.microsoft.com/office/drawing/2014/main" id="{065753F1-EEE2-45ED-88A1-ECB4A495D0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74" name="Freeform 27">
              <a:extLst>
                <a:ext uri="{FF2B5EF4-FFF2-40B4-BE49-F238E27FC236}">
                  <a16:creationId xmlns:a16="http://schemas.microsoft.com/office/drawing/2014/main" id="{3E3E7343-7B0A-4265-B9DA-56CE35551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45" name="Freeform 28">
              <a:extLst>
                <a:ext uri="{FF2B5EF4-FFF2-40B4-BE49-F238E27FC236}">
                  <a16:creationId xmlns:a16="http://schemas.microsoft.com/office/drawing/2014/main" id="{608D2FF5-E7CA-448D-8B61-42FAA7A0C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46" name="Freeform 29">
              <a:extLst>
                <a:ext uri="{FF2B5EF4-FFF2-40B4-BE49-F238E27FC236}">
                  <a16:creationId xmlns:a16="http://schemas.microsoft.com/office/drawing/2014/main" id="{DC186DC7-6F76-40B7-8268-20660160E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47" name="Freeform 30">
              <a:extLst>
                <a:ext uri="{FF2B5EF4-FFF2-40B4-BE49-F238E27FC236}">
                  <a16:creationId xmlns:a16="http://schemas.microsoft.com/office/drawing/2014/main" id="{4C8DDEC4-2C9A-4271-BBB3-577233F2E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48" name="Freeform 31">
              <a:extLst>
                <a:ext uri="{FF2B5EF4-FFF2-40B4-BE49-F238E27FC236}">
                  <a16:creationId xmlns:a16="http://schemas.microsoft.com/office/drawing/2014/main" id="{D8DB0C2B-A79C-421F-88AB-DC7B12527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49" name="Freeform 32">
              <a:extLst>
                <a:ext uri="{FF2B5EF4-FFF2-40B4-BE49-F238E27FC236}">
                  <a16:creationId xmlns:a16="http://schemas.microsoft.com/office/drawing/2014/main" id="{B3BC96E3-7FEF-4BFD-8E2C-028CB3772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0" name="Freeform 33">
              <a:extLst>
                <a:ext uri="{FF2B5EF4-FFF2-40B4-BE49-F238E27FC236}">
                  <a16:creationId xmlns:a16="http://schemas.microsoft.com/office/drawing/2014/main" id="{E7ED35DB-BAAE-4771-A0A0-65647ACC5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1" name="Freeform 34">
              <a:extLst>
                <a:ext uri="{FF2B5EF4-FFF2-40B4-BE49-F238E27FC236}">
                  <a16:creationId xmlns:a16="http://schemas.microsoft.com/office/drawing/2014/main" id="{4407B080-4ED5-43EB-8CCE-B43B336EF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2" name="Freeform 35">
              <a:extLst>
                <a:ext uri="{FF2B5EF4-FFF2-40B4-BE49-F238E27FC236}">
                  <a16:creationId xmlns:a16="http://schemas.microsoft.com/office/drawing/2014/main" id="{8C10C675-F599-45D3-8177-D7F7DEC1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3" name="Freeform 36">
              <a:extLst>
                <a:ext uri="{FF2B5EF4-FFF2-40B4-BE49-F238E27FC236}">
                  <a16:creationId xmlns:a16="http://schemas.microsoft.com/office/drawing/2014/main" id="{E2566A74-B9B1-469F-A373-3B3C60175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54" name="Freeform 37">
              <a:extLst>
                <a:ext uri="{FF2B5EF4-FFF2-40B4-BE49-F238E27FC236}">
                  <a16:creationId xmlns:a16="http://schemas.microsoft.com/office/drawing/2014/main" id="{D108E5CB-8D77-4568-B6FF-2C3032134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55" name="Freeform 38">
              <a:extLst>
                <a:ext uri="{FF2B5EF4-FFF2-40B4-BE49-F238E27FC236}">
                  <a16:creationId xmlns:a16="http://schemas.microsoft.com/office/drawing/2014/main" id="{7D8349D8-2AE2-4C78-84ED-22125F147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57" name="Rectangle 56">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9"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926188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78CB2-8094-7248-89DA-4FAF81ABFCE7}"/>
              </a:ext>
            </a:extLst>
          </p:cNvPr>
          <p:cNvSpPr>
            <a:spLocks noGrp="1"/>
          </p:cNvSpPr>
          <p:nvPr>
            <p:ph type="title"/>
          </p:nvPr>
        </p:nvSpPr>
        <p:spPr>
          <a:xfrm>
            <a:off x="1668280" y="636810"/>
            <a:ext cx="8911687" cy="1280890"/>
          </a:xfrm>
        </p:spPr>
        <p:txBody>
          <a:bodyPr>
            <a:normAutofit fontScale="90000"/>
          </a:bodyPr>
          <a:lstStyle/>
          <a:p>
            <a:r>
              <a:rPr lang="en-US" sz="4000" b="0" i="0" dirty="0">
                <a:solidFill>
                  <a:srgbClr val="000000"/>
                </a:solidFill>
                <a:effectLst/>
                <a:latin typeface="Times" pitchFamily="2" charset="0"/>
              </a:rPr>
              <a:t>What is spam detector ?</a:t>
            </a:r>
            <a:br>
              <a:rPr lang="en-US" sz="4000" b="0" i="0" dirty="0">
                <a:solidFill>
                  <a:srgbClr val="000000"/>
                </a:solidFill>
                <a:effectLst/>
                <a:latin typeface="Times" pitchFamily="2" charset="0"/>
              </a:rPr>
            </a:br>
            <a:endParaRPr lang="en-TR" sz="4000" dirty="0">
              <a:latin typeface="Times" pitchFamily="2" charset="0"/>
            </a:endParaRPr>
          </a:p>
        </p:txBody>
      </p:sp>
      <p:sp>
        <p:nvSpPr>
          <p:cNvPr id="29" name="Content Placeholder 28">
            <a:extLst>
              <a:ext uri="{FF2B5EF4-FFF2-40B4-BE49-F238E27FC236}">
                <a16:creationId xmlns:a16="http://schemas.microsoft.com/office/drawing/2014/main" id="{0116C784-516D-9F44-A7EF-8450756F2DD8}"/>
              </a:ext>
            </a:extLst>
          </p:cNvPr>
          <p:cNvSpPr>
            <a:spLocks noGrp="1"/>
          </p:cNvSpPr>
          <p:nvPr>
            <p:ph idx="1"/>
          </p:nvPr>
        </p:nvSpPr>
        <p:spPr>
          <a:xfrm>
            <a:off x="1668280" y="1459331"/>
            <a:ext cx="4657569" cy="4406477"/>
          </a:xfrm>
        </p:spPr>
        <p:txBody>
          <a:bodyPr>
            <a:noAutofit/>
          </a:bodyPr>
          <a:lstStyle/>
          <a:p>
            <a:pPr marL="0" indent="0" algn="l" fontAlgn="base">
              <a:buNone/>
            </a:pPr>
            <a:r>
              <a:rPr lang="en-US" sz="2400" b="0" i="0" dirty="0">
                <a:solidFill>
                  <a:srgbClr val="000000"/>
                </a:solidFill>
                <a:effectLst/>
                <a:latin typeface="Times" pitchFamily="2" charset="0"/>
              </a:rPr>
              <a:t>A spam detector, also known as a spam filter or anti-spam software, is a program or system designed to identify and filter out unwanted electronic messages, such as email spam or social media spam. Spam detectors work by analyzing the content, sender, and other characteristics of incoming messages and comparing them to a set of rules or criteria that identify spam.</a:t>
            </a:r>
          </a:p>
          <a:p>
            <a:endParaRPr sz="2400" dirty="0">
              <a:latin typeface="Times" pitchFamily="2" charset="0"/>
            </a:endParaRPr>
          </a:p>
        </p:txBody>
      </p:sp>
      <p:sp>
        <p:nvSpPr>
          <p:cNvPr id="3" name="TextBox 2">
            <a:extLst>
              <a:ext uri="{FF2B5EF4-FFF2-40B4-BE49-F238E27FC236}">
                <a16:creationId xmlns:a16="http://schemas.microsoft.com/office/drawing/2014/main" id="{7760D77D-DF56-724B-BB10-E4BBC1FF1DCD}"/>
              </a:ext>
            </a:extLst>
          </p:cNvPr>
          <p:cNvSpPr txBox="1"/>
          <p:nvPr/>
        </p:nvSpPr>
        <p:spPr>
          <a:xfrm>
            <a:off x="11062402" y="5864558"/>
            <a:ext cx="884419" cy="369332"/>
          </a:xfrm>
          <a:prstGeom prst="rect">
            <a:avLst/>
          </a:prstGeom>
          <a:noFill/>
        </p:spPr>
        <p:txBody>
          <a:bodyPr wrap="square" rtlCol="0">
            <a:spAutoFit/>
          </a:bodyPr>
          <a:lstStyle/>
          <a:p>
            <a:r>
              <a:rPr lang="tr-TR" dirty="0"/>
              <a:t>1/3</a:t>
            </a:r>
            <a:endParaRPr dirty="0"/>
          </a:p>
        </p:txBody>
      </p:sp>
      <p:pic>
        <p:nvPicPr>
          <p:cNvPr id="1026" name="Picture 2">
            <a:extLst>
              <a:ext uri="{FF2B5EF4-FFF2-40B4-BE49-F238E27FC236}">
                <a16:creationId xmlns:a16="http://schemas.microsoft.com/office/drawing/2014/main" id="{EED3473B-7604-DD42-9647-10A053FDC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964" y="1458082"/>
            <a:ext cx="4159089" cy="4853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762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C73E2C-8400-574F-AFB1-E6025E2D968D}"/>
              </a:ext>
            </a:extLst>
          </p:cNvPr>
          <p:cNvSpPr>
            <a:spLocks noGrp="1"/>
          </p:cNvSpPr>
          <p:nvPr>
            <p:ph type="title"/>
          </p:nvPr>
        </p:nvSpPr>
        <p:spPr>
          <a:xfrm>
            <a:off x="649224" y="705336"/>
            <a:ext cx="8989451" cy="1259894"/>
          </a:xfrm>
        </p:spPr>
        <p:txBody>
          <a:bodyPr>
            <a:normAutofit/>
          </a:bodyPr>
          <a:lstStyle/>
          <a:p>
            <a:r>
              <a:rPr lang="tr-TR" sz="4000" dirty="0">
                <a:solidFill>
                  <a:schemeClr val="tx1"/>
                </a:solidFill>
                <a:latin typeface="Times" pitchFamily="2" charset="0"/>
              </a:rPr>
              <a:t>How </a:t>
            </a:r>
            <a:r>
              <a:rPr lang="en-US" sz="4000" dirty="0">
                <a:solidFill>
                  <a:schemeClr val="tx1"/>
                </a:solidFill>
                <a:latin typeface="Times" pitchFamily="2" charset="0"/>
              </a:rPr>
              <a:t>The</a:t>
            </a:r>
            <a:r>
              <a:rPr lang="tr-TR" sz="4000" dirty="0">
                <a:solidFill>
                  <a:schemeClr val="tx1"/>
                </a:solidFill>
                <a:latin typeface="Times" pitchFamily="2" charset="0"/>
              </a:rPr>
              <a:t> </a:t>
            </a:r>
            <a:r>
              <a:rPr lang="en-US" sz="4000" dirty="0">
                <a:solidFill>
                  <a:schemeClr val="tx1"/>
                </a:solidFill>
                <a:latin typeface="Times" pitchFamily="2" charset="0"/>
              </a:rPr>
              <a:t>S</a:t>
            </a:r>
            <a:r>
              <a:rPr lang="tr-TR" sz="4000" dirty="0">
                <a:solidFill>
                  <a:schemeClr val="tx1"/>
                </a:solidFill>
                <a:latin typeface="Times" pitchFamily="2" charset="0"/>
              </a:rPr>
              <a:t>pam </a:t>
            </a:r>
            <a:r>
              <a:rPr lang="en-US" sz="4000" dirty="0">
                <a:solidFill>
                  <a:schemeClr val="tx1"/>
                </a:solidFill>
                <a:latin typeface="Times" pitchFamily="2" charset="0"/>
              </a:rPr>
              <a:t>D</a:t>
            </a:r>
            <a:r>
              <a:rPr lang="tr-TR" sz="4000" dirty="0">
                <a:solidFill>
                  <a:schemeClr val="tx1"/>
                </a:solidFill>
                <a:latin typeface="Times" pitchFamily="2" charset="0"/>
              </a:rPr>
              <a:t>etector </a:t>
            </a:r>
            <a:r>
              <a:rPr lang="en-US" sz="4000" dirty="0">
                <a:solidFill>
                  <a:schemeClr val="tx1"/>
                </a:solidFill>
                <a:latin typeface="Times" pitchFamily="2" charset="0"/>
              </a:rPr>
              <a:t>W</a:t>
            </a:r>
            <a:r>
              <a:rPr lang="tr-TR" sz="4000" dirty="0">
                <a:solidFill>
                  <a:schemeClr val="tx1"/>
                </a:solidFill>
                <a:latin typeface="Times" pitchFamily="2" charset="0"/>
              </a:rPr>
              <a:t>ork?</a:t>
            </a:r>
            <a:endParaRPr sz="4000" dirty="0">
              <a:solidFill>
                <a:schemeClr val="tx1"/>
              </a:solidFill>
              <a:latin typeface="Times" pitchFamily="2" charset="0"/>
            </a:endParaRPr>
          </a:p>
        </p:txBody>
      </p:sp>
      <p:sp>
        <p:nvSpPr>
          <p:cNvPr id="11" name="Rectangle 1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218D01B-CD27-C244-9E57-5CD631C3DE4F}"/>
              </a:ext>
            </a:extLst>
          </p:cNvPr>
          <p:cNvSpPr>
            <a:spLocks noGrp="1"/>
          </p:cNvSpPr>
          <p:nvPr>
            <p:ph idx="1"/>
          </p:nvPr>
        </p:nvSpPr>
        <p:spPr>
          <a:xfrm>
            <a:off x="649224" y="2133600"/>
            <a:ext cx="5166959" cy="3759253"/>
          </a:xfrm>
        </p:spPr>
        <p:txBody>
          <a:bodyPr>
            <a:noAutofit/>
          </a:bodyPr>
          <a:lstStyle/>
          <a:p>
            <a:pPr marL="0" indent="0" fontAlgn="base">
              <a:lnSpc>
                <a:spcPct val="90000"/>
              </a:lnSpc>
              <a:buNone/>
            </a:pPr>
            <a:r>
              <a:rPr lang="en-US" sz="2000" b="0" i="0" dirty="0">
                <a:solidFill>
                  <a:schemeClr val="tx1"/>
                </a:solidFill>
                <a:effectLst/>
                <a:latin typeface="Times" pitchFamily="2" charset="0"/>
              </a:rPr>
              <a:t>Spam detector works by analyzing incoming messages and identifying those that are likely to be spam , and comparing the characteristics of the message to a set of rules or criteria that are known to be associated with spam.</a:t>
            </a:r>
          </a:p>
          <a:p>
            <a:pPr marL="0" indent="0" fontAlgn="base">
              <a:lnSpc>
                <a:spcPct val="90000"/>
              </a:lnSpc>
              <a:buNone/>
            </a:pPr>
            <a:endParaRPr lang="en-US" sz="2000" b="0" i="0" dirty="0">
              <a:solidFill>
                <a:schemeClr val="tx1"/>
              </a:solidFill>
              <a:effectLst/>
              <a:latin typeface="Times" pitchFamily="2" charset="0"/>
            </a:endParaRPr>
          </a:p>
          <a:p>
            <a:pPr marL="0" indent="0" fontAlgn="base">
              <a:lnSpc>
                <a:spcPct val="90000"/>
              </a:lnSpc>
              <a:buNone/>
            </a:pPr>
            <a:r>
              <a:rPr lang="en-US" sz="2000" b="0" i="0" dirty="0">
                <a:solidFill>
                  <a:schemeClr val="tx1"/>
                </a:solidFill>
                <a:effectLst/>
                <a:latin typeface="Times" pitchFamily="2" charset="0"/>
              </a:rPr>
              <a:t>There are a lot of techniques that we can use for spam detector but the one we used is machine learning : By analyzing the features of known spam and ham messages, the algorithm can identify patterns and classify new messages as spam or ham.</a:t>
            </a:r>
          </a:p>
        </p:txBody>
      </p:sp>
      <p:pic>
        <p:nvPicPr>
          <p:cNvPr id="4" name="Content Placeholder 7" descr="Diagram&#10;&#10;Description automatically generated">
            <a:extLst>
              <a:ext uri="{FF2B5EF4-FFF2-40B4-BE49-F238E27FC236}">
                <a16:creationId xmlns:a16="http://schemas.microsoft.com/office/drawing/2014/main" id="{9E148B69-D128-364F-B088-05F073D80396}"/>
              </a:ext>
            </a:extLst>
          </p:cNvPr>
          <p:cNvPicPr>
            <a:picLocks noChangeAspect="1"/>
          </p:cNvPicPr>
          <p:nvPr/>
        </p:nvPicPr>
        <p:blipFill>
          <a:blip r:embed="rId2"/>
          <a:stretch>
            <a:fillRect/>
          </a:stretch>
        </p:blipFill>
        <p:spPr>
          <a:xfrm>
            <a:off x="5606513" y="2133600"/>
            <a:ext cx="5966607" cy="2714804"/>
          </a:xfrm>
          <a:prstGeom prst="rect">
            <a:avLst/>
          </a:prstGeom>
        </p:spPr>
      </p:pic>
      <p:sp>
        <p:nvSpPr>
          <p:cNvPr id="1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F6FCF12-C785-A940-AE3E-F6D0100608A2}"/>
              </a:ext>
            </a:extLst>
          </p:cNvPr>
          <p:cNvSpPr txBox="1"/>
          <p:nvPr/>
        </p:nvSpPr>
        <p:spPr>
          <a:xfrm>
            <a:off x="11062402" y="5864558"/>
            <a:ext cx="884419" cy="369332"/>
          </a:xfrm>
          <a:prstGeom prst="rect">
            <a:avLst/>
          </a:prstGeom>
          <a:noFill/>
        </p:spPr>
        <p:txBody>
          <a:bodyPr wrap="square" rtlCol="0">
            <a:spAutoFit/>
          </a:bodyPr>
          <a:lstStyle/>
          <a:p>
            <a:r>
              <a:rPr lang="en-US" dirty="0"/>
              <a:t>2</a:t>
            </a:r>
            <a:r>
              <a:rPr lang="tr-TR" dirty="0"/>
              <a:t>/3</a:t>
            </a:r>
            <a:endParaRPr dirty="0"/>
          </a:p>
        </p:txBody>
      </p:sp>
    </p:spTree>
    <p:extLst>
      <p:ext uri="{BB962C8B-B14F-4D97-AF65-F5344CB8AC3E}">
        <p14:creationId xmlns:p14="http://schemas.microsoft.com/office/powerpoint/2010/main" val="249908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F67F5-6F05-9644-8C05-5A4A3B8B1F86}"/>
              </a:ext>
            </a:extLst>
          </p:cNvPr>
          <p:cNvSpPr>
            <a:spLocks noGrp="1"/>
          </p:cNvSpPr>
          <p:nvPr>
            <p:ph type="title"/>
          </p:nvPr>
        </p:nvSpPr>
        <p:spPr>
          <a:xfrm>
            <a:off x="2304399" y="624110"/>
            <a:ext cx="8911687" cy="1280890"/>
          </a:xfrm>
        </p:spPr>
        <p:txBody>
          <a:bodyPr>
            <a:normAutofit fontScale="90000"/>
          </a:bodyPr>
          <a:lstStyle/>
          <a:p>
            <a:r>
              <a:rPr lang="en-US" sz="4000" b="0" i="0" dirty="0">
                <a:solidFill>
                  <a:schemeClr val="tx1"/>
                </a:solidFill>
                <a:effectLst/>
                <a:latin typeface="Times" pitchFamily="2" charset="0"/>
              </a:rPr>
              <a:t>What about the accuracy of spam detectors?</a:t>
            </a:r>
            <a:br>
              <a:rPr lang="en-US" sz="4000" b="0" i="0" dirty="0">
                <a:solidFill>
                  <a:schemeClr val="tx1"/>
                </a:solidFill>
                <a:effectLst/>
                <a:latin typeface="Times" pitchFamily="2" charset="0"/>
              </a:rPr>
            </a:br>
            <a:endParaRPr sz="4000" dirty="0">
              <a:solidFill>
                <a:schemeClr val="tx1"/>
              </a:solidFill>
              <a:latin typeface="Times" pitchFamily="2" charset="0"/>
            </a:endParaRPr>
          </a:p>
        </p:txBody>
      </p:sp>
      <p:sp>
        <p:nvSpPr>
          <p:cNvPr id="5" name="Content Placeholder 4">
            <a:extLst>
              <a:ext uri="{FF2B5EF4-FFF2-40B4-BE49-F238E27FC236}">
                <a16:creationId xmlns:a16="http://schemas.microsoft.com/office/drawing/2014/main" id="{CE4A4901-FA81-A34A-AA15-9A095C9615FA}"/>
              </a:ext>
            </a:extLst>
          </p:cNvPr>
          <p:cNvSpPr>
            <a:spLocks noGrp="1"/>
          </p:cNvSpPr>
          <p:nvPr>
            <p:ph idx="1"/>
          </p:nvPr>
        </p:nvSpPr>
        <p:spPr>
          <a:xfrm>
            <a:off x="2304399" y="1995968"/>
            <a:ext cx="8915400" cy="3777622"/>
          </a:xfrm>
        </p:spPr>
        <p:txBody>
          <a:bodyPr>
            <a:normAutofit/>
          </a:bodyPr>
          <a:lstStyle/>
          <a:p>
            <a:pPr marL="0" indent="0" algn="l" fontAlgn="base">
              <a:buNone/>
            </a:pPr>
            <a:r>
              <a:rPr lang="en-US" sz="2800" b="0" i="0" dirty="0">
                <a:solidFill>
                  <a:srgbClr val="000000"/>
                </a:solidFill>
                <a:effectLst/>
                <a:latin typeface="Times" pitchFamily="2" charset="0"/>
              </a:rPr>
              <a:t>It's worth mentioning that Spam detector are not 100% accurate, and sometimes they may mistakenly categorize legitimate messages as spam, this is called false positive. So, most of the spam filters include a mechanism called false positive feedback, which allows the user to report a message as not spam, this way the filter can learn from it to improve its accuracy.</a:t>
            </a:r>
          </a:p>
          <a:p>
            <a:endParaRPr sz="2800" dirty="0">
              <a:latin typeface="Times" pitchFamily="2" charset="0"/>
            </a:endParaRPr>
          </a:p>
        </p:txBody>
      </p:sp>
      <p:sp>
        <p:nvSpPr>
          <p:cNvPr id="6" name="TextBox 5">
            <a:extLst>
              <a:ext uri="{FF2B5EF4-FFF2-40B4-BE49-F238E27FC236}">
                <a16:creationId xmlns:a16="http://schemas.microsoft.com/office/drawing/2014/main" id="{EFB81363-98BC-D74A-AD08-95201FE58BC7}"/>
              </a:ext>
            </a:extLst>
          </p:cNvPr>
          <p:cNvSpPr txBox="1"/>
          <p:nvPr/>
        </p:nvSpPr>
        <p:spPr>
          <a:xfrm>
            <a:off x="11062402" y="5864558"/>
            <a:ext cx="884419" cy="369332"/>
          </a:xfrm>
          <a:prstGeom prst="rect">
            <a:avLst/>
          </a:prstGeom>
          <a:noFill/>
        </p:spPr>
        <p:txBody>
          <a:bodyPr wrap="square" rtlCol="0">
            <a:spAutoFit/>
          </a:bodyPr>
          <a:lstStyle/>
          <a:p>
            <a:r>
              <a:rPr lang="en-US" dirty="0"/>
              <a:t>4</a:t>
            </a:r>
            <a:r>
              <a:rPr lang="tr-TR" dirty="0"/>
              <a:t>/3</a:t>
            </a:r>
            <a:endParaRPr dirty="0"/>
          </a:p>
        </p:txBody>
      </p:sp>
    </p:spTree>
    <p:extLst>
      <p:ext uri="{BB962C8B-B14F-4D97-AF65-F5344CB8AC3E}">
        <p14:creationId xmlns:p14="http://schemas.microsoft.com/office/powerpoint/2010/main" val="280719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9FD130-7954-1F97-371A-7EF74CB53EE3}"/>
              </a:ext>
            </a:extLst>
          </p:cNvPr>
          <p:cNvSpPr>
            <a:spLocks noGrp="1"/>
          </p:cNvSpPr>
          <p:nvPr>
            <p:ph type="title"/>
          </p:nvPr>
        </p:nvSpPr>
        <p:spPr>
          <a:xfrm>
            <a:off x="649224" y="645106"/>
            <a:ext cx="9269476" cy="1259894"/>
          </a:xfrm>
        </p:spPr>
        <p:txBody>
          <a:bodyPr>
            <a:normAutofit/>
          </a:bodyPr>
          <a:lstStyle/>
          <a:p>
            <a:r>
              <a:rPr lang="en-US" dirty="0">
                <a:latin typeface="Times" pitchFamily="2" charset="0"/>
              </a:rPr>
              <a:t>What We Need To Implement Spam Detector?</a:t>
            </a:r>
          </a:p>
        </p:txBody>
      </p:sp>
      <p:sp>
        <p:nvSpPr>
          <p:cNvPr id="1035" name="Rectangle 1034">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60A05E5-F671-98F7-3969-A0C3068FDD74}"/>
              </a:ext>
            </a:extLst>
          </p:cNvPr>
          <p:cNvSpPr>
            <a:spLocks noGrp="1"/>
          </p:cNvSpPr>
          <p:nvPr>
            <p:ph idx="1"/>
          </p:nvPr>
        </p:nvSpPr>
        <p:spPr>
          <a:xfrm>
            <a:off x="519017" y="2385526"/>
            <a:ext cx="6574535" cy="3759253"/>
          </a:xfrm>
        </p:spPr>
        <p:txBody>
          <a:bodyPr>
            <a:normAutofit/>
          </a:bodyPr>
          <a:lstStyle/>
          <a:p>
            <a:r>
              <a:rPr lang="en-US" sz="2400" dirty="0">
                <a:latin typeface="Times" pitchFamily="2" charset="0"/>
              </a:rPr>
              <a:t>A dataset of known spam and non-spam messages</a:t>
            </a:r>
          </a:p>
          <a:p>
            <a:r>
              <a:rPr lang="en-US" sz="2400" dirty="0">
                <a:latin typeface="Times" pitchFamily="2" charset="0"/>
              </a:rPr>
              <a:t>A machine learning algorithm</a:t>
            </a:r>
          </a:p>
          <a:p>
            <a:r>
              <a:rPr lang="en-US" sz="2400" dirty="0">
                <a:latin typeface="Times" pitchFamily="2" charset="0"/>
              </a:rPr>
              <a:t>Feature extraction and selection</a:t>
            </a:r>
          </a:p>
          <a:p>
            <a:r>
              <a:rPr lang="en-US" sz="2400" dirty="0">
                <a:latin typeface="Times" pitchFamily="2" charset="0"/>
              </a:rPr>
              <a:t>Training and validation</a:t>
            </a:r>
          </a:p>
          <a:p>
            <a:r>
              <a:rPr lang="en-US" sz="2400" dirty="0">
                <a:latin typeface="Times" pitchFamily="2" charset="0"/>
              </a:rPr>
              <a:t>Evaluation and testing</a:t>
            </a:r>
          </a:p>
        </p:txBody>
      </p:sp>
      <p:pic>
        <p:nvPicPr>
          <p:cNvPr id="1028" name="Picture 4" descr="Applicability of machine learning in spam and phishing email filtering:  review and approaches | SpringerLink">
            <a:extLst>
              <a:ext uri="{FF2B5EF4-FFF2-40B4-BE49-F238E27FC236}">
                <a16:creationId xmlns:a16="http://schemas.microsoft.com/office/drawing/2014/main" id="{2027D2FD-2F27-F884-D631-6346BD1A9C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88376" y="2753229"/>
            <a:ext cx="5171410" cy="2042706"/>
          </a:xfrm>
          <a:prstGeom prst="rect">
            <a:avLst/>
          </a:prstGeom>
          <a:noFill/>
          <a:extLst>
            <a:ext uri="{909E8E84-426E-40DD-AFC4-6F175D3DCCD1}">
              <a14:hiddenFill xmlns:a14="http://schemas.microsoft.com/office/drawing/2010/main">
                <a:solidFill>
                  <a:srgbClr val="FFFFFF"/>
                </a:solidFill>
              </a14:hiddenFill>
            </a:ext>
          </a:extLst>
        </p:spPr>
      </p:pic>
      <p:sp>
        <p:nvSpPr>
          <p:cNvPr id="1037"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97D3453-AB5F-BE4E-842F-DE91108D1DB6}"/>
              </a:ext>
            </a:extLst>
          </p:cNvPr>
          <p:cNvSpPr txBox="1"/>
          <p:nvPr/>
        </p:nvSpPr>
        <p:spPr>
          <a:xfrm>
            <a:off x="11062402" y="5864558"/>
            <a:ext cx="884419" cy="369332"/>
          </a:xfrm>
          <a:prstGeom prst="rect">
            <a:avLst/>
          </a:prstGeom>
          <a:noFill/>
        </p:spPr>
        <p:txBody>
          <a:bodyPr wrap="square" rtlCol="0">
            <a:spAutoFit/>
          </a:bodyPr>
          <a:lstStyle/>
          <a:p>
            <a:r>
              <a:rPr lang="en-US" dirty="0"/>
              <a:t>4</a:t>
            </a:r>
            <a:r>
              <a:rPr lang="tr-TR" dirty="0"/>
              <a:t>/</a:t>
            </a:r>
            <a:r>
              <a:rPr lang="en-US" dirty="0"/>
              <a:t>4</a:t>
            </a:r>
            <a:endParaRPr dirty="0"/>
          </a:p>
        </p:txBody>
      </p:sp>
    </p:spTree>
    <p:extLst>
      <p:ext uri="{BB962C8B-B14F-4D97-AF65-F5344CB8AC3E}">
        <p14:creationId xmlns:p14="http://schemas.microsoft.com/office/powerpoint/2010/main" val="361087935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{0E85E786-F494-C14D-949C-EF656A10B37B}tf10001069</Template>
  <TotalTime>359</TotalTime>
  <Words>302</Words>
  <Application>Microsoft Macintosh PowerPoint</Application>
  <PresentationFormat>Widescreen</PresentationFormat>
  <Paragraphs>22</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Century Gothic</vt:lpstr>
      <vt:lpstr>Times</vt:lpstr>
      <vt:lpstr>Wingdings 3</vt:lpstr>
      <vt:lpstr>Wisp</vt:lpstr>
      <vt:lpstr>NATURAL LANGUAGE PROCESSING /Spam Detector </vt:lpstr>
      <vt:lpstr>What is spam detector ? </vt:lpstr>
      <vt:lpstr>How The Spam Detector Work?</vt:lpstr>
      <vt:lpstr>What about the accuracy of spam detectors? </vt:lpstr>
      <vt:lpstr>What We Need To Implement Spam Detector?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/Spam bots </dc:title>
  <dc:creator>Gizem.BULUT</dc:creator>
  <cp:lastModifiedBy>Gizem.BULUT</cp:lastModifiedBy>
  <cp:revision>11</cp:revision>
  <dcterms:created xsi:type="dcterms:W3CDTF">2023-01-12T09:47:18Z</dcterms:created>
  <dcterms:modified xsi:type="dcterms:W3CDTF">2023-01-12T21:36:10Z</dcterms:modified>
</cp:coreProperties>
</file>