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kson, Ryan" initials="JR" lastIdx="33" clrIdx="0">
    <p:extLst>
      <p:ext uri="{19B8F6BF-5375-455C-9EA6-DF929625EA0E}">
        <p15:presenceInfo xmlns:p15="http://schemas.microsoft.com/office/powerpoint/2012/main" userId="S-1-5-21-1407069837-2091007605-538272213-23347960" providerId="AD"/>
      </p:ext>
    </p:extLst>
  </p:cmAuthor>
  <p:cmAuthor id="2" name="Microsoft Office User" initials="MOU" lastIdx="1" clrIdx="1">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9880"/>
  </p:normalViewPr>
  <p:slideViewPr>
    <p:cSldViewPr snapToGrid="0" snapToObjects="1">
      <p:cViewPr varScale="1">
        <p:scale>
          <a:sx n="104" d="100"/>
          <a:sy n="104" d="100"/>
        </p:scale>
        <p:origin x="232"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D9774-5ED6-F44F-9DF8-2EB44EAA96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C47598-2125-D448-821E-18F1DDF698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235EFB-5811-FA41-BE0F-5F48864459D6}"/>
              </a:ext>
            </a:extLst>
          </p:cNvPr>
          <p:cNvSpPr>
            <a:spLocks noGrp="1"/>
          </p:cNvSpPr>
          <p:nvPr>
            <p:ph type="dt" sz="half" idx="10"/>
          </p:nvPr>
        </p:nvSpPr>
        <p:spPr/>
        <p:txBody>
          <a:bodyPr/>
          <a:lstStyle/>
          <a:p>
            <a:fld id="{03C6A917-EB9D-164B-AD06-1D44E3A5A775}" type="datetimeFigureOut">
              <a:rPr lang="en-US" smtClean="0"/>
              <a:t>10/1/20</a:t>
            </a:fld>
            <a:endParaRPr lang="en-US"/>
          </a:p>
        </p:txBody>
      </p:sp>
      <p:sp>
        <p:nvSpPr>
          <p:cNvPr id="5" name="Footer Placeholder 4">
            <a:extLst>
              <a:ext uri="{FF2B5EF4-FFF2-40B4-BE49-F238E27FC236}">
                <a16:creationId xmlns:a16="http://schemas.microsoft.com/office/drawing/2014/main" id="{A5DF3A86-5BE3-234B-B603-C45C2C925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DAD1DA-AD31-1847-98B1-3A977643F810}"/>
              </a:ext>
            </a:extLst>
          </p:cNvPr>
          <p:cNvSpPr>
            <a:spLocks noGrp="1"/>
          </p:cNvSpPr>
          <p:nvPr>
            <p:ph type="sldNum" sz="quarter" idx="12"/>
          </p:nvPr>
        </p:nvSpPr>
        <p:spPr/>
        <p:txBody>
          <a:bodyPr/>
          <a:lstStyle/>
          <a:p>
            <a:fld id="{A95E9BA2-A981-9C47-A656-FAE083A6EEEB}" type="slidenum">
              <a:rPr lang="en-US" smtClean="0"/>
              <a:t>‹#›</a:t>
            </a:fld>
            <a:endParaRPr lang="en-US"/>
          </a:p>
        </p:txBody>
      </p:sp>
    </p:spTree>
    <p:extLst>
      <p:ext uri="{BB962C8B-B14F-4D97-AF65-F5344CB8AC3E}">
        <p14:creationId xmlns:p14="http://schemas.microsoft.com/office/powerpoint/2010/main" val="3983022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21B62-A877-1044-8217-06881EDC5D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20E18C-0443-F643-87FB-402047E52A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4D6BB7-9A1D-1A4A-95AD-6663ED5CDF21}"/>
              </a:ext>
            </a:extLst>
          </p:cNvPr>
          <p:cNvSpPr>
            <a:spLocks noGrp="1"/>
          </p:cNvSpPr>
          <p:nvPr>
            <p:ph type="dt" sz="half" idx="10"/>
          </p:nvPr>
        </p:nvSpPr>
        <p:spPr/>
        <p:txBody>
          <a:bodyPr/>
          <a:lstStyle/>
          <a:p>
            <a:fld id="{03C6A917-EB9D-164B-AD06-1D44E3A5A775}" type="datetimeFigureOut">
              <a:rPr lang="en-US" smtClean="0"/>
              <a:t>10/1/20</a:t>
            </a:fld>
            <a:endParaRPr lang="en-US"/>
          </a:p>
        </p:txBody>
      </p:sp>
      <p:sp>
        <p:nvSpPr>
          <p:cNvPr id="5" name="Footer Placeholder 4">
            <a:extLst>
              <a:ext uri="{FF2B5EF4-FFF2-40B4-BE49-F238E27FC236}">
                <a16:creationId xmlns:a16="http://schemas.microsoft.com/office/drawing/2014/main" id="{A5A45D10-25C2-9440-93CA-599245B7D8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DF6C0D-9122-AD4D-8A37-A71048958A75}"/>
              </a:ext>
            </a:extLst>
          </p:cNvPr>
          <p:cNvSpPr>
            <a:spLocks noGrp="1"/>
          </p:cNvSpPr>
          <p:nvPr>
            <p:ph type="sldNum" sz="quarter" idx="12"/>
          </p:nvPr>
        </p:nvSpPr>
        <p:spPr/>
        <p:txBody>
          <a:bodyPr/>
          <a:lstStyle/>
          <a:p>
            <a:fld id="{A95E9BA2-A981-9C47-A656-FAE083A6EEEB}" type="slidenum">
              <a:rPr lang="en-US" smtClean="0"/>
              <a:t>‹#›</a:t>
            </a:fld>
            <a:endParaRPr lang="en-US"/>
          </a:p>
        </p:txBody>
      </p:sp>
    </p:spTree>
    <p:extLst>
      <p:ext uri="{BB962C8B-B14F-4D97-AF65-F5344CB8AC3E}">
        <p14:creationId xmlns:p14="http://schemas.microsoft.com/office/powerpoint/2010/main" val="798452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F728EC-2535-A442-A4C3-25F5857FB1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875B9F-3192-0E47-8EA5-E230215360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3C9798-1412-9F4E-9325-20535444E003}"/>
              </a:ext>
            </a:extLst>
          </p:cNvPr>
          <p:cNvSpPr>
            <a:spLocks noGrp="1"/>
          </p:cNvSpPr>
          <p:nvPr>
            <p:ph type="dt" sz="half" idx="10"/>
          </p:nvPr>
        </p:nvSpPr>
        <p:spPr/>
        <p:txBody>
          <a:bodyPr/>
          <a:lstStyle/>
          <a:p>
            <a:fld id="{03C6A917-EB9D-164B-AD06-1D44E3A5A775}" type="datetimeFigureOut">
              <a:rPr lang="en-US" smtClean="0"/>
              <a:t>10/1/20</a:t>
            </a:fld>
            <a:endParaRPr lang="en-US"/>
          </a:p>
        </p:txBody>
      </p:sp>
      <p:sp>
        <p:nvSpPr>
          <p:cNvPr id="5" name="Footer Placeholder 4">
            <a:extLst>
              <a:ext uri="{FF2B5EF4-FFF2-40B4-BE49-F238E27FC236}">
                <a16:creationId xmlns:a16="http://schemas.microsoft.com/office/drawing/2014/main" id="{42EB6502-284C-3747-84D3-733A5D995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A2CCCA-E82E-B54D-8012-EEB0EF1D529F}"/>
              </a:ext>
            </a:extLst>
          </p:cNvPr>
          <p:cNvSpPr>
            <a:spLocks noGrp="1"/>
          </p:cNvSpPr>
          <p:nvPr>
            <p:ph type="sldNum" sz="quarter" idx="12"/>
          </p:nvPr>
        </p:nvSpPr>
        <p:spPr/>
        <p:txBody>
          <a:bodyPr/>
          <a:lstStyle/>
          <a:p>
            <a:fld id="{A95E9BA2-A981-9C47-A656-FAE083A6EEEB}" type="slidenum">
              <a:rPr lang="en-US" smtClean="0"/>
              <a:t>‹#›</a:t>
            </a:fld>
            <a:endParaRPr lang="en-US"/>
          </a:p>
        </p:txBody>
      </p:sp>
    </p:spTree>
    <p:extLst>
      <p:ext uri="{BB962C8B-B14F-4D97-AF65-F5344CB8AC3E}">
        <p14:creationId xmlns:p14="http://schemas.microsoft.com/office/powerpoint/2010/main" val="250395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E755B-2400-4F4B-B067-B5DA6D6B37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3BE1C3-64F9-4A47-892E-4E393317A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1691B-3FE8-1146-AF0E-7856FD41099D}"/>
              </a:ext>
            </a:extLst>
          </p:cNvPr>
          <p:cNvSpPr>
            <a:spLocks noGrp="1"/>
          </p:cNvSpPr>
          <p:nvPr>
            <p:ph type="dt" sz="half" idx="10"/>
          </p:nvPr>
        </p:nvSpPr>
        <p:spPr/>
        <p:txBody>
          <a:bodyPr/>
          <a:lstStyle/>
          <a:p>
            <a:fld id="{03C6A917-EB9D-164B-AD06-1D44E3A5A775}" type="datetimeFigureOut">
              <a:rPr lang="en-US" smtClean="0"/>
              <a:t>10/1/20</a:t>
            </a:fld>
            <a:endParaRPr lang="en-US"/>
          </a:p>
        </p:txBody>
      </p:sp>
      <p:sp>
        <p:nvSpPr>
          <p:cNvPr id="5" name="Footer Placeholder 4">
            <a:extLst>
              <a:ext uri="{FF2B5EF4-FFF2-40B4-BE49-F238E27FC236}">
                <a16:creationId xmlns:a16="http://schemas.microsoft.com/office/drawing/2014/main" id="{19256460-2D16-E843-ADEB-3B7BBBE32C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505EBC-CC58-0044-A23D-2A6492D796F3}"/>
              </a:ext>
            </a:extLst>
          </p:cNvPr>
          <p:cNvSpPr>
            <a:spLocks noGrp="1"/>
          </p:cNvSpPr>
          <p:nvPr>
            <p:ph type="sldNum" sz="quarter" idx="12"/>
          </p:nvPr>
        </p:nvSpPr>
        <p:spPr/>
        <p:txBody>
          <a:bodyPr/>
          <a:lstStyle/>
          <a:p>
            <a:fld id="{A95E9BA2-A981-9C47-A656-FAE083A6EEEB}" type="slidenum">
              <a:rPr lang="en-US" smtClean="0"/>
              <a:t>‹#›</a:t>
            </a:fld>
            <a:endParaRPr lang="en-US"/>
          </a:p>
        </p:txBody>
      </p:sp>
    </p:spTree>
    <p:extLst>
      <p:ext uri="{BB962C8B-B14F-4D97-AF65-F5344CB8AC3E}">
        <p14:creationId xmlns:p14="http://schemas.microsoft.com/office/powerpoint/2010/main" val="4201090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28570-540A-9C4F-8268-0F9590EC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9B6D80-6716-F340-95AD-DD9293CEAF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9FDA54-C60B-E945-97F0-EFB1BC784F41}"/>
              </a:ext>
            </a:extLst>
          </p:cNvPr>
          <p:cNvSpPr>
            <a:spLocks noGrp="1"/>
          </p:cNvSpPr>
          <p:nvPr>
            <p:ph type="dt" sz="half" idx="10"/>
          </p:nvPr>
        </p:nvSpPr>
        <p:spPr/>
        <p:txBody>
          <a:bodyPr/>
          <a:lstStyle/>
          <a:p>
            <a:fld id="{03C6A917-EB9D-164B-AD06-1D44E3A5A775}" type="datetimeFigureOut">
              <a:rPr lang="en-US" smtClean="0"/>
              <a:t>10/1/20</a:t>
            </a:fld>
            <a:endParaRPr lang="en-US"/>
          </a:p>
        </p:txBody>
      </p:sp>
      <p:sp>
        <p:nvSpPr>
          <p:cNvPr id="5" name="Footer Placeholder 4">
            <a:extLst>
              <a:ext uri="{FF2B5EF4-FFF2-40B4-BE49-F238E27FC236}">
                <a16:creationId xmlns:a16="http://schemas.microsoft.com/office/drawing/2014/main" id="{5A055EBF-AAA1-3841-802E-2F2CDDB918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832039-D17D-9244-8106-5732BCB9D474}"/>
              </a:ext>
            </a:extLst>
          </p:cNvPr>
          <p:cNvSpPr>
            <a:spLocks noGrp="1"/>
          </p:cNvSpPr>
          <p:nvPr>
            <p:ph type="sldNum" sz="quarter" idx="12"/>
          </p:nvPr>
        </p:nvSpPr>
        <p:spPr/>
        <p:txBody>
          <a:bodyPr/>
          <a:lstStyle/>
          <a:p>
            <a:fld id="{A95E9BA2-A981-9C47-A656-FAE083A6EEEB}" type="slidenum">
              <a:rPr lang="en-US" smtClean="0"/>
              <a:t>‹#›</a:t>
            </a:fld>
            <a:endParaRPr lang="en-US"/>
          </a:p>
        </p:txBody>
      </p:sp>
    </p:spTree>
    <p:extLst>
      <p:ext uri="{BB962C8B-B14F-4D97-AF65-F5344CB8AC3E}">
        <p14:creationId xmlns:p14="http://schemas.microsoft.com/office/powerpoint/2010/main" val="2860885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B815-042D-F54C-AB31-18CF16E2E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BFE48E-6F59-7841-BF63-791D8941A4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F3A757-92C9-9F43-B1C9-5303CB43FE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C4F19B-2A3E-8D4C-8588-126E8EE75A09}"/>
              </a:ext>
            </a:extLst>
          </p:cNvPr>
          <p:cNvSpPr>
            <a:spLocks noGrp="1"/>
          </p:cNvSpPr>
          <p:nvPr>
            <p:ph type="dt" sz="half" idx="10"/>
          </p:nvPr>
        </p:nvSpPr>
        <p:spPr/>
        <p:txBody>
          <a:bodyPr/>
          <a:lstStyle/>
          <a:p>
            <a:fld id="{03C6A917-EB9D-164B-AD06-1D44E3A5A775}" type="datetimeFigureOut">
              <a:rPr lang="en-US" smtClean="0"/>
              <a:t>10/1/20</a:t>
            </a:fld>
            <a:endParaRPr lang="en-US"/>
          </a:p>
        </p:txBody>
      </p:sp>
      <p:sp>
        <p:nvSpPr>
          <p:cNvPr id="6" name="Footer Placeholder 5">
            <a:extLst>
              <a:ext uri="{FF2B5EF4-FFF2-40B4-BE49-F238E27FC236}">
                <a16:creationId xmlns:a16="http://schemas.microsoft.com/office/drawing/2014/main" id="{8CBC5693-D767-8A46-BFD6-7767EC2845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A48934-AAD2-AA45-BB65-CAA563A5AD4E}"/>
              </a:ext>
            </a:extLst>
          </p:cNvPr>
          <p:cNvSpPr>
            <a:spLocks noGrp="1"/>
          </p:cNvSpPr>
          <p:nvPr>
            <p:ph type="sldNum" sz="quarter" idx="12"/>
          </p:nvPr>
        </p:nvSpPr>
        <p:spPr/>
        <p:txBody>
          <a:bodyPr/>
          <a:lstStyle/>
          <a:p>
            <a:fld id="{A95E9BA2-A981-9C47-A656-FAE083A6EEEB}" type="slidenum">
              <a:rPr lang="en-US" smtClean="0"/>
              <a:t>‹#›</a:t>
            </a:fld>
            <a:endParaRPr lang="en-US"/>
          </a:p>
        </p:txBody>
      </p:sp>
    </p:spTree>
    <p:extLst>
      <p:ext uri="{BB962C8B-B14F-4D97-AF65-F5344CB8AC3E}">
        <p14:creationId xmlns:p14="http://schemas.microsoft.com/office/powerpoint/2010/main" val="4140657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C6759-0F9D-6C41-9F1F-9883E4A746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11734D-2E73-0549-A324-E1BD000C43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8BDD15-2AF0-5141-BE51-5119FD64B3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4A67F9-04FD-4B44-AE21-05C1D081D7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CBE286-857F-E14D-BFD2-3E0CB0FFC2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7F499F-1931-0A48-8974-C6638D4CCDEC}"/>
              </a:ext>
            </a:extLst>
          </p:cNvPr>
          <p:cNvSpPr>
            <a:spLocks noGrp="1"/>
          </p:cNvSpPr>
          <p:nvPr>
            <p:ph type="dt" sz="half" idx="10"/>
          </p:nvPr>
        </p:nvSpPr>
        <p:spPr/>
        <p:txBody>
          <a:bodyPr/>
          <a:lstStyle/>
          <a:p>
            <a:fld id="{03C6A917-EB9D-164B-AD06-1D44E3A5A775}" type="datetimeFigureOut">
              <a:rPr lang="en-US" smtClean="0"/>
              <a:t>10/1/20</a:t>
            </a:fld>
            <a:endParaRPr lang="en-US"/>
          </a:p>
        </p:txBody>
      </p:sp>
      <p:sp>
        <p:nvSpPr>
          <p:cNvPr id="8" name="Footer Placeholder 7">
            <a:extLst>
              <a:ext uri="{FF2B5EF4-FFF2-40B4-BE49-F238E27FC236}">
                <a16:creationId xmlns:a16="http://schemas.microsoft.com/office/drawing/2014/main" id="{D5E9A958-9FA4-014F-8559-F9D31419E2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D6A565-0C4C-414A-975E-7FE6A68E9FB4}"/>
              </a:ext>
            </a:extLst>
          </p:cNvPr>
          <p:cNvSpPr>
            <a:spLocks noGrp="1"/>
          </p:cNvSpPr>
          <p:nvPr>
            <p:ph type="sldNum" sz="quarter" idx="12"/>
          </p:nvPr>
        </p:nvSpPr>
        <p:spPr/>
        <p:txBody>
          <a:bodyPr/>
          <a:lstStyle/>
          <a:p>
            <a:fld id="{A95E9BA2-A981-9C47-A656-FAE083A6EEEB}" type="slidenum">
              <a:rPr lang="en-US" smtClean="0"/>
              <a:t>‹#›</a:t>
            </a:fld>
            <a:endParaRPr lang="en-US"/>
          </a:p>
        </p:txBody>
      </p:sp>
    </p:spTree>
    <p:extLst>
      <p:ext uri="{BB962C8B-B14F-4D97-AF65-F5344CB8AC3E}">
        <p14:creationId xmlns:p14="http://schemas.microsoft.com/office/powerpoint/2010/main" val="856921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2EEC2-E04E-6D4E-BA19-7697E4479B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5C8166-0A9A-674B-9E29-443847493C16}"/>
              </a:ext>
            </a:extLst>
          </p:cNvPr>
          <p:cNvSpPr>
            <a:spLocks noGrp="1"/>
          </p:cNvSpPr>
          <p:nvPr>
            <p:ph type="dt" sz="half" idx="10"/>
          </p:nvPr>
        </p:nvSpPr>
        <p:spPr/>
        <p:txBody>
          <a:bodyPr/>
          <a:lstStyle/>
          <a:p>
            <a:fld id="{03C6A917-EB9D-164B-AD06-1D44E3A5A775}" type="datetimeFigureOut">
              <a:rPr lang="en-US" smtClean="0"/>
              <a:t>10/1/20</a:t>
            </a:fld>
            <a:endParaRPr lang="en-US"/>
          </a:p>
        </p:txBody>
      </p:sp>
      <p:sp>
        <p:nvSpPr>
          <p:cNvPr id="4" name="Footer Placeholder 3">
            <a:extLst>
              <a:ext uri="{FF2B5EF4-FFF2-40B4-BE49-F238E27FC236}">
                <a16:creationId xmlns:a16="http://schemas.microsoft.com/office/drawing/2014/main" id="{A68DD5FC-1568-DF41-BFD6-921602DC52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4A8CED-7133-AB46-96BF-0E95E64510B3}"/>
              </a:ext>
            </a:extLst>
          </p:cNvPr>
          <p:cNvSpPr>
            <a:spLocks noGrp="1"/>
          </p:cNvSpPr>
          <p:nvPr>
            <p:ph type="sldNum" sz="quarter" idx="12"/>
          </p:nvPr>
        </p:nvSpPr>
        <p:spPr/>
        <p:txBody>
          <a:bodyPr/>
          <a:lstStyle/>
          <a:p>
            <a:fld id="{A95E9BA2-A981-9C47-A656-FAE083A6EEEB}" type="slidenum">
              <a:rPr lang="en-US" smtClean="0"/>
              <a:t>‹#›</a:t>
            </a:fld>
            <a:endParaRPr lang="en-US"/>
          </a:p>
        </p:txBody>
      </p:sp>
    </p:spTree>
    <p:extLst>
      <p:ext uri="{BB962C8B-B14F-4D97-AF65-F5344CB8AC3E}">
        <p14:creationId xmlns:p14="http://schemas.microsoft.com/office/powerpoint/2010/main" val="3403783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59B985-18F0-6C4E-9B83-EB21F83409E1}"/>
              </a:ext>
            </a:extLst>
          </p:cNvPr>
          <p:cNvSpPr>
            <a:spLocks noGrp="1"/>
          </p:cNvSpPr>
          <p:nvPr>
            <p:ph type="dt" sz="half" idx="10"/>
          </p:nvPr>
        </p:nvSpPr>
        <p:spPr/>
        <p:txBody>
          <a:bodyPr/>
          <a:lstStyle/>
          <a:p>
            <a:fld id="{03C6A917-EB9D-164B-AD06-1D44E3A5A775}" type="datetimeFigureOut">
              <a:rPr lang="en-US" smtClean="0"/>
              <a:t>10/1/20</a:t>
            </a:fld>
            <a:endParaRPr lang="en-US"/>
          </a:p>
        </p:txBody>
      </p:sp>
      <p:sp>
        <p:nvSpPr>
          <p:cNvPr id="3" name="Footer Placeholder 2">
            <a:extLst>
              <a:ext uri="{FF2B5EF4-FFF2-40B4-BE49-F238E27FC236}">
                <a16:creationId xmlns:a16="http://schemas.microsoft.com/office/drawing/2014/main" id="{4B18D9B9-6DB7-AD44-9058-027C0C75E5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362227-BB51-9D4D-8BF1-CE5796B607B5}"/>
              </a:ext>
            </a:extLst>
          </p:cNvPr>
          <p:cNvSpPr>
            <a:spLocks noGrp="1"/>
          </p:cNvSpPr>
          <p:nvPr>
            <p:ph type="sldNum" sz="quarter" idx="12"/>
          </p:nvPr>
        </p:nvSpPr>
        <p:spPr/>
        <p:txBody>
          <a:bodyPr/>
          <a:lstStyle/>
          <a:p>
            <a:fld id="{A95E9BA2-A981-9C47-A656-FAE083A6EEEB}" type="slidenum">
              <a:rPr lang="en-US" smtClean="0"/>
              <a:t>‹#›</a:t>
            </a:fld>
            <a:endParaRPr lang="en-US"/>
          </a:p>
        </p:txBody>
      </p:sp>
    </p:spTree>
    <p:extLst>
      <p:ext uri="{BB962C8B-B14F-4D97-AF65-F5344CB8AC3E}">
        <p14:creationId xmlns:p14="http://schemas.microsoft.com/office/powerpoint/2010/main" val="1566884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8FEE6-D1D3-6D48-87E6-83625353AE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0F3840-DEA3-0640-B71F-209AF1ED1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580359-648B-C146-8196-65599C9515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BD0F45-FC6A-8D4D-B425-0C0C04971954}"/>
              </a:ext>
            </a:extLst>
          </p:cNvPr>
          <p:cNvSpPr>
            <a:spLocks noGrp="1"/>
          </p:cNvSpPr>
          <p:nvPr>
            <p:ph type="dt" sz="half" idx="10"/>
          </p:nvPr>
        </p:nvSpPr>
        <p:spPr/>
        <p:txBody>
          <a:bodyPr/>
          <a:lstStyle/>
          <a:p>
            <a:fld id="{03C6A917-EB9D-164B-AD06-1D44E3A5A775}" type="datetimeFigureOut">
              <a:rPr lang="en-US" smtClean="0"/>
              <a:t>10/1/20</a:t>
            </a:fld>
            <a:endParaRPr lang="en-US"/>
          </a:p>
        </p:txBody>
      </p:sp>
      <p:sp>
        <p:nvSpPr>
          <p:cNvPr id="6" name="Footer Placeholder 5">
            <a:extLst>
              <a:ext uri="{FF2B5EF4-FFF2-40B4-BE49-F238E27FC236}">
                <a16:creationId xmlns:a16="http://schemas.microsoft.com/office/drawing/2014/main" id="{78057AAF-1EF6-5D4E-A5F7-EF7CC78E9C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9374AA-759C-5842-A2B4-20CDFF4C7DE7}"/>
              </a:ext>
            </a:extLst>
          </p:cNvPr>
          <p:cNvSpPr>
            <a:spLocks noGrp="1"/>
          </p:cNvSpPr>
          <p:nvPr>
            <p:ph type="sldNum" sz="quarter" idx="12"/>
          </p:nvPr>
        </p:nvSpPr>
        <p:spPr/>
        <p:txBody>
          <a:bodyPr/>
          <a:lstStyle/>
          <a:p>
            <a:fld id="{A95E9BA2-A981-9C47-A656-FAE083A6EEEB}" type="slidenum">
              <a:rPr lang="en-US" smtClean="0"/>
              <a:t>‹#›</a:t>
            </a:fld>
            <a:endParaRPr lang="en-US"/>
          </a:p>
        </p:txBody>
      </p:sp>
    </p:spTree>
    <p:extLst>
      <p:ext uri="{BB962C8B-B14F-4D97-AF65-F5344CB8AC3E}">
        <p14:creationId xmlns:p14="http://schemas.microsoft.com/office/powerpoint/2010/main" val="175582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ABDD8-4EEF-9141-99FC-00DF8FC99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E22E9A-4E8C-1D4E-986F-0DEF7229AE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E017C1-9945-564F-88B4-A01BB625C6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CC09A-35D5-E243-A00E-DC482560D1B2}"/>
              </a:ext>
            </a:extLst>
          </p:cNvPr>
          <p:cNvSpPr>
            <a:spLocks noGrp="1"/>
          </p:cNvSpPr>
          <p:nvPr>
            <p:ph type="dt" sz="half" idx="10"/>
          </p:nvPr>
        </p:nvSpPr>
        <p:spPr/>
        <p:txBody>
          <a:bodyPr/>
          <a:lstStyle/>
          <a:p>
            <a:fld id="{03C6A917-EB9D-164B-AD06-1D44E3A5A775}" type="datetimeFigureOut">
              <a:rPr lang="en-US" smtClean="0"/>
              <a:t>10/1/20</a:t>
            </a:fld>
            <a:endParaRPr lang="en-US"/>
          </a:p>
        </p:txBody>
      </p:sp>
      <p:sp>
        <p:nvSpPr>
          <p:cNvPr id="6" name="Footer Placeholder 5">
            <a:extLst>
              <a:ext uri="{FF2B5EF4-FFF2-40B4-BE49-F238E27FC236}">
                <a16:creationId xmlns:a16="http://schemas.microsoft.com/office/drawing/2014/main" id="{FC4A5DA1-88DE-6F4D-AB45-6DB64930EC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016621-C908-C545-A53C-ACD44881DB2B}"/>
              </a:ext>
            </a:extLst>
          </p:cNvPr>
          <p:cNvSpPr>
            <a:spLocks noGrp="1"/>
          </p:cNvSpPr>
          <p:nvPr>
            <p:ph type="sldNum" sz="quarter" idx="12"/>
          </p:nvPr>
        </p:nvSpPr>
        <p:spPr/>
        <p:txBody>
          <a:bodyPr/>
          <a:lstStyle/>
          <a:p>
            <a:fld id="{A95E9BA2-A981-9C47-A656-FAE083A6EEEB}" type="slidenum">
              <a:rPr lang="en-US" smtClean="0"/>
              <a:t>‹#›</a:t>
            </a:fld>
            <a:endParaRPr lang="en-US"/>
          </a:p>
        </p:txBody>
      </p:sp>
    </p:spTree>
    <p:extLst>
      <p:ext uri="{BB962C8B-B14F-4D97-AF65-F5344CB8AC3E}">
        <p14:creationId xmlns:p14="http://schemas.microsoft.com/office/powerpoint/2010/main" val="1689224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8A248E-354B-074D-B66E-9C1129284F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924849-BB07-3F4F-AF72-D67B6D6006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326950-6B34-9348-9BAD-6CDCAE66E0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C6A917-EB9D-164B-AD06-1D44E3A5A775}" type="datetimeFigureOut">
              <a:rPr lang="en-US" smtClean="0"/>
              <a:t>10/1/20</a:t>
            </a:fld>
            <a:endParaRPr lang="en-US"/>
          </a:p>
        </p:txBody>
      </p:sp>
      <p:sp>
        <p:nvSpPr>
          <p:cNvPr id="5" name="Footer Placeholder 4">
            <a:extLst>
              <a:ext uri="{FF2B5EF4-FFF2-40B4-BE49-F238E27FC236}">
                <a16:creationId xmlns:a16="http://schemas.microsoft.com/office/drawing/2014/main" id="{BDB62C58-350E-9443-B2FB-48620BF4DB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38D6CB-20AA-EB40-BCBB-938234A2AC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5E9BA2-A981-9C47-A656-FAE083A6EEEB}" type="slidenum">
              <a:rPr lang="en-US" smtClean="0"/>
              <a:t>‹#›</a:t>
            </a:fld>
            <a:endParaRPr lang="en-US"/>
          </a:p>
        </p:txBody>
      </p:sp>
    </p:spTree>
    <p:extLst>
      <p:ext uri="{BB962C8B-B14F-4D97-AF65-F5344CB8AC3E}">
        <p14:creationId xmlns:p14="http://schemas.microsoft.com/office/powerpoint/2010/main" val="3933921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tepad-plus-plus.org/downloads/" TargetMode="External"/><Relationship Id="rId1" Type="http://schemas.openxmlformats.org/officeDocument/2006/relationships/slideLayout" Target="../slideLayouts/slideLayout2.xml"/><Relationship Id="rId4" Type="http://schemas.openxmlformats.org/officeDocument/2006/relationships/hyperlink" Target="https://www.jetbrains.com/pychar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B442F-8A84-7C46-8D88-D35C70923C4C}"/>
              </a:ext>
            </a:extLst>
          </p:cNvPr>
          <p:cNvSpPr>
            <a:spLocks noGrp="1"/>
          </p:cNvSpPr>
          <p:nvPr>
            <p:ph type="ctrTitle"/>
          </p:nvPr>
        </p:nvSpPr>
        <p:spPr>
          <a:xfrm>
            <a:off x="1436914" y="555171"/>
            <a:ext cx="9144000" cy="1191306"/>
          </a:xfrm>
        </p:spPr>
        <p:txBody>
          <a:bodyPr>
            <a:normAutofit/>
          </a:bodyPr>
          <a:lstStyle/>
          <a:p>
            <a:r>
              <a:rPr lang="en-US" sz="3200" dirty="0"/>
              <a:t>Intro to Programming with Python</a:t>
            </a:r>
          </a:p>
        </p:txBody>
      </p:sp>
      <p:sp>
        <p:nvSpPr>
          <p:cNvPr id="3" name="Subtitle 2">
            <a:extLst>
              <a:ext uri="{FF2B5EF4-FFF2-40B4-BE49-F238E27FC236}">
                <a16:creationId xmlns:a16="http://schemas.microsoft.com/office/drawing/2014/main" id="{4CAFC6C2-2DA4-AA46-A9ED-2A6AC1FB3F95}"/>
              </a:ext>
            </a:extLst>
          </p:cNvPr>
          <p:cNvSpPr>
            <a:spLocks noGrp="1"/>
          </p:cNvSpPr>
          <p:nvPr>
            <p:ph type="subTitle" idx="1"/>
          </p:nvPr>
        </p:nvSpPr>
        <p:spPr>
          <a:xfrm>
            <a:off x="1436914" y="4187952"/>
            <a:ext cx="9144000" cy="688848"/>
          </a:xfrm>
        </p:spPr>
        <p:txBody>
          <a:bodyPr>
            <a:normAutofit/>
          </a:bodyPr>
          <a:lstStyle/>
          <a:p>
            <a:endParaRPr lang="en-US" sz="1800" dirty="0"/>
          </a:p>
        </p:txBody>
      </p:sp>
    </p:spTree>
    <p:extLst>
      <p:ext uri="{BB962C8B-B14F-4D97-AF65-F5344CB8AC3E}">
        <p14:creationId xmlns:p14="http://schemas.microsoft.com/office/powerpoint/2010/main" val="1056824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D7828-B5FA-C44E-A45C-97168EA29215}"/>
              </a:ext>
            </a:extLst>
          </p:cNvPr>
          <p:cNvSpPr>
            <a:spLocks noGrp="1"/>
          </p:cNvSpPr>
          <p:nvPr>
            <p:ph type="title"/>
          </p:nvPr>
        </p:nvSpPr>
        <p:spPr>
          <a:xfrm>
            <a:off x="838200" y="138883"/>
            <a:ext cx="10515600" cy="445580"/>
          </a:xfrm>
        </p:spPr>
        <p:txBody>
          <a:bodyPr>
            <a:normAutofit/>
          </a:bodyPr>
          <a:lstStyle/>
          <a:p>
            <a:r>
              <a:rPr lang="en-US" sz="2000" dirty="0"/>
              <a:t>Variables…</a:t>
            </a:r>
          </a:p>
        </p:txBody>
      </p:sp>
      <p:sp>
        <p:nvSpPr>
          <p:cNvPr id="3" name="Content Placeholder 2">
            <a:extLst>
              <a:ext uri="{FF2B5EF4-FFF2-40B4-BE49-F238E27FC236}">
                <a16:creationId xmlns:a16="http://schemas.microsoft.com/office/drawing/2014/main" id="{DA31BF24-56AD-2045-80F3-21725024577D}"/>
              </a:ext>
            </a:extLst>
          </p:cNvPr>
          <p:cNvSpPr>
            <a:spLocks noGrp="1"/>
          </p:cNvSpPr>
          <p:nvPr>
            <p:ph idx="1"/>
          </p:nvPr>
        </p:nvSpPr>
        <p:spPr>
          <a:xfrm>
            <a:off x="838200" y="584463"/>
            <a:ext cx="10515600" cy="5592500"/>
          </a:xfrm>
        </p:spPr>
        <p:txBody>
          <a:bodyPr>
            <a:normAutofit/>
          </a:bodyPr>
          <a:lstStyle/>
          <a:p>
            <a:r>
              <a:rPr lang="en-US" sz="1800" dirty="0"/>
              <a:t>For now, you can think of Python’s variables as holding a String, a Number, or Object</a:t>
            </a:r>
          </a:p>
          <a:p>
            <a:r>
              <a:rPr lang="en-US" sz="1800" dirty="0"/>
              <a:t>Think singular when dealing with variables (they hold one of something)</a:t>
            </a:r>
          </a:p>
          <a:p>
            <a:r>
              <a:rPr lang="en-US" sz="1800" dirty="0"/>
              <a:t>How to create a variable:</a:t>
            </a:r>
          </a:p>
          <a:p>
            <a:pPr lvl="1"/>
            <a:r>
              <a:rPr lang="en-US" sz="1400" dirty="0"/>
              <a:t>Choose a name that does not begin with a number or underscore</a:t>
            </a:r>
          </a:p>
          <a:p>
            <a:pPr lvl="1"/>
            <a:r>
              <a:rPr lang="en-US" sz="1400" dirty="0"/>
              <a:t>Do not use spaces within your variable names (the whitespace will confuse Python)</a:t>
            </a:r>
          </a:p>
          <a:p>
            <a:pPr lvl="1"/>
            <a:r>
              <a:rPr lang="en-US" sz="1400" dirty="0"/>
              <a:t>Stick with underscores, letters, and numbers for now</a:t>
            </a:r>
          </a:p>
          <a:p>
            <a:pPr lvl="1"/>
            <a:r>
              <a:rPr lang="en-US" sz="1400" dirty="0"/>
              <a:t>Your variables should be lower case by convention</a:t>
            </a:r>
          </a:p>
          <a:p>
            <a:pPr lvl="1"/>
            <a:r>
              <a:rPr lang="en-US" sz="1400" dirty="0"/>
              <a:t>Remember that names are case-sensitive! “foo”, “</a:t>
            </a:r>
            <a:r>
              <a:rPr lang="en-US" sz="1400" dirty="0" err="1"/>
              <a:t>foO</a:t>
            </a:r>
            <a:r>
              <a:rPr lang="en-US" sz="1400" dirty="0"/>
              <a:t>”, and “</a:t>
            </a:r>
            <a:r>
              <a:rPr lang="en-US" sz="1400" dirty="0" err="1"/>
              <a:t>fOO</a:t>
            </a:r>
            <a:r>
              <a:rPr lang="en-US" sz="1400" dirty="0"/>
              <a:t>” are three separate variables!</a:t>
            </a:r>
          </a:p>
          <a:p>
            <a:pPr marL="457200" lvl="1" indent="0">
              <a:buNone/>
            </a:pPr>
            <a:endParaRPr lang="en-US" sz="1400" dirty="0"/>
          </a:p>
          <a:p>
            <a:pPr marL="457200" lvl="1" indent="0">
              <a:buNone/>
              <a:tabLst>
                <a:tab pos="3890963" algn="l"/>
              </a:tabLst>
            </a:pPr>
            <a:r>
              <a:rPr lang="en-US" sz="1400" dirty="0" err="1">
                <a:solidFill>
                  <a:srgbClr val="00B050"/>
                </a:solidFill>
                <a:latin typeface="Consolas" panose="020B0609020204030204" pitchFamily="49" charset="0"/>
              </a:rPr>
              <a:t>demo_variable</a:t>
            </a:r>
            <a:r>
              <a:rPr lang="en-US" sz="1400" dirty="0">
                <a:solidFill>
                  <a:srgbClr val="00B050"/>
                </a:solidFill>
                <a:latin typeface="Consolas" panose="020B0609020204030204" pitchFamily="49" charset="0"/>
              </a:rPr>
              <a:t> = None</a:t>
            </a:r>
            <a:r>
              <a:rPr lang="en-US" sz="1400" dirty="0"/>
              <a:t>	</a:t>
            </a:r>
            <a:r>
              <a:rPr lang="en-US" sz="1400" dirty="0">
                <a:solidFill>
                  <a:srgbClr val="0070C0"/>
                </a:solidFill>
              </a:rPr>
              <a:t># we just create a variable that contains nothing (None), and is undefined </a:t>
            </a:r>
          </a:p>
          <a:p>
            <a:pPr marL="457200" lvl="1" indent="0">
              <a:buNone/>
              <a:tabLst>
                <a:tab pos="3890963" algn="l"/>
              </a:tabLst>
            </a:pPr>
            <a:r>
              <a:rPr lang="en-US" sz="1400" dirty="0">
                <a:solidFill>
                  <a:srgbClr val="0070C0"/>
                </a:solidFill>
              </a:rPr>
              <a:t>	# the equal sign is the assignment operator, and we assign the value on the right to the</a:t>
            </a:r>
          </a:p>
          <a:p>
            <a:pPr marL="457200" lvl="1" indent="0">
              <a:buNone/>
              <a:tabLst>
                <a:tab pos="3890963" algn="l"/>
              </a:tabLst>
            </a:pPr>
            <a:r>
              <a:rPr lang="en-US" sz="1400" dirty="0">
                <a:solidFill>
                  <a:srgbClr val="0070C0"/>
                </a:solidFill>
              </a:rPr>
              <a:t>	# variable on the left</a:t>
            </a:r>
          </a:p>
          <a:p>
            <a:pPr marL="457200" lvl="1" indent="0">
              <a:buNone/>
              <a:tabLst>
                <a:tab pos="3890963" algn="l"/>
              </a:tabLst>
            </a:pPr>
            <a:r>
              <a:rPr lang="en-US" sz="1400" dirty="0" err="1">
                <a:solidFill>
                  <a:srgbClr val="00B050"/>
                </a:solidFill>
                <a:latin typeface="Consolas" panose="020B0609020204030204" pitchFamily="49" charset="0"/>
              </a:rPr>
              <a:t>demo_variable</a:t>
            </a:r>
            <a:r>
              <a:rPr lang="en-US" sz="1400" dirty="0">
                <a:solidFill>
                  <a:srgbClr val="00B050"/>
                </a:solidFill>
                <a:latin typeface="Consolas" panose="020B0609020204030204" pitchFamily="49" charset="0"/>
              </a:rPr>
              <a:t> = 5</a:t>
            </a:r>
            <a:r>
              <a:rPr lang="en-US" sz="1400" dirty="0"/>
              <a:t>	</a:t>
            </a:r>
            <a:r>
              <a:rPr lang="en-US" sz="1400" dirty="0">
                <a:solidFill>
                  <a:srgbClr val="0070C0"/>
                </a:solidFill>
              </a:rPr>
              <a:t># we have assigned the </a:t>
            </a:r>
            <a:r>
              <a:rPr lang="en-US" sz="1400" dirty="0" err="1">
                <a:solidFill>
                  <a:srgbClr val="0070C0"/>
                </a:solidFill>
              </a:rPr>
              <a:t>demo_variable</a:t>
            </a:r>
            <a:r>
              <a:rPr lang="en-US" sz="1400" dirty="0">
                <a:solidFill>
                  <a:srgbClr val="0070C0"/>
                </a:solidFill>
              </a:rPr>
              <a:t> the value 5</a:t>
            </a:r>
          </a:p>
          <a:p>
            <a:pPr marL="457200" lvl="1" indent="0">
              <a:buNone/>
              <a:tabLst>
                <a:tab pos="3890963" algn="l"/>
              </a:tabLst>
            </a:pPr>
            <a:r>
              <a:rPr lang="en-US" sz="1400" dirty="0" err="1">
                <a:solidFill>
                  <a:srgbClr val="00B050"/>
                </a:solidFill>
                <a:latin typeface="Consolas" panose="020B0609020204030204" pitchFamily="49" charset="0"/>
              </a:rPr>
              <a:t>demo_variable</a:t>
            </a:r>
            <a:r>
              <a:rPr lang="en-US" sz="1400" dirty="0">
                <a:solidFill>
                  <a:srgbClr val="00B050"/>
                </a:solidFill>
                <a:latin typeface="Consolas" panose="020B0609020204030204" pitchFamily="49" charset="0"/>
              </a:rPr>
              <a:t> = "my dog has fleas"</a:t>
            </a:r>
            <a:r>
              <a:rPr lang="en-US" sz="1400" dirty="0">
                <a:solidFill>
                  <a:srgbClr val="00B050"/>
                </a:solidFill>
              </a:rPr>
              <a:t>	</a:t>
            </a:r>
            <a:r>
              <a:rPr lang="en-US" sz="1400" dirty="0">
                <a:solidFill>
                  <a:srgbClr val="0070C0"/>
                </a:solidFill>
              </a:rPr>
              <a:t># we have re-assigned with a String, the value 5 is no more</a:t>
            </a:r>
          </a:p>
          <a:p>
            <a:pPr marL="457200" lvl="1" indent="0">
              <a:buNone/>
              <a:tabLst>
                <a:tab pos="3890963" algn="l"/>
              </a:tabLst>
            </a:pPr>
            <a:r>
              <a:rPr lang="en-US" sz="1400" dirty="0">
                <a:solidFill>
                  <a:srgbClr val="00B050"/>
                </a:solidFill>
                <a:latin typeface="Consolas" panose="020B0609020204030204" pitchFamily="49" charset="0"/>
              </a:rPr>
              <a:t>print(</a:t>
            </a:r>
            <a:r>
              <a:rPr lang="en-US" sz="1400" dirty="0" err="1">
                <a:solidFill>
                  <a:srgbClr val="00B050"/>
                </a:solidFill>
                <a:latin typeface="Consolas" panose="020B0609020204030204" pitchFamily="49" charset="0"/>
              </a:rPr>
              <a:t>demo_variable</a:t>
            </a:r>
            <a:r>
              <a:rPr lang="en-US" sz="1400" dirty="0">
                <a:solidFill>
                  <a:srgbClr val="00B050"/>
                </a:solidFill>
                <a:latin typeface="Consolas" panose="020B0609020204030204" pitchFamily="49" charset="0"/>
              </a:rPr>
              <a:t>)</a:t>
            </a:r>
            <a:r>
              <a:rPr lang="en-US" sz="1400" dirty="0"/>
              <a:t>	</a:t>
            </a:r>
            <a:r>
              <a:rPr lang="en-US" sz="1400" dirty="0">
                <a:solidFill>
                  <a:srgbClr val="0070C0"/>
                </a:solidFill>
              </a:rPr>
              <a:t># print out the contents of </a:t>
            </a:r>
            <a:r>
              <a:rPr lang="en-US" sz="1400" dirty="0" err="1">
                <a:solidFill>
                  <a:srgbClr val="0070C0"/>
                </a:solidFill>
              </a:rPr>
              <a:t>demo_variable</a:t>
            </a:r>
            <a:r>
              <a:rPr lang="en-US" sz="1400" dirty="0">
                <a:solidFill>
                  <a:srgbClr val="0070C0"/>
                </a:solidFill>
              </a:rPr>
              <a:t> to the screen</a:t>
            </a:r>
          </a:p>
          <a:p>
            <a:pPr marL="457200" lvl="1" indent="0">
              <a:buNone/>
              <a:tabLst>
                <a:tab pos="3890963" algn="l"/>
              </a:tabLst>
            </a:pPr>
            <a:r>
              <a:rPr lang="en-US" sz="1400" dirty="0" err="1">
                <a:solidFill>
                  <a:srgbClr val="00B050"/>
                </a:solidFill>
                <a:latin typeface="Consolas" panose="020B0609020204030204" pitchFamily="49" charset="0"/>
              </a:rPr>
              <a:t>demo_Variable</a:t>
            </a:r>
            <a:r>
              <a:rPr lang="en-US" sz="1400" dirty="0">
                <a:solidFill>
                  <a:srgbClr val="00B050"/>
                </a:solidFill>
                <a:latin typeface="Consolas" panose="020B0609020204030204" pitchFamily="49" charset="0"/>
              </a:rPr>
              <a:t> = </a:t>
            </a:r>
            <a:r>
              <a:rPr lang="en-US" sz="1400" dirty="0" err="1">
                <a:solidFill>
                  <a:srgbClr val="00B050"/>
                </a:solidFill>
                <a:latin typeface="Consolas" panose="020B0609020204030204" pitchFamily="49" charset="0"/>
              </a:rPr>
              <a:t>demo_variable</a:t>
            </a:r>
            <a:r>
              <a:rPr lang="en-US" sz="1400" dirty="0"/>
              <a:t>	</a:t>
            </a:r>
            <a:r>
              <a:rPr lang="en-US" sz="1400" dirty="0">
                <a:solidFill>
                  <a:srgbClr val="0070C0"/>
                </a:solidFill>
              </a:rPr>
              <a:t># create a new </a:t>
            </a:r>
            <a:r>
              <a:rPr lang="en-US" sz="1400" dirty="0" err="1">
                <a:solidFill>
                  <a:srgbClr val="0070C0"/>
                </a:solidFill>
              </a:rPr>
              <a:t>demo_Variable</a:t>
            </a:r>
            <a:r>
              <a:rPr lang="en-US" sz="1400" dirty="0">
                <a:solidFill>
                  <a:srgbClr val="0070C0"/>
                </a:solidFill>
              </a:rPr>
              <a:t> that refers to </a:t>
            </a:r>
            <a:r>
              <a:rPr lang="en-US" sz="1400" dirty="0" err="1">
                <a:solidFill>
                  <a:srgbClr val="0070C0"/>
                </a:solidFill>
              </a:rPr>
              <a:t>demo_variable</a:t>
            </a:r>
            <a:endParaRPr lang="en-US" sz="1400" dirty="0">
              <a:solidFill>
                <a:srgbClr val="0070C0"/>
              </a:solidFill>
            </a:endParaRPr>
          </a:p>
          <a:p>
            <a:pPr marL="457200" lvl="1" indent="0">
              <a:buNone/>
              <a:tabLst>
                <a:tab pos="3890963" algn="l"/>
              </a:tabLst>
            </a:pPr>
            <a:r>
              <a:rPr lang="en-US" sz="1400" dirty="0" err="1">
                <a:solidFill>
                  <a:srgbClr val="00B050"/>
                </a:solidFill>
                <a:latin typeface="Consolas" panose="020B0609020204030204" pitchFamily="49" charset="0"/>
              </a:rPr>
              <a:t>specialNumber</a:t>
            </a:r>
            <a:r>
              <a:rPr lang="en-US" sz="1400" dirty="0">
                <a:solidFill>
                  <a:srgbClr val="00B050"/>
                </a:solidFill>
                <a:latin typeface="Consolas" panose="020B0609020204030204" pitchFamily="49" charset="0"/>
              </a:rPr>
              <a:t> = 7</a:t>
            </a:r>
            <a:r>
              <a:rPr lang="en-US" sz="1400" dirty="0"/>
              <a:t>	</a:t>
            </a:r>
            <a:r>
              <a:rPr lang="en-US" sz="1400" dirty="0">
                <a:solidFill>
                  <a:srgbClr val="0070C0"/>
                </a:solidFill>
              </a:rPr>
              <a:t># normally you’d create a variable and assign it in one go.  Note the use of the capitalized</a:t>
            </a:r>
          </a:p>
          <a:p>
            <a:pPr marL="457200" lvl="1" indent="0">
              <a:buNone/>
              <a:tabLst>
                <a:tab pos="3890963" algn="l"/>
              </a:tabLst>
            </a:pPr>
            <a:r>
              <a:rPr lang="en-US" sz="1400" dirty="0">
                <a:solidFill>
                  <a:srgbClr val="0070C0"/>
                </a:solidFill>
              </a:rPr>
              <a:t>	# N instead of the underscore.  This is called camelCase, and it drives certain types of</a:t>
            </a:r>
          </a:p>
          <a:p>
            <a:pPr marL="457200" lvl="1" indent="0">
              <a:buNone/>
              <a:tabLst>
                <a:tab pos="3890963" algn="l"/>
              </a:tabLst>
            </a:pPr>
            <a:r>
              <a:rPr lang="en-US" sz="1400" dirty="0">
                <a:solidFill>
                  <a:srgbClr val="0070C0"/>
                </a:solidFill>
              </a:rPr>
              <a:t>	#    people insane.</a:t>
            </a:r>
          </a:p>
        </p:txBody>
      </p:sp>
    </p:spTree>
    <p:extLst>
      <p:ext uri="{BB962C8B-B14F-4D97-AF65-F5344CB8AC3E}">
        <p14:creationId xmlns:p14="http://schemas.microsoft.com/office/powerpoint/2010/main" val="1717450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D8828-9FEE-254C-BCC5-CFF3DF7C896A}"/>
              </a:ext>
            </a:extLst>
          </p:cNvPr>
          <p:cNvSpPr>
            <a:spLocks noGrp="1"/>
          </p:cNvSpPr>
          <p:nvPr>
            <p:ph type="title"/>
          </p:nvPr>
        </p:nvSpPr>
        <p:spPr>
          <a:xfrm>
            <a:off x="838200" y="101175"/>
            <a:ext cx="10515600" cy="315912"/>
          </a:xfrm>
        </p:spPr>
        <p:txBody>
          <a:bodyPr>
            <a:noAutofit/>
          </a:bodyPr>
          <a:lstStyle/>
          <a:p>
            <a:r>
              <a:rPr lang="en-US" sz="2000" dirty="0"/>
              <a:t>Good Variable Names and Comments</a:t>
            </a:r>
          </a:p>
        </p:txBody>
      </p:sp>
      <p:sp>
        <p:nvSpPr>
          <p:cNvPr id="3" name="Content Placeholder 2">
            <a:extLst>
              <a:ext uri="{FF2B5EF4-FFF2-40B4-BE49-F238E27FC236}">
                <a16:creationId xmlns:a16="http://schemas.microsoft.com/office/drawing/2014/main" id="{42C34071-2ACB-EB4E-9996-4F8E8B787BA4}"/>
              </a:ext>
            </a:extLst>
          </p:cNvPr>
          <p:cNvSpPr>
            <a:spLocks noGrp="1"/>
          </p:cNvSpPr>
          <p:nvPr>
            <p:ph idx="1"/>
          </p:nvPr>
        </p:nvSpPr>
        <p:spPr>
          <a:xfrm>
            <a:off x="838200" y="716437"/>
            <a:ext cx="10515600" cy="5413392"/>
          </a:xfrm>
        </p:spPr>
        <p:txBody>
          <a:bodyPr>
            <a:normAutofit/>
          </a:bodyPr>
          <a:lstStyle/>
          <a:p>
            <a:r>
              <a:rPr lang="en-US" sz="1800" dirty="0"/>
              <a:t>Use good variable names that describe the contents of what they hold.  This is critical in aiding someone else</a:t>
            </a:r>
          </a:p>
          <a:p>
            <a:pPr marL="0" indent="0">
              <a:buNone/>
            </a:pPr>
            <a:r>
              <a:rPr lang="en-US" sz="1800" dirty="0"/>
              <a:t>     (or likely you) to read your code and understand what is going on</a:t>
            </a:r>
          </a:p>
          <a:p>
            <a:r>
              <a:rPr lang="en-US" sz="1800" dirty="0"/>
              <a:t>Some good names:</a:t>
            </a:r>
          </a:p>
          <a:p>
            <a:pPr marL="457200" lvl="1" indent="0" defTabSz="1939925">
              <a:buNone/>
            </a:pPr>
            <a:r>
              <a:rPr lang="en-US" sz="1400" dirty="0">
                <a:solidFill>
                  <a:srgbClr val="00B050"/>
                </a:solidFill>
                <a:latin typeface="Consolas" panose="020B0609020204030204" pitchFamily="49" charset="0"/>
              </a:rPr>
              <a:t>filename</a:t>
            </a:r>
            <a:r>
              <a:rPr lang="en-US" sz="1400" dirty="0"/>
              <a:t>	</a:t>
            </a:r>
            <a:r>
              <a:rPr lang="en-US" sz="1400" dirty="0">
                <a:solidFill>
                  <a:srgbClr val="0070C0"/>
                </a:solidFill>
              </a:rPr>
              <a:t># most likely holds the name of a file, and is probably a string</a:t>
            </a:r>
          </a:p>
          <a:p>
            <a:pPr marL="457200" lvl="1" indent="0" defTabSz="1939925">
              <a:buNone/>
            </a:pPr>
            <a:r>
              <a:rPr lang="en-US" sz="1400" dirty="0">
                <a:solidFill>
                  <a:srgbClr val="00B050"/>
                </a:solidFill>
                <a:latin typeface="Consolas" panose="020B0609020204030204" pitchFamily="49" charset="0"/>
              </a:rPr>
              <a:t>sum</a:t>
            </a:r>
            <a:r>
              <a:rPr lang="en-US" sz="1400" dirty="0">
                <a:solidFill>
                  <a:srgbClr val="00B050"/>
                </a:solidFill>
              </a:rPr>
              <a:t>	</a:t>
            </a:r>
            <a:r>
              <a:rPr lang="en-US" sz="1400" dirty="0">
                <a:solidFill>
                  <a:srgbClr val="0070C0"/>
                </a:solidFill>
              </a:rPr>
              <a:t># probably a sum of numbers, and  is likely a number itself</a:t>
            </a:r>
          </a:p>
          <a:p>
            <a:pPr marL="457200" lvl="1" indent="0" defTabSz="1939925">
              <a:buNone/>
            </a:pPr>
            <a:r>
              <a:rPr lang="en-US" sz="1400" dirty="0" err="1">
                <a:solidFill>
                  <a:srgbClr val="00B050"/>
                </a:solidFill>
                <a:latin typeface="Consolas" panose="020B0609020204030204" pitchFamily="49" charset="0"/>
              </a:rPr>
              <a:t>favorite_color</a:t>
            </a:r>
            <a:endParaRPr lang="en-US" sz="1400" dirty="0">
              <a:solidFill>
                <a:srgbClr val="00B050"/>
              </a:solidFill>
              <a:latin typeface="Consolas" panose="020B0609020204030204" pitchFamily="49" charset="0"/>
            </a:endParaRPr>
          </a:p>
          <a:p>
            <a:pPr marL="457200" lvl="1" indent="0" defTabSz="1939925">
              <a:buNone/>
            </a:pPr>
            <a:r>
              <a:rPr lang="en-US" sz="1400" dirty="0" err="1">
                <a:solidFill>
                  <a:srgbClr val="00B050"/>
                </a:solidFill>
                <a:latin typeface="Consolas" panose="020B0609020204030204" pitchFamily="49" charset="0"/>
              </a:rPr>
              <a:t>tool_id</a:t>
            </a:r>
            <a:endParaRPr lang="en-US" sz="1400" dirty="0">
              <a:solidFill>
                <a:srgbClr val="00B050"/>
              </a:solidFill>
              <a:latin typeface="Consolas" panose="020B0609020204030204" pitchFamily="49" charset="0"/>
            </a:endParaRPr>
          </a:p>
          <a:p>
            <a:pPr marL="457200" lvl="1" indent="0">
              <a:buNone/>
            </a:pPr>
            <a:endParaRPr lang="en-US" sz="1400" dirty="0"/>
          </a:p>
          <a:p>
            <a:r>
              <a:rPr lang="en-US" sz="1800" dirty="0"/>
              <a:t>Some bad names:</a:t>
            </a:r>
          </a:p>
          <a:p>
            <a:pPr marL="457200" lvl="1" indent="0" defTabSz="1939925">
              <a:buNone/>
            </a:pPr>
            <a:r>
              <a:rPr lang="en-US" sz="1400" dirty="0">
                <a:solidFill>
                  <a:srgbClr val="00B050"/>
                </a:solidFill>
                <a:latin typeface="Consolas" panose="020B0609020204030204" pitchFamily="49" charset="0"/>
              </a:rPr>
              <a:t>var1</a:t>
            </a:r>
            <a:r>
              <a:rPr lang="en-US" sz="1400" dirty="0">
                <a:solidFill>
                  <a:srgbClr val="00B050"/>
                </a:solidFill>
              </a:rPr>
              <a:t>	</a:t>
            </a:r>
            <a:r>
              <a:rPr lang="en-US" sz="1400" dirty="0">
                <a:solidFill>
                  <a:srgbClr val="0070C0"/>
                </a:solidFill>
              </a:rPr>
              <a:t># all we know is that we have a variable. String or Number?  What does it represent?</a:t>
            </a:r>
          </a:p>
          <a:p>
            <a:pPr marL="457200" lvl="1" indent="0" defTabSz="1939925">
              <a:buNone/>
            </a:pPr>
            <a:r>
              <a:rPr lang="en-US" sz="1400" dirty="0">
                <a:solidFill>
                  <a:srgbClr val="00B050"/>
                </a:solidFill>
                <a:latin typeface="Consolas" panose="020B0609020204030204" pitchFamily="49" charset="0"/>
              </a:rPr>
              <a:t>x</a:t>
            </a:r>
            <a:r>
              <a:rPr lang="en-US" sz="1400" dirty="0">
                <a:solidFill>
                  <a:srgbClr val="00B050"/>
                </a:solidFill>
              </a:rPr>
              <a:t>	</a:t>
            </a:r>
            <a:r>
              <a:rPr lang="en-US" sz="1400" dirty="0">
                <a:solidFill>
                  <a:srgbClr val="0070C0"/>
                </a:solidFill>
              </a:rPr>
              <a:t># same as above, but even lazier</a:t>
            </a:r>
          </a:p>
          <a:p>
            <a:pPr marL="457200" lvl="1" indent="0" defTabSz="1939925">
              <a:buNone/>
            </a:pPr>
            <a:r>
              <a:rPr lang="en-US" sz="1400" dirty="0">
                <a:solidFill>
                  <a:srgbClr val="00B050"/>
                </a:solidFill>
                <a:latin typeface="Consolas" panose="020B0609020204030204" pitchFamily="49" charset="0"/>
              </a:rPr>
              <a:t>text</a:t>
            </a:r>
            <a:r>
              <a:rPr lang="en-US" sz="1400" dirty="0"/>
              <a:t>	</a:t>
            </a:r>
            <a:r>
              <a:rPr lang="en-US" sz="1400" dirty="0">
                <a:solidFill>
                  <a:srgbClr val="0070C0"/>
                </a:solidFill>
              </a:rPr>
              <a:t># well, at least we know it’s probably a string</a:t>
            </a:r>
          </a:p>
          <a:p>
            <a:pPr marL="457200" lvl="1" indent="0">
              <a:buNone/>
            </a:pPr>
            <a:endParaRPr lang="en-US" sz="1400" dirty="0"/>
          </a:p>
          <a:p>
            <a:r>
              <a:rPr lang="en-US" sz="1800" dirty="0"/>
              <a:t>A large part of programming is managing complexity.  Big programs can get complicated fast, so don’t confuse yourself or others by choosing bad variable names</a:t>
            </a:r>
          </a:p>
          <a:p>
            <a:r>
              <a:rPr lang="en-US" sz="1800" dirty="0"/>
              <a:t>Whitespace is important in Python</a:t>
            </a:r>
          </a:p>
          <a:p>
            <a:pPr lvl="1"/>
            <a:r>
              <a:rPr lang="en-US" sz="1400" dirty="0"/>
              <a:t>Your variable names and keywords should be separated by at least one space</a:t>
            </a:r>
          </a:p>
          <a:p>
            <a:pPr lvl="1"/>
            <a:r>
              <a:rPr lang="en-US" sz="1400" dirty="0"/>
              <a:t>Your future code blocks will be indented 4 spaces, don’t Tab around in your code</a:t>
            </a:r>
          </a:p>
        </p:txBody>
      </p:sp>
    </p:spTree>
    <p:extLst>
      <p:ext uri="{BB962C8B-B14F-4D97-AF65-F5344CB8AC3E}">
        <p14:creationId xmlns:p14="http://schemas.microsoft.com/office/powerpoint/2010/main" val="1588182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BFE58-79CE-F641-B825-364DC3EB2DBE}"/>
              </a:ext>
            </a:extLst>
          </p:cNvPr>
          <p:cNvSpPr>
            <a:spLocks noGrp="1"/>
          </p:cNvSpPr>
          <p:nvPr>
            <p:ph type="title"/>
          </p:nvPr>
        </p:nvSpPr>
        <p:spPr>
          <a:xfrm>
            <a:off x="838200" y="82322"/>
            <a:ext cx="10515600" cy="238190"/>
          </a:xfrm>
        </p:spPr>
        <p:txBody>
          <a:bodyPr>
            <a:normAutofit fontScale="90000"/>
          </a:bodyPr>
          <a:lstStyle/>
          <a:p>
            <a:r>
              <a:rPr lang="en-US" sz="2000" dirty="0"/>
              <a:t>Good Variable Names and Comments…</a:t>
            </a:r>
          </a:p>
        </p:txBody>
      </p:sp>
      <p:sp>
        <p:nvSpPr>
          <p:cNvPr id="3" name="Content Placeholder 2">
            <a:extLst>
              <a:ext uri="{FF2B5EF4-FFF2-40B4-BE49-F238E27FC236}">
                <a16:creationId xmlns:a16="http://schemas.microsoft.com/office/drawing/2014/main" id="{99FB81A2-C43C-F445-8779-A2A5CDF0383F}"/>
              </a:ext>
            </a:extLst>
          </p:cNvPr>
          <p:cNvSpPr>
            <a:spLocks noGrp="1"/>
          </p:cNvSpPr>
          <p:nvPr>
            <p:ph idx="1"/>
          </p:nvPr>
        </p:nvSpPr>
        <p:spPr>
          <a:xfrm>
            <a:off x="838200" y="490194"/>
            <a:ext cx="10515600" cy="5686769"/>
          </a:xfrm>
        </p:spPr>
        <p:txBody>
          <a:bodyPr>
            <a:normAutofit/>
          </a:bodyPr>
          <a:lstStyle/>
          <a:p>
            <a:r>
              <a:rPr lang="en-US" sz="1800" dirty="0"/>
              <a:t>Comment your code to express your logic</a:t>
            </a:r>
          </a:p>
          <a:p>
            <a:r>
              <a:rPr lang="en-US" sz="1800" dirty="0"/>
              <a:t>If the code below had a flaw, compiled, but didn’t work as expected, would you be able to figure out what the intent of the original coder was? (note that the variable names themselves are good)</a:t>
            </a:r>
          </a:p>
          <a:p>
            <a:pPr marL="457200" lvl="1" indent="0">
              <a:buNone/>
            </a:pPr>
            <a:r>
              <a:rPr lang="en-US" sz="1400" dirty="0" err="1">
                <a:solidFill>
                  <a:srgbClr val="00B050"/>
                </a:solidFill>
                <a:latin typeface="Consolas" panose="020B0609020204030204" pitchFamily="49" charset="0"/>
              </a:rPr>
              <a:t>dynamicPressure</a:t>
            </a:r>
            <a:r>
              <a:rPr lang="en-US" sz="1400" dirty="0">
                <a:solidFill>
                  <a:srgbClr val="00B050"/>
                </a:solidFill>
                <a:latin typeface="Consolas" panose="020B0609020204030204" pitchFamily="49" charset="0"/>
              </a:rPr>
              <a:t> + (density * gravity * </a:t>
            </a:r>
            <a:r>
              <a:rPr lang="en-US" sz="1400" dirty="0" err="1">
                <a:solidFill>
                  <a:srgbClr val="00B050"/>
                </a:solidFill>
                <a:latin typeface="Consolas" panose="020B0609020204030204" pitchFamily="49" charset="0"/>
              </a:rPr>
              <a:t>pressureHead</a:t>
            </a:r>
            <a:r>
              <a:rPr lang="en-US" sz="1400" dirty="0">
                <a:solidFill>
                  <a:srgbClr val="00B050"/>
                </a:solidFill>
                <a:latin typeface="Consolas" panose="020B0609020204030204" pitchFamily="49" charset="0"/>
              </a:rPr>
              <a:t>) == pressure + (row * gravity * height)</a:t>
            </a:r>
          </a:p>
          <a:p>
            <a:pPr marL="457200" lvl="1" indent="0">
              <a:buNone/>
            </a:pPr>
            <a:endParaRPr lang="en-US" sz="1400" dirty="0"/>
          </a:p>
          <a:p>
            <a:pPr marL="457200" lvl="1" indent="0">
              <a:buNone/>
            </a:pPr>
            <a:r>
              <a:rPr lang="en-US" sz="1400" dirty="0">
                <a:solidFill>
                  <a:srgbClr val="0070C0"/>
                </a:solidFill>
              </a:rPr>
              <a:t># how about now?</a:t>
            </a:r>
          </a:p>
          <a:p>
            <a:pPr marL="457200" lvl="1" indent="0">
              <a:buNone/>
            </a:pPr>
            <a:r>
              <a:rPr lang="en-US" sz="1400" dirty="0">
                <a:solidFill>
                  <a:srgbClr val="0070C0"/>
                </a:solidFill>
              </a:rPr>
              <a:t># using Bernoulli’s Equation to determine the pressure in a piping system</a:t>
            </a:r>
          </a:p>
          <a:p>
            <a:pPr marL="457200" lvl="1" indent="0">
              <a:buNone/>
            </a:pPr>
            <a:r>
              <a:rPr lang="en-US" sz="1400" dirty="0" err="1">
                <a:solidFill>
                  <a:srgbClr val="00B050"/>
                </a:solidFill>
                <a:latin typeface="Consolas" panose="020B0609020204030204" pitchFamily="49" charset="0"/>
              </a:rPr>
              <a:t>dynamicPressure</a:t>
            </a:r>
            <a:r>
              <a:rPr lang="en-US" sz="1400" dirty="0">
                <a:solidFill>
                  <a:srgbClr val="00B050"/>
                </a:solidFill>
                <a:latin typeface="Consolas" panose="020B0609020204030204" pitchFamily="49" charset="0"/>
              </a:rPr>
              <a:t> + (density * gravity * </a:t>
            </a:r>
            <a:r>
              <a:rPr lang="en-US" sz="1400" dirty="0" err="1">
                <a:solidFill>
                  <a:srgbClr val="00B050"/>
                </a:solidFill>
                <a:latin typeface="Consolas" panose="020B0609020204030204" pitchFamily="49" charset="0"/>
              </a:rPr>
              <a:t>pressureHead</a:t>
            </a:r>
            <a:r>
              <a:rPr lang="en-US" sz="1400" dirty="0">
                <a:solidFill>
                  <a:srgbClr val="00B050"/>
                </a:solidFill>
                <a:latin typeface="Consolas" panose="020B0609020204030204" pitchFamily="49" charset="0"/>
              </a:rPr>
              <a:t>) == pressure + (row * gravity * height)</a:t>
            </a:r>
          </a:p>
          <a:p>
            <a:pPr marL="457200" lvl="1" indent="0">
              <a:buNone/>
            </a:pPr>
            <a:endParaRPr lang="en-US" sz="1400" dirty="0"/>
          </a:p>
          <a:p>
            <a:r>
              <a:rPr lang="en-US" sz="1800" dirty="0"/>
              <a:t>Now, at least we have an idea of what the intent of the code is (correct or not), and we could do a little research to see if the formula is correct</a:t>
            </a:r>
          </a:p>
          <a:p>
            <a:r>
              <a:rPr lang="en-US" sz="1800" dirty="0"/>
              <a:t>You want good clear comments, but you don’t want to over do it either:</a:t>
            </a:r>
          </a:p>
          <a:p>
            <a:pPr marL="457200" lvl="1" indent="0">
              <a:buNone/>
              <a:tabLst>
                <a:tab pos="2062163" algn="l"/>
              </a:tabLst>
            </a:pPr>
            <a:r>
              <a:rPr lang="en-US" sz="1400" dirty="0">
                <a:solidFill>
                  <a:srgbClr val="00B050"/>
                </a:solidFill>
                <a:latin typeface="Consolas" panose="020B0609020204030204" pitchFamily="49" charset="0"/>
              </a:rPr>
              <a:t>filename = None</a:t>
            </a:r>
            <a:r>
              <a:rPr lang="en-US" sz="1400" dirty="0">
                <a:solidFill>
                  <a:srgbClr val="00B050"/>
                </a:solidFill>
              </a:rPr>
              <a:t>	</a:t>
            </a:r>
            <a:r>
              <a:rPr lang="en-US" sz="1400" dirty="0">
                <a:solidFill>
                  <a:srgbClr val="0070C0"/>
                </a:solidFill>
              </a:rPr>
              <a:t># holds a file name</a:t>
            </a:r>
          </a:p>
          <a:p>
            <a:pPr marL="457200" lvl="1" indent="0">
              <a:buNone/>
              <a:tabLst>
                <a:tab pos="2062163" algn="l"/>
              </a:tabLst>
            </a:pPr>
            <a:r>
              <a:rPr lang="en-US" sz="1400" dirty="0">
                <a:solidFill>
                  <a:srgbClr val="00B050"/>
                </a:solidFill>
                <a:latin typeface="Consolas" panose="020B0609020204030204" pitchFamily="49" charset="0"/>
              </a:rPr>
              <a:t>sum = None</a:t>
            </a:r>
            <a:r>
              <a:rPr lang="en-US" sz="1400" dirty="0">
                <a:solidFill>
                  <a:srgbClr val="00B050"/>
                </a:solidFill>
              </a:rPr>
              <a:t>	</a:t>
            </a:r>
            <a:r>
              <a:rPr lang="en-US" sz="1400" dirty="0">
                <a:solidFill>
                  <a:srgbClr val="0070C0"/>
                </a:solidFill>
              </a:rPr>
              <a:t># sum of numbers</a:t>
            </a:r>
          </a:p>
          <a:p>
            <a:pPr marL="457200" lvl="1" indent="0">
              <a:buNone/>
            </a:pPr>
            <a:r>
              <a:rPr lang="en-US" sz="1400" dirty="0">
                <a:solidFill>
                  <a:srgbClr val="0070C0"/>
                </a:solidFill>
              </a:rPr>
              <a:t># both these comments are a waste of time since their names are descriptive, and just clutter your code</a:t>
            </a:r>
          </a:p>
          <a:p>
            <a:r>
              <a:rPr lang="en-US" sz="1800" dirty="0"/>
              <a:t>Comments can also be useful for commenting out blocks of code:</a:t>
            </a:r>
          </a:p>
          <a:p>
            <a:pPr marL="457200" lvl="1" indent="0">
              <a:buNone/>
            </a:pPr>
            <a:r>
              <a:rPr lang="en-US" sz="1400" dirty="0">
                <a:solidFill>
                  <a:srgbClr val="0070C0"/>
                </a:solidFill>
              </a:rPr>
              <a:t># filename = “</a:t>
            </a:r>
            <a:r>
              <a:rPr lang="en-US" sz="1400" dirty="0" err="1">
                <a:solidFill>
                  <a:srgbClr val="0070C0"/>
                </a:solidFill>
              </a:rPr>
              <a:t>test.txt</a:t>
            </a:r>
            <a:r>
              <a:rPr lang="en-US" sz="1400" dirty="0">
                <a:solidFill>
                  <a:srgbClr val="0070C0"/>
                </a:solidFill>
              </a:rPr>
              <a:t>”</a:t>
            </a:r>
          </a:p>
          <a:p>
            <a:pPr marL="457200" lvl="1" indent="0">
              <a:buNone/>
            </a:pPr>
            <a:r>
              <a:rPr lang="en-US" sz="1400" dirty="0">
                <a:solidFill>
                  <a:srgbClr val="00B050"/>
                </a:solidFill>
                <a:latin typeface="Consolas" panose="020B0609020204030204" pitchFamily="49" charset="0"/>
              </a:rPr>
              <a:t>filename  = “</a:t>
            </a:r>
            <a:r>
              <a:rPr lang="en-US" sz="1400" dirty="0" err="1">
                <a:solidFill>
                  <a:srgbClr val="00B050"/>
                </a:solidFill>
                <a:latin typeface="Consolas" panose="020B0609020204030204" pitchFamily="49" charset="0"/>
              </a:rPr>
              <a:t>report.txt</a:t>
            </a:r>
            <a:r>
              <a:rPr lang="en-US" sz="1400" dirty="0">
                <a:solidFill>
                  <a:srgbClr val="00B050"/>
                </a:solidFill>
                <a:latin typeface="Consolas" panose="020B0609020204030204" pitchFamily="49" charset="0"/>
              </a:rPr>
              <a:t>”</a:t>
            </a:r>
          </a:p>
          <a:p>
            <a:pPr marL="457200" lvl="1" indent="0">
              <a:buNone/>
            </a:pPr>
            <a:r>
              <a:rPr lang="en-US" sz="1400" dirty="0">
                <a:solidFill>
                  <a:srgbClr val="0070C0"/>
                </a:solidFill>
              </a:rPr>
              <a:t># The first line of code is rendered ineffective by the comment</a:t>
            </a:r>
          </a:p>
        </p:txBody>
      </p:sp>
    </p:spTree>
    <p:extLst>
      <p:ext uri="{BB962C8B-B14F-4D97-AF65-F5344CB8AC3E}">
        <p14:creationId xmlns:p14="http://schemas.microsoft.com/office/powerpoint/2010/main" val="1569511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FA2F7-D923-9843-BF0B-8AA2B35BB230}"/>
              </a:ext>
            </a:extLst>
          </p:cNvPr>
          <p:cNvSpPr>
            <a:spLocks noGrp="1"/>
          </p:cNvSpPr>
          <p:nvPr>
            <p:ph type="title"/>
          </p:nvPr>
        </p:nvSpPr>
        <p:spPr>
          <a:xfrm>
            <a:off x="838200" y="82321"/>
            <a:ext cx="10515600" cy="518805"/>
          </a:xfrm>
        </p:spPr>
        <p:txBody>
          <a:bodyPr>
            <a:normAutofit/>
          </a:bodyPr>
          <a:lstStyle/>
          <a:p>
            <a:r>
              <a:rPr lang="en-US" sz="2000" dirty="0"/>
              <a:t>Operators</a:t>
            </a:r>
          </a:p>
        </p:txBody>
      </p:sp>
      <p:graphicFrame>
        <p:nvGraphicFramePr>
          <p:cNvPr id="4" name="Content Placeholder 3">
            <a:extLst>
              <a:ext uri="{FF2B5EF4-FFF2-40B4-BE49-F238E27FC236}">
                <a16:creationId xmlns:a16="http://schemas.microsoft.com/office/drawing/2014/main" id="{25317D44-727B-E74E-A4F2-C7ACF7AD4478}"/>
              </a:ext>
            </a:extLst>
          </p:cNvPr>
          <p:cNvGraphicFramePr>
            <a:graphicFrameLocks noGrp="1"/>
          </p:cNvGraphicFramePr>
          <p:nvPr>
            <p:ph idx="1"/>
            <p:extLst>
              <p:ext uri="{D42A27DB-BD31-4B8C-83A1-F6EECF244321}">
                <p14:modId xmlns:p14="http://schemas.microsoft.com/office/powerpoint/2010/main" val="3502310340"/>
              </p:ext>
            </p:extLst>
          </p:nvPr>
        </p:nvGraphicFramePr>
        <p:xfrm>
          <a:off x="7142480" y="284475"/>
          <a:ext cx="4683760" cy="6207763"/>
        </p:xfrm>
        <a:graphic>
          <a:graphicData uri="http://schemas.openxmlformats.org/drawingml/2006/table">
            <a:tbl>
              <a:tblPr/>
              <a:tblGrid>
                <a:gridCol w="2341880">
                  <a:extLst>
                    <a:ext uri="{9D8B030D-6E8A-4147-A177-3AD203B41FA5}">
                      <a16:colId xmlns:a16="http://schemas.microsoft.com/office/drawing/2014/main" val="3177998541"/>
                    </a:ext>
                  </a:extLst>
                </a:gridCol>
                <a:gridCol w="2341880">
                  <a:extLst>
                    <a:ext uri="{9D8B030D-6E8A-4147-A177-3AD203B41FA5}">
                      <a16:colId xmlns:a16="http://schemas.microsoft.com/office/drawing/2014/main" val="54279301"/>
                    </a:ext>
                  </a:extLst>
                </a:gridCol>
              </a:tblGrid>
              <a:tr h="274110">
                <a:tc>
                  <a:txBody>
                    <a:bodyPr/>
                    <a:lstStyle/>
                    <a:p>
                      <a:pPr algn="ctr"/>
                      <a:r>
                        <a:rPr lang="en-US" sz="1200" b="1"/>
                        <a:t>Operator</a:t>
                      </a:r>
                      <a:endParaRPr lang="en-US" sz="1200"/>
                    </a:p>
                  </a:txBody>
                  <a:tcPr marL="12195" marR="12195" marT="12195" marB="12195" anchor="ctr">
                    <a:lnL>
                      <a:noFill/>
                    </a:lnL>
                    <a:lnR>
                      <a:noFill/>
                    </a:lnR>
                    <a:lnT>
                      <a:noFill/>
                    </a:lnT>
                    <a:lnB>
                      <a:noFill/>
                    </a:lnB>
                  </a:tcPr>
                </a:tc>
                <a:tc>
                  <a:txBody>
                    <a:bodyPr/>
                    <a:lstStyle/>
                    <a:p>
                      <a:r>
                        <a:rPr lang="en-US" sz="1200" b="1"/>
                        <a:t>Description</a:t>
                      </a:r>
                      <a:endParaRPr lang="en-US" sz="1200"/>
                    </a:p>
                  </a:txBody>
                  <a:tcPr marL="12195" marR="12195" marT="12195" marB="12195" anchor="ctr">
                    <a:lnL>
                      <a:noFill/>
                    </a:lnL>
                    <a:lnR>
                      <a:noFill/>
                    </a:lnR>
                    <a:lnT>
                      <a:noFill/>
                    </a:lnT>
                    <a:lnB>
                      <a:noFill/>
                    </a:lnB>
                  </a:tcPr>
                </a:tc>
                <a:extLst>
                  <a:ext uri="{0D108BD9-81ED-4DB2-BD59-A6C34878D82A}">
                    <a16:rowId xmlns:a16="http://schemas.microsoft.com/office/drawing/2014/main" val="777723178"/>
                  </a:ext>
                </a:extLst>
              </a:tr>
              <a:tr h="274110">
                <a:tc>
                  <a:txBody>
                    <a:bodyPr/>
                    <a:lstStyle/>
                    <a:p>
                      <a:pPr algn="ctr"/>
                      <a:r>
                        <a:rPr lang="en-US" sz="1200" dirty="0">
                          <a:latin typeface="Courier New" panose="02070309020205020404" pitchFamily="49" charset="0"/>
                        </a:rPr>
                        <a:t>()</a:t>
                      </a:r>
                      <a:endParaRPr lang="en-US" sz="1200" dirty="0"/>
                    </a:p>
                  </a:txBody>
                  <a:tcPr marL="12195" marR="12195" marT="12195" marB="12195" anchor="ctr">
                    <a:lnL>
                      <a:noFill/>
                    </a:lnL>
                    <a:lnR>
                      <a:noFill/>
                    </a:lnR>
                    <a:lnT>
                      <a:noFill/>
                    </a:lnT>
                    <a:lnB>
                      <a:noFill/>
                    </a:lnB>
                  </a:tcPr>
                </a:tc>
                <a:tc>
                  <a:txBody>
                    <a:bodyPr/>
                    <a:lstStyle/>
                    <a:p>
                      <a:r>
                        <a:rPr lang="en-US" sz="1200"/>
                        <a:t>Parentheses (grouping)</a:t>
                      </a:r>
                    </a:p>
                  </a:txBody>
                  <a:tcPr marL="12195" marR="12195" marT="12195" marB="12195" anchor="ctr">
                    <a:lnL>
                      <a:noFill/>
                    </a:lnL>
                    <a:lnR>
                      <a:noFill/>
                    </a:lnR>
                    <a:lnT>
                      <a:noFill/>
                    </a:lnT>
                    <a:lnB>
                      <a:noFill/>
                    </a:lnB>
                  </a:tcPr>
                </a:tc>
                <a:extLst>
                  <a:ext uri="{0D108BD9-81ED-4DB2-BD59-A6C34878D82A}">
                    <a16:rowId xmlns:a16="http://schemas.microsoft.com/office/drawing/2014/main" val="2412889964"/>
                  </a:ext>
                </a:extLst>
              </a:tr>
              <a:tr h="274110">
                <a:tc>
                  <a:txBody>
                    <a:bodyPr/>
                    <a:lstStyle/>
                    <a:p>
                      <a:pPr algn="ctr"/>
                      <a:r>
                        <a:rPr lang="en-US" sz="1200" i="1">
                          <a:latin typeface="Courier New" panose="02070309020205020404" pitchFamily="49" charset="0"/>
                        </a:rPr>
                        <a:t>f</a:t>
                      </a:r>
                      <a:r>
                        <a:rPr lang="en-US" sz="1200">
                          <a:latin typeface="Courier New" panose="02070309020205020404" pitchFamily="49" charset="0"/>
                        </a:rPr>
                        <a:t>(args...)</a:t>
                      </a:r>
                      <a:endParaRPr lang="en-US" sz="1200"/>
                    </a:p>
                  </a:txBody>
                  <a:tcPr marL="12195" marR="12195" marT="12195" marB="12195" anchor="ctr">
                    <a:lnL>
                      <a:noFill/>
                    </a:lnL>
                    <a:lnR>
                      <a:noFill/>
                    </a:lnR>
                    <a:lnT>
                      <a:noFill/>
                    </a:lnT>
                    <a:lnB>
                      <a:noFill/>
                    </a:lnB>
                  </a:tcPr>
                </a:tc>
                <a:tc>
                  <a:txBody>
                    <a:bodyPr/>
                    <a:lstStyle/>
                    <a:p>
                      <a:r>
                        <a:rPr lang="en-US" sz="1200"/>
                        <a:t>Function call</a:t>
                      </a:r>
                    </a:p>
                  </a:txBody>
                  <a:tcPr marL="12195" marR="12195" marT="12195" marB="12195" anchor="ctr">
                    <a:lnL>
                      <a:noFill/>
                    </a:lnL>
                    <a:lnR>
                      <a:noFill/>
                    </a:lnR>
                    <a:lnT>
                      <a:noFill/>
                    </a:lnT>
                    <a:lnB>
                      <a:noFill/>
                    </a:lnB>
                  </a:tcPr>
                </a:tc>
                <a:extLst>
                  <a:ext uri="{0D108BD9-81ED-4DB2-BD59-A6C34878D82A}">
                    <a16:rowId xmlns:a16="http://schemas.microsoft.com/office/drawing/2014/main" val="3384277416"/>
                  </a:ext>
                </a:extLst>
              </a:tr>
              <a:tr h="274110">
                <a:tc>
                  <a:txBody>
                    <a:bodyPr/>
                    <a:lstStyle/>
                    <a:p>
                      <a:pPr algn="ctr"/>
                      <a:r>
                        <a:rPr lang="en-US" sz="1200" i="1">
                          <a:latin typeface="Courier New" panose="02070309020205020404" pitchFamily="49" charset="0"/>
                        </a:rPr>
                        <a:t>x</a:t>
                      </a:r>
                      <a:r>
                        <a:rPr lang="en-US" sz="1200">
                          <a:latin typeface="Courier New" panose="02070309020205020404" pitchFamily="49" charset="0"/>
                        </a:rPr>
                        <a:t>[index:index]</a:t>
                      </a:r>
                      <a:endParaRPr lang="en-US" sz="1200"/>
                    </a:p>
                  </a:txBody>
                  <a:tcPr marL="12195" marR="12195" marT="12195" marB="12195" anchor="ctr">
                    <a:lnL>
                      <a:noFill/>
                    </a:lnL>
                    <a:lnR>
                      <a:noFill/>
                    </a:lnR>
                    <a:lnT>
                      <a:noFill/>
                    </a:lnT>
                    <a:lnB>
                      <a:noFill/>
                    </a:lnB>
                  </a:tcPr>
                </a:tc>
                <a:tc>
                  <a:txBody>
                    <a:bodyPr/>
                    <a:lstStyle/>
                    <a:p>
                      <a:r>
                        <a:rPr lang="en-US" sz="1200"/>
                        <a:t>Slicing</a:t>
                      </a:r>
                    </a:p>
                  </a:txBody>
                  <a:tcPr marL="12195" marR="12195" marT="12195" marB="12195" anchor="ctr">
                    <a:lnL>
                      <a:noFill/>
                    </a:lnL>
                    <a:lnR>
                      <a:noFill/>
                    </a:lnR>
                    <a:lnT>
                      <a:noFill/>
                    </a:lnT>
                    <a:lnB>
                      <a:noFill/>
                    </a:lnB>
                  </a:tcPr>
                </a:tc>
                <a:extLst>
                  <a:ext uri="{0D108BD9-81ED-4DB2-BD59-A6C34878D82A}">
                    <a16:rowId xmlns:a16="http://schemas.microsoft.com/office/drawing/2014/main" val="166581419"/>
                  </a:ext>
                </a:extLst>
              </a:tr>
              <a:tr h="274110">
                <a:tc>
                  <a:txBody>
                    <a:bodyPr/>
                    <a:lstStyle/>
                    <a:p>
                      <a:pPr algn="ctr"/>
                      <a:r>
                        <a:rPr lang="en-US" sz="1200" i="1">
                          <a:latin typeface="Courier New" panose="02070309020205020404" pitchFamily="49" charset="0"/>
                        </a:rPr>
                        <a:t>x</a:t>
                      </a:r>
                      <a:r>
                        <a:rPr lang="en-US" sz="1200">
                          <a:latin typeface="Courier New" panose="02070309020205020404" pitchFamily="49" charset="0"/>
                        </a:rPr>
                        <a:t>[index]</a:t>
                      </a:r>
                      <a:endParaRPr lang="en-US" sz="1200"/>
                    </a:p>
                  </a:txBody>
                  <a:tcPr marL="12195" marR="12195" marT="12195" marB="12195" anchor="ctr">
                    <a:lnL>
                      <a:noFill/>
                    </a:lnL>
                    <a:lnR>
                      <a:noFill/>
                    </a:lnR>
                    <a:lnT>
                      <a:noFill/>
                    </a:lnT>
                    <a:lnB>
                      <a:noFill/>
                    </a:lnB>
                  </a:tcPr>
                </a:tc>
                <a:tc>
                  <a:txBody>
                    <a:bodyPr/>
                    <a:lstStyle/>
                    <a:p>
                      <a:r>
                        <a:rPr lang="en-US" sz="1200"/>
                        <a:t>Subscription</a:t>
                      </a:r>
                    </a:p>
                  </a:txBody>
                  <a:tcPr marL="12195" marR="12195" marT="12195" marB="12195" anchor="ctr">
                    <a:lnL>
                      <a:noFill/>
                    </a:lnL>
                    <a:lnR>
                      <a:noFill/>
                    </a:lnR>
                    <a:lnT>
                      <a:noFill/>
                    </a:lnT>
                    <a:lnB>
                      <a:noFill/>
                    </a:lnB>
                  </a:tcPr>
                </a:tc>
                <a:extLst>
                  <a:ext uri="{0D108BD9-81ED-4DB2-BD59-A6C34878D82A}">
                    <a16:rowId xmlns:a16="http://schemas.microsoft.com/office/drawing/2014/main" val="1251719545"/>
                  </a:ext>
                </a:extLst>
              </a:tr>
              <a:tr h="274110">
                <a:tc>
                  <a:txBody>
                    <a:bodyPr/>
                    <a:lstStyle/>
                    <a:p>
                      <a:pPr algn="ctr"/>
                      <a:r>
                        <a:rPr lang="en-US" sz="1200" i="1" dirty="0" err="1">
                          <a:latin typeface="Courier New" panose="02070309020205020404" pitchFamily="49" charset="0"/>
                        </a:rPr>
                        <a:t>x.attribute</a:t>
                      </a:r>
                      <a:endParaRPr lang="en-US" sz="1200" dirty="0"/>
                    </a:p>
                  </a:txBody>
                  <a:tcPr marL="12195" marR="12195" marT="12195" marB="12195" anchor="ctr">
                    <a:lnL>
                      <a:noFill/>
                    </a:lnL>
                    <a:lnR>
                      <a:noFill/>
                    </a:lnR>
                    <a:lnT>
                      <a:noFill/>
                    </a:lnT>
                    <a:lnB>
                      <a:noFill/>
                    </a:lnB>
                  </a:tcPr>
                </a:tc>
                <a:tc>
                  <a:txBody>
                    <a:bodyPr/>
                    <a:lstStyle/>
                    <a:p>
                      <a:r>
                        <a:rPr lang="en-US" sz="1200"/>
                        <a:t>Attribute reference</a:t>
                      </a:r>
                    </a:p>
                  </a:txBody>
                  <a:tcPr marL="12195" marR="12195" marT="12195" marB="12195" anchor="ctr">
                    <a:lnL>
                      <a:noFill/>
                    </a:lnL>
                    <a:lnR>
                      <a:noFill/>
                    </a:lnR>
                    <a:lnT>
                      <a:noFill/>
                    </a:lnT>
                    <a:lnB>
                      <a:noFill/>
                    </a:lnB>
                  </a:tcPr>
                </a:tc>
                <a:extLst>
                  <a:ext uri="{0D108BD9-81ED-4DB2-BD59-A6C34878D82A}">
                    <a16:rowId xmlns:a16="http://schemas.microsoft.com/office/drawing/2014/main" val="2586989191"/>
                  </a:ext>
                </a:extLst>
              </a:tr>
              <a:tr h="274110">
                <a:tc>
                  <a:txBody>
                    <a:bodyPr/>
                    <a:lstStyle/>
                    <a:p>
                      <a:pPr algn="ctr"/>
                      <a:r>
                        <a:rPr lang="en-US" sz="1200">
                          <a:latin typeface="Courier New" panose="02070309020205020404" pitchFamily="49" charset="0"/>
                        </a:rPr>
                        <a:t>**</a:t>
                      </a:r>
                      <a:endParaRPr lang="en-US" sz="1200"/>
                    </a:p>
                  </a:txBody>
                  <a:tcPr marL="12195" marR="12195" marT="12195" marB="12195" anchor="ctr">
                    <a:lnL>
                      <a:noFill/>
                    </a:lnL>
                    <a:lnR>
                      <a:noFill/>
                    </a:lnR>
                    <a:lnT>
                      <a:noFill/>
                    </a:lnT>
                    <a:lnB>
                      <a:noFill/>
                    </a:lnB>
                  </a:tcPr>
                </a:tc>
                <a:tc>
                  <a:txBody>
                    <a:bodyPr/>
                    <a:lstStyle/>
                    <a:p>
                      <a:r>
                        <a:rPr lang="en-US" sz="1200"/>
                        <a:t>Exponentiation</a:t>
                      </a:r>
                    </a:p>
                  </a:txBody>
                  <a:tcPr marL="12195" marR="12195" marT="12195" marB="12195" anchor="ctr">
                    <a:lnL>
                      <a:noFill/>
                    </a:lnL>
                    <a:lnR>
                      <a:noFill/>
                    </a:lnR>
                    <a:lnT>
                      <a:noFill/>
                    </a:lnT>
                    <a:lnB>
                      <a:noFill/>
                    </a:lnB>
                  </a:tcPr>
                </a:tc>
                <a:extLst>
                  <a:ext uri="{0D108BD9-81ED-4DB2-BD59-A6C34878D82A}">
                    <a16:rowId xmlns:a16="http://schemas.microsoft.com/office/drawing/2014/main" val="2380601561"/>
                  </a:ext>
                </a:extLst>
              </a:tr>
              <a:tr h="274110">
                <a:tc>
                  <a:txBody>
                    <a:bodyPr/>
                    <a:lstStyle/>
                    <a:p>
                      <a:pPr algn="ctr"/>
                      <a:r>
                        <a:rPr lang="en-US" sz="1200">
                          <a:latin typeface="Courier New" panose="02070309020205020404" pitchFamily="49" charset="0"/>
                        </a:rPr>
                        <a:t>~</a:t>
                      </a:r>
                      <a:r>
                        <a:rPr lang="en-US" sz="1200" i="1">
                          <a:latin typeface="Courier New" panose="02070309020205020404" pitchFamily="49" charset="0"/>
                        </a:rPr>
                        <a:t>x</a:t>
                      </a:r>
                      <a:endParaRPr lang="en-US" sz="1200"/>
                    </a:p>
                  </a:txBody>
                  <a:tcPr marL="12195" marR="12195" marT="12195" marB="12195" anchor="ctr">
                    <a:lnL>
                      <a:noFill/>
                    </a:lnL>
                    <a:lnR>
                      <a:noFill/>
                    </a:lnR>
                    <a:lnT>
                      <a:noFill/>
                    </a:lnT>
                    <a:lnB>
                      <a:noFill/>
                    </a:lnB>
                  </a:tcPr>
                </a:tc>
                <a:tc>
                  <a:txBody>
                    <a:bodyPr/>
                    <a:lstStyle/>
                    <a:p>
                      <a:r>
                        <a:rPr lang="en-US" sz="1200"/>
                        <a:t>Bitwise not</a:t>
                      </a:r>
                    </a:p>
                  </a:txBody>
                  <a:tcPr marL="12195" marR="12195" marT="12195" marB="12195" anchor="ctr">
                    <a:lnL>
                      <a:noFill/>
                    </a:lnL>
                    <a:lnR>
                      <a:noFill/>
                    </a:lnR>
                    <a:lnT>
                      <a:noFill/>
                    </a:lnT>
                    <a:lnB>
                      <a:noFill/>
                    </a:lnB>
                  </a:tcPr>
                </a:tc>
                <a:extLst>
                  <a:ext uri="{0D108BD9-81ED-4DB2-BD59-A6C34878D82A}">
                    <a16:rowId xmlns:a16="http://schemas.microsoft.com/office/drawing/2014/main" val="3805291754"/>
                  </a:ext>
                </a:extLst>
              </a:tr>
              <a:tr h="274110">
                <a:tc>
                  <a:txBody>
                    <a:bodyPr/>
                    <a:lstStyle/>
                    <a:p>
                      <a:pPr algn="ctr"/>
                      <a:r>
                        <a:rPr lang="en-US" sz="1200">
                          <a:latin typeface="Courier New" panose="02070309020205020404" pitchFamily="49" charset="0"/>
                        </a:rPr>
                        <a:t>+</a:t>
                      </a:r>
                      <a:r>
                        <a:rPr lang="en-US" sz="1200" i="1">
                          <a:latin typeface="Courier New" panose="02070309020205020404" pitchFamily="49" charset="0"/>
                        </a:rPr>
                        <a:t>x</a:t>
                      </a:r>
                      <a:r>
                        <a:rPr lang="en-US" sz="1200">
                          <a:latin typeface="Courier New" panose="02070309020205020404" pitchFamily="49" charset="0"/>
                        </a:rPr>
                        <a:t>, -</a:t>
                      </a:r>
                      <a:r>
                        <a:rPr lang="en-US" sz="1200" i="1">
                          <a:latin typeface="Courier New" panose="02070309020205020404" pitchFamily="49" charset="0"/>
                        </a:rPr>
                        <a:t>x</a:t>
                      </a:r>
                      <a:endParaRPr lang="en-US" sz="1200"/>
                    </a:p>
                  </a:txBody>
                  <a:tcPr marL="12195" marR="12195" marT="12195" marB="12195" anchor="ctr">
                    <a:lnL>
                      <a:noFill/>
                    </a:lnL>
                    <a:lnR>
                      <a:noFill/>
                    </a:lnR>
                    <a:lnT>
                      <a:noFill/>
                    </a:lnT>
                    <a:lnB>
                      <a:noFill/>
                    </a:lnB>
                  </a:tcPr>
                </a:tc>
                <a:tc>
                  <a:txBody>
                    <a:bodyPr/>
                    <a:lstStyle/>
                    <a:p>
                      <a:r>
                        <a:rPr lang="en-US" sz="1200" dirty="0"/>
                        <a:t>Positive, negative</a:t>
                      </a:r>
                    </a:p>
                  </a:txBody>
                  <a:tcPr marL="12195" marR="12195" marT="12195" marB="12195" anchor="ctr">
                    <a:lnL>
                      <a:noFill/>
                    </a:lnL>
                    <a:lnR>
                      <a:noFill/>
                    </a:lnR>
                    <a:lnT>
                      <a:noFill/>
                    </a:lnT>
                    <a:lnB>
                      <a:noFill/>
                    </a:lnB>
                  </a:tcPr>
                </a:tc>
                <a:extLst>
                  <a:ext uri="{0D108BD9-81ED-4DB2-BD59-A6C34878D82A}">
                    <a16:rowId xmlns:a16="http://schemas.microsoft.com/office/drawing/2014/main" val="2018488043"/>
                  </a:ext>
                </a:extLst>
              </a:tr>
              <a:tr h="515964">
                <a:tc>
                  <a:txBody>
                    <a:bodyPr/>
                    <a:lstStyle/>
                    <a:p>
                      <a:pPr algn="ctr"/>
                      <a:r>
                        <a:rPr lang="en-US" sz="1200" dirty="0">
                          <a:latin typeface="Courier New" panose="02070309020205020404" pitchFamily="49" charset="0"/>
                        </a:rPr>
                        <a:t>*, /, %</a:t>
                      </a:r>
                      <a:endParaRPr lang="en-US" sz="1200" dirty="0"/>
                    </a:p>
                  </a:txBody>
                  <a:tcPr marL="12195" marR="12195" marT="12195" marB="12195" anchor="ctr">
                    <a:lnL>
                      <a:noFill/>
                    </a:lnL>
                    <a:lnR>
                      <a:noFill/>
                    </a:lnR>
                    <a:lnT>
                      <a:noFill/>
                    </a:lnT>
                    <a:lnB>
                      <a:noFill/>
                    </a:lnB>
                  </a:tcPr>
                </a:tc>
                <a:tc>
                  <a:txBody>
                    <a:bodyPr/>
                    <a:lstStyle/>
                    <a:p>
                      <a:r>
                        <a:rPr lang="en-US" sz="1200" dirty="0"/>
                        <a:t>Multiplication, division, remainder </a:t>
                      </a:r>
                    </a:p>
                  </a:txBody>
                  <a:tcPr marL="12195" marR="12195" marT="12195" marB="12195" anchor="ctr">
                    <a:lnL>
                      <a:noFill/>
                    </a:lnL>
                    <a:lnR>
                      <a:noFill/>
                    </a:lnR>
                    <a:lnT>
                      <a:noFill/>
                    </a:lnT>
                    <a:lnB>
                      <a:noFill/>
                    </a:lnB>
                  </a:tcPr>
                </a:tc>
                <a:extLst>
                  <a:ext uri="{0D108BD9-81ED-4DB2-BD59-A6C34878D82A}">
                    <a16:rowId xmlns:a16="http://schemas.microsoft.com/office/drawing/2014/main" val="525200494"/>
                  </a:ext>
                </a:extLst>
              </a:tr>
              <a:tr h="274110">
                <a:tc>
                  <a:txBody>
                    <a:bodyPr/>
                    <a:lstStyle/>
                    <a:p>
                      <a:pPr algn="ctr"/>
                      <a:r>
                        <a:rPr lang="en-US" sz="1200">
                          <a:latin typeface="Courier New" panose="02070309020205020404" pitchFamily="49" charset="0"/>
                        </a:rPr>
                        <a:t>+, -</a:t>
                      </a:r>
                      <a:endParaRPr lang="en-US" sz="1200"/>
                    </a:p>
                  </a:txBody>
                  <a:tcPr marL="12195" marR="12195" marT="12195" marB="12195" anchor="ctr">
                    <a:lnL>
                      <a:noFill/>
                    </a:lnL>
                    <a:lnR>
                      <a:noFill/>
                    </a:lnR>
                    <a:lnT>
                      <a:noFill/>
                    </a:lnT>
                    <a:lnB>
                      <a:noFill/>
                    </a:lnB>
                  </a:tcPr>
                </a:tc>
                <a:tc>
                  <a:txBody>
                    <a:bodyPr/>
                    <a:lstStyle/>
                    <a:p>
                      <a:r>
                        <a:rPr lang="en-US" sz="1200"/>
                        <a:t>Addition, subtraction</a:t>
                      </a:r>
                    </a:p>
                  </a:txBody>
                  <a:tcPr marL="12195" marR="12195" marT="12195" marB="12195" anchor="ctr">
                    <a:lnL>
                      <a:noFill/>
                    </a:lnL>
                    <a:lnR>
                      <a:noFill/>
                    </a:lnR>
                    <a:lnT>
                      <a:noFill/>
                    </a:lnT>
                    <a:lnB>
                      <a:noFill/>
                    </a:lnB>
                  </a:tcPr>
                </a:tc>
                <a:extLst>
                  <a:ext uri="{0D108BD9-81ED-4DB2-BD59-A6C34878D82A}">
                    <a16:rowId xmlns:a16="http://schemas.microsoft.com/office/drawing/2014/main" val="1957393260"/>
                  </a:ext>
                </a:extLst>
              </a:tr>
              <a:tr h="274110">
                <a:tc>
                  <a:txBody>
                    <a:bodyPr/>
                    <a:lstStyle/>
                    <a:p>
                      <a:pPr algn="ctr"/>
                      <a:r>
                        <a:rPr lang="en-US" sz="1200">
                          <a:latin typeface="Courier New" panose="02070309020205020404" pitchFamily="49" charset="0"/>
                        </a:rPr>
                        <a:t>&lt;&lt;, &gt;&gt;</a:t>
                      </a:r>
                      <a:endParaRPr lang="en-US" sz="1200"/>
                    </a:p>
                  </a:txBody>
                  <a:tcPr marL="12195" marR="12195" marT="12195" marB="12195" anchor="ctr">
                    <a:lnL>
                      <a:noFill/>
                    </a:lnL>
                    <a:lnR>
                      <a:noFill/>
                    </a:lnR>
                    <a:lnT>
                      <a:noFill/>
                    </a:lnT>
                    <a:lnB>
                      <a:noFill/>
                    </a:lnB>
                  </a:tcPr>
                </a:tc>
                <a:tc>
                  <a:txBody>
                    <a:bodyPr/>
                    <a:lstStyle/>
                    <a:p>
                      <a:r>
                        <a:rPr lang="en-US" sz="1200"/>
                        <a:t>Bitwise shifts</a:t>
                      </a:r>
                    </a:p>
                  </a:txBody>
                  <a:tcPr marL="12195" marR="12195" marT="12195" marB="12195" anchor="ctr">
                    <a:lnL>
                      <a:noFill/>
                    </a:lnL>
                    <a:lnR>
                      <a:noFill/>
                    </a:lnR>
                    <a:lnT>
                      <a:noFill/>
                    </a:lnT>
                    <a:lnB>
                      <a:noFill/>
                    </a:lnB>
                  </a:tcPr>
                </a:tc>
                <a:extLst>
                  <a:ext uri="{0D108BD9-81ED-4DB2-BD59-A6C34878D82A}">
                    <a16:rowId xmlns:a16="http://schemas.microsoft.com/office/drawing/2014/main" val="3319441334"/>
                  </a:ext>
                </a:extLst>
              </a:tr>
              <a:tr h="274110">
                <a:tc>
                  <a:txBody>
                    <a:bodyPr/>
                    <a:lstStyle/>
                    <a:p>
                      <a:pPr algn="ctr"/>
                      <a:r>
                        <a:rPr lang="en-US" sz="1200">
                          <a:latin typeface="Courier New" panose="02070309020205020404" pitchFamily="49" charset="0"/>
                        </a:rPr>
                        <a:t>&amp;</a:t>
                      </a:r>
                      <a:endParaRPr lang="en-US" sz="1200"/>
                    </a:p>
                  </a:txBody>
                  <a:tcPr marL="12195" marR="12195" marT="12195" marB="12195" anchor="ctr">
                    <a:lnL>
                      <a:noFill/>
                    </a:lnL>
                    <a:lnR>
                      <a:noFill/>
                    </a:lnR>
                    <a:lnT>
                      <a:noFill/>
                    </a:lnT>
                    <a:lnB>
                      <a:noFill/>
                    </a:lnB>
                  </a:tcPr>
                </a:tc>
                <a:tc>
                  <a:txBody>
                    <a:bodyPr/>
                    <a:lstStyle/>
                    <a:p>
                      <a:r>
                        <a:rPr lang="en-US" sz="1200"/>
                        <a:t>Bitwise AND</a:t>
                      </a:r>
                    </a:p>
                  </a:txBody>
                  <a:tcPr marL="12195" marR="12195" marT="12195" marB="12195" anchor="ctr">
                    <a:lnL>
                      <a:noFill/>
                    </a:lnL>
                    <a:lnR>
                      <a:noFill/>
                    </a:lnR>
                    <a:lnT>
                      <a:noFill/>
                    </a:lnT>
                    <a:lnB>
                      <a:noFill/>
                    </a:lnB>
                  </a:tcPr>
                </a:tc>
                <a:extLst>
                  <a:ext uri="{0D108BD9-81ED-4DB2-BD59-A6C34878D82A}">
                    <a16:rowId xmlns:a16="http://schemas.microsoft.com/office/drawing/2014/main" val="3922465699"/>
                  </a:ext>
                </a:extLst>
              </a:tr>
              <a:tr h="274110">
                <a:tc>
                  <a:txBody>
                    <a:bodyPr/>
                    <a:lstStyle/>
                    <a:p>
                      <a:pPr algn="ctr"/>
                      <a:r>
                        <a:rPr lang="en-US" sz="1200">
                          <a:latin typeface="Courier New" panose="02070309020205020404" pitchFamily="49" charset="0"/>
                        </a:rPr>
                        <a:t>^</a:t>
                      </a:r>
                      <a:endParaRPr lang="en-US" sz="1200"/>
                    </a:p>
                  </a:txBody>
                  <a:tcPr marL="12195" marR="12195" marT="12195" marB="12195" anchor="ctr">
                    <a:lnL>
                      <a:noFill/>
                    </a:lnL>
                    <a:lnR>
                      <a:noFill/>
                    </a:lnR>
                    <a:lnT>
                      <a:noFill/>
                    </a:lnT>
                    <a:lnB>
                      <a:noFill/>
                    </a:lnB>
                  </a:tcPr>
                </a:tc>
                <a:tc>
                  <a:txBody>
                    <a:bodyPr/>
                    <a:lstStyle/>
                    <a:p>
                      <a:r>
                        <a:rPr lang="en-US" sz="1200"/>
                        <a:t>Bitwise XOR</a:t>
                      </a:r>
                    </a:p>
                  </a:txBody>
                  <a:tcPr marL="12195" marR="12195" marT="12195" marB="12195" anchor="ctr">
                    <a:lnL>
                      <a:noFill/>
                    </a:lnL>
                    <a:lnR>
                      <a:noFill/>
                    </a:lnR>
                    <a:lnT>
                      <a:noFill/>
                    </a:lnT>
                    <a:lnB>
                      <a:noFill/>
                    </a:lnB>
                  </a:tcPr>
                </a:tc>
                <a:extLst>
                  <a:ext uri="{0D108BD9-81ED-4DB2-BD59-A6C34878D82A}">
                    <a16:rowId xmlns:a16="http://schemas.microsoft.com/office/drawing/2014/main" val="3707945530"/>
                  </a:ext>
                </a:extLst>
              </a:tr>
              <a:tr h="274110">
                <a:tc>
                  <a:txBody>
                    <a:bodyPr/>
                    <a:lstStyle/>
                    <a:p>
                      <a:pPr algn="ctr"/>
                      <a:r>
                        <a:rPr lang="en-US" sz="1200">
                          <a:latin typeface="Courier New" panose="02070309020205020404" pitchFamily="49" charset="0"/>
                        </a:rPr>
                        <a:t>|</a:t>
                      </a:r>
                      <a:endParaRPr lang="en-US" sz="1200"/>
                    </a:p>
                  </a:txBody>
                  <a:tcPr marL="12195" marR="12195" marT="12195" marB="12195" anchor="ctr">
                    <a:lnL>
                      <a:noFill/>
                    </a:lnL>
                    <a:lnR>
                      <a:noFill/>
                    </a:lnR>
                    <a:lnT>
                      <a:noFill/>
                    </a:lnT>
                    <a:lnB>
                      <a:noFill/>
                    </a:lnB>
                  </a:tcPr>
                </a:tc>
                <a:tc>
                  <a:txBody>
                    <a:bodyPr/>
                    <a:lstStyle/>
                    <a:p>
                      <a:r>
                        <a:rPr lang="en-US" sz="1200"/>
                        <a:t>Bitwise OR</a:t>
                      </a:r>
                    </a:p>
                  </a:txBody>
                  <a:tcPr marL="12195" marR="12195" marT="12195" marB="12195" anchor="ctr">
                    <a:lnL>
                      <a:noFill/>
                    </a:lnL>
                    <a:lnR>
                      <a:noFill/>
                    </a:lnR>
                    <a:lnT>
                      <a:noFill/>
                    </a:lnT>
                    <a:lnB>
                      <a:noFill/>
                    </a:lnB>
                  </a:tcPr>
                </a:tc>
                <a:extLst>
                  <a:ext uri="{0D108BD9-81ED-4DB2-BD59-A6C34878D82A}">
                    <a16:rowId xmlns:a16="http://schemas.microsoft.com/office/drawing/2014/main" val="2095624956"/>
                  </a:ext>
                </a:extLst>
              </a:tr>
              <a:tr h="757819">
                <a:tc>
                  <a:txBody>
                    <a:bodyPr/>
                    <a:lstStyle/>
                    <a:p>
                      <a:pPr algn="ctr"/>
                      <a:r>
                        <a:rPr lang="en-US" sz="1200">
                          <a:latin typeface="Courier New" panose="02070309020205020404" pitchFamily="49" charset="0"/>
                        </a:rPr>
                        <a:t>in, not in, is, is not, &lt;, &lt;=,  &gt;,  &gt;=,</a:t>
                      </a:r>
                      <a:br>
                        <a:rPr lang="en-US" sz="1200">
                          <a:latin typeface="Courier New" panose="02070309020205020404" pitchFamily="49" charset="0"/>
                        </a:rPr>
                      </a:br>
                      <a:r>
                        <a:rPr lang="en-US" sz="1200">
                          <a:latin typeface="Courier New" panose="02070309020205020404" pitchFamily="49" charset="0"/>
                        </a:rPr>
                        <a:t>&lt;&gt;, !=, ==</a:t>
                      </a:r>
                      <a:endParaRPr lang="en-US" sz="1200"/>
                    </a:p>
                  </a:txBody>
                  <a:tcPr marL="12195" marR="12195" marT="12195" marB="12195" anchor="ctr">
                    <a:lnL>
                      <a:noFill/>
                    </a:lnL>
                    <a:lnR>
                      <a:noFill/>
                    </a:lnR>
                    <a:lnT>
                      <a:noFill/>
                    </a:lnT>
                    <a:lnB>
                      <a:noFill/>
                    </a:lnB>
                  </a:tcPr>
                </a:tc>
                <a:tc>
                  <a:txBody>
                    <a:bodyPr/>
                    <a:lstStyle/>
                    <a:p>
                      <a:r>
                        <a:rPr lang="en-US" sz="1200" dirty="0"/>
                        <a:t>Comparisons, membership, identity</a:t>
                      </a:r>
                    </a:p>
                  </a:txBody>
                  <a:tcPr marL="12195" marR="12195" marT="12195" marB="12195" anchor="ctr">
                    <a:lnL>
                      <a:noFill/>
                    </a:lnL>
                    <a:lnR>
                      <a:noFill/>
                    </a:lnR>
                    <a:lnT>
                      <a:noFill/>
                    </a:lnT>
                    <a:lnB>
                      <a:noFill/>
                    </a:lnB>
                  </a:tcPr>
                </a:tc>
                <a:extLst>
                  <a:ext uri="{0D108BD9-81ED-4DB2-BD59-A6C34878D82A}">
                    <a16:rowId xmlns:a16="http://schemas.microsoft.com/office/drawing/2014/main" val="2960742723"/>
                  </a:ext>
                </a:extLst>
              </a:tr>
              <a:tr h="274110">
                <a:tc>
                  <a:txBody>
                    <a:bodyPr/>
                    <a:lstStyle/>
                    <a:p>
                      <a:pPr algn="ctr"/>
                      <a:r>
                        <a:rPr lang="en-US" sz="1200">
                          <a:latin typeface="Courier New" panose="02070309020205020404" pitchFamily="49" charset="0"/>
                        </a:rPr>
                        <a:t>not </a:t>
                      </a:r>
                      <a:r>
                        <a:rPr lang="en-US" sz="1200" i="1">
                          <a:latin typeface="Courier New" panose="02070309020205020404" pitchFamily="49" charset="0"/>
                        </a:rPr>
                        <a:t>x</a:t>
                      </a:r>
                      <a:endParaRPr lang="en-US" sz="1200"/>
                    </a:p>
                  </a:txBody>
                  <a:tcPr marL="12195" marR="12195" marT="12195" marB="12195" anchor="ctr">
                    <a:lnL>
                      <a:noFill/>
                    </a:lnL>
                    <a:lnR>
                      <a:noFill/>
                    </a:lnR>
                    <a:lnT>
                      <a:noFill/>
                    </a:lnT>
                    <a:lnB>
                      <a:noFill/>
                    </a:lnB>
                  </a:tcPr>
                </a:tc>
                <a:tc>
                  <a:txBody>
                    <a:bodyPr/>
                    <a:lstStyle/>
                    <a:p>
                      <a:r>
                        <a:rPr lang="en-US" sz="1200"/>
                        <a:t>Boolean NOT</a:t>
                      </a:r>
                    </a:p>
                  </a:txBody>
                  <a:tcPr marL="12195" marR="12195" marT="12195" marB="12195" anchor="ctr">
                    <a:lnL>
                      <a:noFill/>
                    </a:lnL>
                    <a:lnR>
                      <a:noFill/>
                    </a:lnR>
                    <a:lnT>
                      <a:noFill/>
                    </a:lnT>
                    <a:lnB>
                      <a:noFill/>
                    </a:lnB>
                  </a:tcPr>
                </a:tc>
                <a:extLst>
                  <a:ext uri="{0D108BD9-81ED-4DB2-BD59-A6C34878D82A}">
                    <a16:rowId xmlns:a16="http://schemas.microsoft.com/office/drawing/2014/main" val="3514011448"/>
                  </a:ext>
                </a:extLst>
              </a:tr>
              <a:tr h="274110">
                <a:tc>
                  <a:txBody>
                    <a:bodyPr/>
                    <a:lstStyle/>
                    <a:p>
                      <a:pPr algn="ctr"/>
                      <a:r>
                        <a:rPr lang="en-US" sz="1200">
                          <a:latin typeface="Courier New" panose="02070309020205020404" pitchFamily="49" charset="0"/>
                        </a:rPr>
                        <a:t>and</a:t>
                      </a:r>
                      <a:endParaRPr lang="en-US" sz="1200"/>
                    </a:p>
                  </a:txBody>
                  <a:tcPr marL="12195" marR="12195" marT="12195" marB="12195" anchor="ctr">
                    <a:lnL>
                      <a:noFill/>
                    </a:lnL>
                    <a:lnR>
                      <a:noFill/>
                    </a:lnR>
                    <a:lnT>
                      <a:noFill/>
                    </a:lnT>
                    <a:lnB>
                      <a:noFill/>
                    </a:lnB>
                  </a:tcPr>
                </a:tc>
                <a:tc>
                  <a:txBody>
                    <a:bodyPr/>
                    <a:lstStyle/>
                    <a:p>
                      <a:r>
                        <a:rPr lang="en-US" sz="1200"/>
                        <a:t>Boolean AND</a:t>
                      </a:r>
                    </a:p>
                  </a:txBody>
                  <a:tcPr marL="12195" marR="12195" marT="12195" marB="12195" anchor="ctr">
                    <a:lnL>
                      <a:noFill/>
                    </a:lnL>
                    <a:lnR>
                      <a:noFill/>
                    </a:lnR>
                    <a:lnT>
                      <a:noFill/>
                    </a:lnT>
                    <a:lnB>
                      <a:noFill/>
                    </a:lnB>
                  </a:tcPr>
                </a:tc>
                <a:extLst>
                  <a:ext uri="{0D108BD9-81ED-4DB2-BD59-A6C34878D82A}">
                    <a16:rowId xmlns:a16="http://schemas.microsoft.com/office/drawing/2014/main" val="2764373282"/>
                  </a:ext>
                </a:extLst>
              </a:tr>
              <a:tr h="274110">
                <a:tc>
                  <a:txBody>
                    <a:bodyPr/>
                    <a:lstStyle/>
                    <a:p>
                      <a:pPr algn="ctr"/>
                      <a:r>
                        <a:rPr lang="en-US" sz="1200">
                          <a:latin typeface="Courier New" panose="02070309020205020404" pitchFamily="49" charset="0"/>
                        </a:rPr>
                        <a:t>or</a:t>
                      </a:r>
                      <a:endParaRPr lang="en-US" sz="1200"/>
                    </a:p>
                  </a:txBody>
                  <a:tcPr marL="12195" marR="12195" marT="12195" marB="12195" anchor="ctr">
                    <a:lnL>
                      <a:noFill/>
                    </a:lnL>
                    <a:lnR>
                      <a:noFill/>
                    </a:lnR>
                    <a:lnT>
                      <a:noFill/>
                    </a:lnT>
                    <a:lnB>
                      <a:noFill/>
                    </a:lnB>
                  </a:tcPr>
                </a:tc>
                <a:tc>
                  <a:txBody>
                    <a:bodyPr/>
                    <a:lstStyle/>
                    <a:p>
                      <a:r>
                        <a:rPr lang="en-US" sz="1200"/>
                        <a:t>Boolean OR</a:t>
                      </a:r>
                    </a:p>
                  </a:txBody>
                  <a:tcPr marL="12195" marR="12195" marT="12195" marB="12195" anchor="ctr">
                    <a:lnL>
                      <a:noFill/>
                    </a:lnL>
                    <a:lnR>
                      <a:noFill/>
                    </a:lnR>
                    <a:lnT>
                      <a:noFill/>
                    </a:lnT>
                    <a:lnB>
                      <a:noFill/>
                    </a:lnB>
                  </a:tcPr>
                </a:tc>
                <a:extLst>
                  <a:ext uri="{0D108BD9-81ED-4DB2-BD59-A6C34878D82A}">
                    <a16:rowId xmlns:a16="http://schemas.microsoft.com/office/drawing/2014/main" val="2603702714"/>
                  </a:ext>
                </a:extLst>
              </a:tr>
              <a:tr h="274110">
                <a:tc>
                  <a:txBody>
                    <a:bodyPr/>
                    <a:lstStyle/>
                    <a:p>
                      <a:pPr algn="ctr"/>
                      <a:r>
                        <a:rPr lang="en-US" sz="1200" dirty="0">
                          <a:latin typeface="Courier New" panose="02070309020205020404" pitchFamily="49" charset="0"/>
                        </a:rPr>
                        <a:t>lambda</a:t>
                      </a:r>
                      <a:endParaRPr lang="en-US" sz="1200" dirty="0"/>
                    </a:p>
                  </a:txBody>
                  <a:tcPr marL="12195" marR="12195" marT="12195" marB="12195" anchor="ctr">
                    <a:lnL>
                      <a:noFill/>
                    </a:lnL>
                    <a:lnR>
                      <a:noFill/>
                    </a:lnR>
                    <a:lnT>
                      <a:noFill/>
                    </a:lnT>
                    <a:lnB>
                      <a:noFill/>
                    </a:lnB>
                  </a:tcPr>
                </a:tc>
                <a:tc>
                  <a:txBody>
                    <a:bodyPr/>
                    <a:lstStyle/>
                    <a:p>
                      <a:r>
                        <a:rPr lang="en-US" sz="1200" dirty="0"/>
                        <a:t>Lambda expression</a:t>
                      </a:r>
                    </a:p>
                  </a:txBody>
                  <a:tcPr marL="12195" marR="12195" marT="12195" marB="12195" anchor="ctr">
                    <a:lnL>
                      <a:noFill/>
                    </a:lnL>
                    <a:lnR>
                      <a:noFill/>
                    </a:lnR>
                    <a:lnT>
                      <a:noFill/>
                    </a:lnT>
                    <a:lnB>
                      <a:noFill/>
                    </a:lnB>
                  </a:tcPr>
                </a:tc>
                <a:extLst>
                  <a:ext uri="{0D108BD9-81ED-4DB2-BD59-A6C34878D82A}">
                    <a16:rowId xmlns:a16="http://schemas.microsoft.com/office/drawing/2014/main" val="256118371"/>
                  </a:ext>
                </a:extLst>
              </a:tr>
            </a:tbl>
          </a:graphicData>
        </a:graphic>
      </p:graphicFrame>
      <p:sp>
        <p:nvSpPr>
          <p:cNvPr id="5" name="TextBox 4">
            <a:extLst>
              <a:ext uri="{FF2B5EF4-FFF2-40B4-BE49-F238E27FC236}">
                <a16:creationId xmlns:a16="http://schemas.microsoft.com/office/drawing/2014/main" id="{34F2F807-D8B5-9C43-A68D-5171CACBF6FD}"/>
              </a:ext>
            </a:extLst>
          </p:cNvPr>
          <p:cNvSpPr txBox="1"/>
          <p:nvPr/>
        </p:nvSpPr>
        <p:spPr>
          <a:xfrm>
            <a:off x="565608" y="735291"/>
            <a:ext cx="6504494" cy="6432530"/>
          </a:xfrm>
          <a:prstGeom prst="rect">
            <a:avLst/>
          </a:prstGeom>
          <a:noFill/>
        </p:spPr>
        <p:txBody>
          <a:bodyPr wrap="square" rtlCol="0">
            <a:spAutoFit/>
          </a:bodyPr>
          <a:lstStyle/>
          <a:p>
            <a:pPr marL="285750" indent="-285750">
              <a:buFont typeface="Arial" panose="020B0604020202020204" pitchFamily="34" charset="0"/>
              <a:buChar char="•"/>
            </a:pPr>
            <a:r>
              <a:rPr lang="en-US" dirty="0"/>
              <a:t>Python has a good selection of Operators</a:t>
            </a:r>
          </a:p>
          <a:p>
            <a:pPr marL="285750" indent="-285750">
              <a:buFont typeface="Arial" panose="020B0604020202020204" pitchFamily="34" charset="0"/>
              <a:buChar char="•"/>
            </a:pPr>
            <a:r>
              <a:rPr lang="en-US" dirty="0"/>
              <a:t>Parentheses</a:t>
            </a:r>
            <a:r>
              <a:rPr lang="en-US" dirty="0">
                <a:solidFill>
                  <a:srgbClr val="00B050"/>
                </a:solidFill>
              </a:rPr>
              <a:t> </a:t>
            </a:r>
            <a:r>
              <a:rPr lang="en-US" dirty="0">
                <a:solidFill>
                  <a:srgbClr val="00B050"/>
                </a:solidFill>
                <a:latin typeface="Consolas" panose="020B0609020204030204" pitchFamily="49" charset="0"/>
              </a:rPr>
              <a:t>()</a:t>
            </a:r>
            <a:r>
              <a:rPr lang="en-US" dirty="0">
                <a:solidFill>
                  <a:srgbClr val="00B050"/>
                </a:solidFill>
              </a:rPr>
              <a:t> </a:t>
            </a:r>
            <a:r>
              <a:rPr lang="en-US" dirty="0"/>
              <a:t>have the highest precedent, and assignment (</a:t>
            </a:r>
            <a:r>
              <a:rPr lang="en-US" dirty="0">
                <a:solidFill>
                  <a:srgbClr val="00B050"/>
                </a:solidFill>
                <a:latin typeface="Consolas" panose="020B0609020204030204" pitchFamily="49" charset="0"/>
              </a:rPr>
              <a:t>=</a:t>
            </a:r>
            <a:r>
              <a:rPr lang="en-US" dirty="0"/>
              <a:t>) the lowest</a:t>
            </a:r>
          </a:p>
          <a:p>
            <a:endParaRPr lang="en-US" dirty="0"/>
          </a:p>
          <a:p>
            <a:pPr marL="284163" defTabSz="2570163"/>
            <a:r>
              <a:rPr lang="en-US" sz="1600" dirty="0" err="1">
                <a:solidFill>
                  <a:srgbClr val="00B050"/>
                </a:solidFill>
                <a:latin typeface="Consolas" panose="020B0609020204030204" pitchFamily="49" charset="0"/>
              </a:rPr>
              <a:t>var</a:t>
            </a:r>
            <a:r>
              <a:rPr lang="en-US" sz="1600" dirty="0">
                <a:solidFill>
                  <a:srgbClr val="00B050"/>
                </a:solidFill>
                <a:latin typeface="Consolas" panose="020B0609020204030204" pitchFamily="49" charset="0"/>
              </a:rPr>
              <a:t> = 6 * 6 + 10</a:t>
            </a:r>
            <a:r>
              <a:rPr lang="en-US" sz="1600" dirty="0">
                <a:solidFill>
                  <a:srgbClr val="00B050"/>
                </a:solidFill>
              </a:rPr>
              <a:t>	</a:t>
            </a:r>
            <a:r>
              <a:rPr lang="en-US" sz="1600" dirty="0">
                <a:solidFill>
                  <a:srgbClr val="0070C0"/>
                </a:solidFill>
              </a:rPr>
              <a:t># the multiplication is done first, followed by</a:t>
            </a:r>
          </a:p>
          <a:p>
            <a:pPr marL="284163" defTabSz="2570163"/>
            <a:r>
              <a:rPr lang="en-US" sz="1600" dirty="0">
                <a:solidFill>
                  <a:srgbClr val="0070C0"/>
                </a:solidFill>
              </a:rPr>
              <a:t>	# addition, then the result is assigned to var</a:t>
            </a:r>
          </a:p>
          <a:p>
            <a:endParaRPr lang="en-US" sz="1600" dirty="0"/>
          </a:p>
          <a:p>
            <a:pPr marL="285750" indent="-285750">
              <a:buFont typeface="Arial" panose="020B0604020202020204" pitchFamily="34" charset="0"/>
              <a:buChar char="•"/>
            </a:pPr>
            <a:r>
              <a:rPr lang="en-US" sz="1600" dirty="0"/>
              <a:t>Don’t bother memorizing the table, since you can force the order with </a:t>
            </a:r>
            <a:r>
              <a:rPr lang="en-US" sz="1600" dirty="0" err="1"/>
              <a:t>parens</a:t>
            </a:r>
            <a:r>
              <a:rPr lang="en-US" sz="1600" dirty="0"/>
              <a:t> (most people do to aid in clarity anyway)</a:t>
            </a:r>
          </a:p>
          <a:p>
            <a:pPr marL="285750" indent="-285750">
              <a:buFont typeface="Arial" panose="020B0604020202020204" pitchFamily="34" charset="0"/>
              <a:buChar char="•"/>
            </a:pPr>
            <a:endParaRPr lang="en-US" sz="1600" dirty="0">
              <a:solidFill>
                <a:srgbClr val="00B050"/>
              </a:solidFill>
            </a:endParaRPr>
          </a:p>
          <a:p>
            <a:pPr marL="284163">
              <a:tabLst>
                <a:tab pos="2570163" algn="l"/>
              </a:tabLst>
            </a:pPr>
            <a:r>
              <a:rPr lang="en-US" sz="1600" dirty="0" err="1">
                <a:solidFill>
                  <a:srgbClr val="00B050"/>
                </a:solidFill>
                <a:latin typeface="Consolas" panose="020B0609020204030204" pitchFamily="49" charset="0"/>
              </a:rPr>
              <a:t>var</a:t>
            </a:r>
            <a:r>
              <a:rPr lang="en-US" sz="1600" dirty="0">
                <a:solidFill>
                  <a:srgbClr val="00B050"/>
                </a:solidFill>
                <a:latin typeface="Consolas" panose="020B0609020204030204" pitchFamily="49" charset="0"/>
              </a:rPr>
              <a:t> = (6 * 6) + 10</a:t>
            </a:r>
            <a:r>
              <a:rPr lang="en-US" sz="1600" dirty="0">
                <a:solidFill>
                  <a:srgbClr val="00B050"/>
                </a:solidFill>
              </a:rPr>
              <a:t>	</a:t>
            </a:r>
            <a:r>
              <a:rPr lang="en-US" sz="1600" dirty="0">
                <a:solidFill>
                  <a:srgbClr val="0070C0"/>
                </a:solidFill>
              </a:rPr>
              <a:t># same as above, but intent is clearer</a:t>
            </a:r>
          </a:p>
          <a:p>
            <a:pPr marL="284163">
              <a:tabLst>
                <a:tab pos="2570163" algn="l"/>
              </a:tabLst>
            </a:pPr>
            <a:r>
              <a:rPr lang="en-US" sz="1600" dirty="0" err="1">
                <a:solidFill>
                  <a:srgbClr val="00B050"/>
                </a:solidFill>
                <a:latin typeface="Consolas" panose="020B0609020204030204" pitchFamily="49" charset="0"/>
              </a:rPr>
              <a:t>var</a:t>
            </a:r>
            <a:r>
              <a:rPr lang="en-US" sz="1600" dirty="0">
                <a:solidFill>
                  <a:srgbClr val="00B050"/>
                </a:solidFill>
                <a:latin typeface="Consolas" panose="020B0609020204030204" pitchFamily="49" charset="0"/>
              </a:rPr>
              <a:t> = 6 * (6 + 10)</a:t>
            </a:r>
            <a:r>
              <a:rPr lang="en-US" sz="1600" dirty="0">
                <a:solidFill>
                  <a:srgbClr val="00B050"/>
                </a:solidFill>
              </a:rPr>
              <a:t>	</a:t>
            </a:r>
            <a:r>
              <a:rPr lang="en-US" sz="1600" dirty="0">
                <a:solidFill>
                  <a:srgbClr val="0070C0"/>
                </a:solidFill>
              </a:rPr>
              <a:t># force the addition first with </a:t>
            </a:r>
            <a:r>
              <a:rPr lang="en-US" sz="1600" dirty="0" err="1">
                <a:solidFill>
                  <a:srgbClr val="0070C0"/>
                </a:solidFill>
              </a:rPr>
              <a:t>parens</a:t>
            </a:r>
            <a:endParaRPr lang="en-US" sz="1600" dirty="0">
              <a:solidFill>
                <a:srgbClr val="0070C0"/>
              </a:solidFill>
            </a:endParaRPr>
          </a:p>
          <a:p>
            <a:pPr lvl="1"/>
            <a:endParaRPr lang="en-US" sz="1600"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3610715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15D52-156C-094A-B25D-EC6FD4F7C5E5}"/>
              </a:ext>
            </a:extLst>
          </p:cNvPr>
          <p:cNvSpPr>
            <a:spLocks noGrp="1"/>
          </p:cNvSpPr>
          <p:nvPr>
            <p:ph type="title"/>
          </p:nvPr>
        </p:nvSpPr>
        <p:spPr>
          <a:xfrm>
            <a:off x="838200" y="176588"/>
            <a:ext cx="10515600" cy="718957"/>
          </a:xfrm>
        </p:spPr>
        <p:txBody>
          <a:bodyPr>
            <a:normAutofit/>
          </a:bodyPr>
          <a:lstStyle/>
          <a:p>
            <a:r>
              <a:rPr lang="en-US" sz="2000" dirty="0"/>
              <a:t>A Simple Program</a:t>
            </a:r>
          </a:p>
        </p:txBody>
      </p:sp>
      <p:sp>
        <p:nvSpPr>
          <p:cNvPr id="3" name="Content Placeholder 2">
            <a:extLst>
              <a:ext uri="{FF2B5EF4-FFF2-40B4-BE49-F238E27FC236}">
                <a16:creationId xmlns:a16="http://schemas.microsoft.com/office/drawing/2014/main" id="{D31DB0D7-AD55-AB46-AEC0-464D602C242A}"/>
              </a:ext>
            </a:extLst>
          </p:cNvPr>
          <p:cNvSpPr>
            <a:spLocks noGrp="1"/>
          </p:cNvSpPr>
          <p:nvPr>
            <p:ph idx="1"/>
          </p:nvPr>
        </p:nvSpPr>
        <p:spPr>
          <a:xfrm>
            <a:off x="838200" y="1187777"/>
            <a:ext cx="10515600" cy="4989186"/>
          </a:xfrm>
        </p:spPr>
        <p:txBody>
          <a:bodyPr>
            <a:normAutofit/>
          </a:bodyPr>
          <a:lstStyle/>
          <a:p>
            <a:r>
              <a:rPr lang="en-US" sz="1800" dirty="0"/>
              <a:t>Let’s create a program that calculates the cube of a number base on a value the User types in</a:t>
            </a:r>
          </a:p>
          <a:p>
            <a:r>
              <a:rPr lang="en-US" sz="1800" dirty="0"/>
              <a:t>The steps we’re going to take:</a:t>
            </a:r>
          </a:p>
          <a:p>
            <a:pPr lvl="1"/>
            <a:r>
              <a:rPr lang="en-US" sz="1400" dirty="0"/>
              <a:t>Prompt the User for a number (so the User knows what to do)</a:t>
            </a:r>
          </a:p>
          <a:p>
            <a:pPr lvl="1"/>
            <a:r>
              <a:rPr lang="en-US" sz="1400" dirty="0"/>
              <a:t>Capture the number</a:t>
            </a:r>
          </a:p>
          <a:p>
            <a:pPr lvl="1"/>
            <a:r>
              <a:rPr lang="en-US" sz="1400" dirty="0"/>
              <a:t>Cube it ( x * x * x)</a:t>
            </a:r>
          </a:p>
          <a:p>
            <a:pPr lvl="1"/>
            <a:r>
              <a:rPr lang="en-US" sz="1400" dirty="0"/>
              <a:t>Output the result for the User</a:t>
            </a:r>
          </a:p>
        </p:txBody>
      </p:sp>
    </p:spTree>
    <p:extLst>
      <p:ext uri="{BB962C8B-B14F-4D97-AF65-F5344CB8AC3E}">
        <p14:creationId xmlns:p14="http://schemas.microsoft.com/office/powerpoint/2010/main" val="3027069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61582-3A13-5942-85AF-9C801317633D}"/>
              </a:ext>
            </a:extLst>
          </p:cNvPr>
          <p:cNvSpPr>
            <a:spLocks noGrp="1"/>
          </p:cNvSpPr>
          <p:nvPr>
            <p:ph type="title"/>
          </p:nvPr>
        </p:nvSpPr>
        <p:spPr>
          <a:xfrm>
            <a:off x="838200" y="365126"/>
            <a:ext cx="10515600" cy="539848"/>
          </a:xfrm>
        </p:spPr>
        <p:txBody>
          <a:bodyPr>
            <a:normAutofit/>
          </a:bodyPr>
          <a:lstStyle/>
          <a:p>
            <a:r>
              <a:rPr lang="en-US" sz="2000" dirty="0"/>
              <a:t>A Simple Program…</a:t>
            </a:r>
          </a:p>
        </p:txBody>
      </p:sp>
      <p:sp>
        <p:nvSpPr>
          <p:cNvPr id="3" name="Content Placeholder 2">
            <a:extLst>
              <a:ext uri="{FF2B5EF4-FFF2-40B4-BE49-F238E27FC236}">
                <a16:creationId xmlns:a16="http://schemas.microsoft.com/office/drawing/2014/main" id="{8BF15F91-070E-7C4C-AEF6-B8B03D5FB3F8}"/>
              </a:ext>
            </a:extLst>
          </p:cNvPr>
          <p:cNvSpPr>
            <a:spLocks noGrp="1"/>
          </p:cNvSpPr>
          <p:nvPr>
            <p:ph idx="1"/>
          </p:nvPr>
        </p:nvSpPr>
        <p:spPr>
          <a:xfrm>
            <a:off x="838200" y="904974"/>
            <a:ext cx="10515600" cy="5703216"/>
          </a:xfrm>
        </p:spPr>
        <p:txBody>
          <a:bodyPr>
            <a:normAutofit/>
          </a:bodyPr>
          <a:lstStyle/>
          <a:p>
            <a:pPr marL="0" indent="0">
              <a:buNone/>
            </a:pPr>
            <a:r>
              <a:rPr lang="en-US" sz="1400" dirty="0">
                <a:solidFill>
                  <a:srgbClr val="00B050"/>
                </a:solidFill>
                <a:latin typeface="Consolas" panose="020B0609020204030204" pitchFamily="49" charset="0"/>
              </a:rPr>
              <a:t>#!/</a:t>
            </a:r>
            <a:r>
              <a:rPr lang="en-US" sz="1400" dirty="0" err="1">
                <a:solidFill>
                  <a:srgbClr val="00B050"/>
                </a:solidFill>
                <a:latin typeface="Consolas" panose="020B0609020204030204" pitchFamily="49" charset="0"/>
              </a:rPr>
              <a:t>usr</a:t>
            </a:r>
            <a:r>
              <a:rPr lang="en-US" sz="1400" dirty="0">
                <a:solidFill>
                  <a:srgbClr val="00B050"/>
                </a:solidFill>
                <a:latin typeface="Consolas" panose="020B0609020204030204" pitchFamily="49" charset="0"/>
              </a:rPr>
              <a:t>/bin/python3 </a:t>
            </a:r>
          </a:p>
          <a:p>
            <a:pPr marL="0" indent="0">
              <a:buNone/>
            </a:pPr>
            <a:endParaRPr lang="en-US" sz="1600" dirty="0"/>
          </a:p>
          <a:p>
            <a:pPr marL="0" indent="0" defTabSz="5659438">
              <a:buNone/>
            </a:pPr>
            <a:r>
              <a:rPr lang="en-US" sz="1400" dirty="0">
                <a:solidFill>
                  <a:srgbClr val="00B050"/>
                </a:solidFill>
                <a:latin typeface="Consolas" panose="020B0609020204030204" pitchFamily="49" charset="0"/>
              </a:rPr>
              <a:t>answer = input("Please enter a number to cube: ")	</a:t>
            </a:r>
            <a:r>
              <a:rPr lang="en-US" sz="1400" dirty="0">
                <a:solidFill>
                  <a:srgbClr val="0070C0"/>
                </a:solidFill>
              </a:rPr>
              <a:t># input function takes a prompt as an argument and returns</a:t>
            </a:r>
          </a:p>
          <a:p>
            <a:pPr marL="0" indent="0" defTabSz="5659438">
              <a:buNone/>
            </a:pPr>
            <a:r>
              <a:rPr lang="en-US" sz="1400" dirty="0">
                <a:solidFill>
                  <a:srgbClr val="0070C0"/>
                </a:solidFill>
              </a:rPr>
              <a:t>	# what the user typed in </a:t>
            </a:r>
          </a:p>
          <a:p>
            <a:pPr marL="0" indent="0" defTabSz="5659438">
              <a:buNone/>
            </a:pPr>
            <a:r>
              <a:rPr lang="en-US" sz="1400" dirty="0">
                <a:solidFill>
                  <a:srgbClr val="00B050"/>
                </a:solidFill>
                <a:latin typeface="Consolas" panose="020B0609020204030204" pitchFamily="49" charset="0"/>
              </a:rPr>
              <a:t>number = </a:t>
            </a:r>
            <a:r>
              <a:rPr lang="en-US" sz="1400" dirty="0" err="1">
                <a:solidFill>
                  <a:srgbClr val="00B050"/>
                </a:solidFill>
                <a:latin typeface="Consolas" panose="020B0609020204030204" pitchFamily="49" charset="0"/>
              </a:rPr>
              <a:t>int</a:t>
            </a:r>
            <a:r>
              <a:rPr lang="en-US" sz="1400" dirty="0">
                <a:solidFill>
                  <a:srgbClr val="00B050"/>
                </a:solidFill>
                <a:latin typeface="Consolas" panose="020B0609020204030204" pitchFamily="49" charset="0"/>
              </a:rPr>
              <a:t>(answer)</a:t>
            </a:r>
            <a:r>
              <a:rPr lang="en-US" sz="1400" dirty="0"/>
              <a:t>	</a:t>
            </a:r>
            <a:r>
              <a:rPr lang="en-US" sz="1400" dirty="0">
                <a:solidFill>
                  <a:srgbClr val="0070C0"/>
                </a:solidFill>
              </a:rPr>
              <a:t># because the keyboard entry is a string, the “number” typed in</a:t>
            </a:r>
          </a:p>
          <a:p>
            <a:pPr marL="0" indent="0" defTabSz="5659438">
              <a:buNone/>
            </a:pPr>
            <a:r>
              <a:rPr lang="en-US" sz="1400" dirty="0">
                <a:solidFill>
                  <a:srgbClr val="0070C0"/>
                </a:solidFill>
              </a:rPr>
              <a:t>	# must be converted (or </a:t>
            </a:r>
            <a:r>
              <a:rPr lang="en-US" sz="1400" i="1" dirty="0">
                <a:solidFill>
                  <a:srgbClr val="0070C0"/>
                </a:solidFill>
              </a:rPr>
              <a:t>cast</a:t>
            </a:r>
            <a:r>
              <a:rPr lang="en-US" sz="1400" dirty="0">
                <a:solidFill>
                  <a:srgbClr val="0070C0"/>
                </a:solidFill>
              </a:rPr>
              <a:t>)</a:t>
            </a:r>
          </a:p>
          <a:p>
            <a:pPr marL="0" indent="0" defTabSz="5659438">
              <a:buNone/>
            </a:pPr>
            <a:r>
              <a:rPr lang="en-US" sz="1400" dirty="0">
                <a:solidFill>
                  <a:srgbClr val="00B050"/>
                </a:solidFill>
                <a:latin typeface="Consolas" panose="020B0609020204030204" pitchFamily="49" charset="0"/>
              </a:rPr>
              <a:t>print("Your cubed number is:", number * number * number)</a:t>
            </a:r>
            <a:r>
              <a:rPr lang="en-US" sz="1400" dirty="0">
                <a:solidFill>
                  <a:srgbClr val="00B050"/>
                </a:solidFill>
              </a:rPr>
              <a:t>	</a:t>
            </a:r>
            <a:r>
              <a:rPr lang="en-US" sz="1400" dirty="0">
                <a:solidFill>
                  <a:srgbClr val="0070C0"/>
                </a:solidFill>
              </a:rPr>
              <a:t># note that we can do calculations within the print() function</a:t>
            </a:r>
          </a:p>
          <a:p>
            <a:pPr marL="0" indent="0">
              <a:buNone/>
            </a:pPr>
            <a:endParaRPr lang="en-US" sz="1400" dirty="0"/>
          </a:p>
          <a:p>
            <a:r>
              <a:rPr lang="en-US" sz="1400" dirty="0"/>
              <a:t>We could have done the cubing separately and assigned to a variable:</a:t>
            </a:r>
            <a:endParaRPr lang="en-US" sz="1000" dirty="0"/>
          </a:p>
          <a:p>
            <a:pPr marL="457200" lvl="1" indent="0">
              <a:buNone/>
            </a:pPr>
            <a:r>
              <a:rPr lang="en-US" sz="1400" dirty="0">
                <a:solidFill>
                  <a:srgbClr val="00B050"/>
                </a:solidFill>
                <a:latin typeface="Consolas" panose="020B0609020204030204" pitchFamily="49" charset="0"/>
              </a:rPr>
              <a:t>number = int(answer)</a:t>
            </a:r>
          </a:p>
          <a:p>
            <a:pPr marL="457200" lvl="1" indent="0">
              <a:buNone/>
            </a:pPr>
            <a:r>
              <a:rPr lang="en-US" sz="1400" dirty="0">
                <a:solidFill>
                  <a:srgbClr val="00B050"/>
                </a:solidFill>
                <a:latin typeface="Consolas" panose="020B0609020204030204" pitchFamily="49" charset="0"/>
              </a:rPr>
              <a:t>cubed = number * number * number</a:t>
            </a:r>
          </a:p>
          <a:p>
            <a:pPr marL="457200" lvl="1" indent="0">
              <a:buNone/>
            </a:pPr>
            <a:r>
              <a:rPr lang="en-US" sz="1400" dirty="0">
                <a:solidFill>
                  <a:srgbClr val="00B050"/>
                </a:solidFill>
                <a:latin typeface="Consolas" panose="020B0609020204030204" pitchFamily="49" charset="0"/>
              </a:rPr>
              <a:t>print("Your cubed number is:", cubed)</a:t>
            </a:r>
            <a:r>
              <a:rPr lang="en-US" sz="1400" dirty="0">
                <a:latin typeface="Consolas" panose="020B0609020204030204" pitchFamily="49" charset="0"/>
              </a:rPr>
              <a:t>	</a:t>
            </a:r>
          </a:p>
          <a:p>
            <a:pPr marL="457200" lvl="1" indent="0">
              <a:buNone/>
            </a:pPr>
            <a:endParaRPr lang="en-US" sz="1000" dirty="0"/>
          </a:p>
          <a:p>
            <a:pPr marL="457200" lvl="1" indent="0">
              <a:buNone/>
            </a:pPr>
            <a:endParaRPr lang="en-US" sz="1000" dirty="0"/>
          </a:p>
          <a:p>
            <a:pPr marL="457200" lvl="1" indent="0">
              <a:buNone/>
            </a:pPr>
            <a:endParaRPr lang="en-US" sz="1000" dirty="0"/>
          </a:p>
          <a:p>
            <a:r>
              <a:rPr lang="en-US" sz="1400" dirty="0"/>
              <a:t>Play around with it a bit, see if you can come up with another way</a:t>
            </a:r>
          </a:p>
          <a:p>
            <a:r>
              <a:rPr lang="en-US" sz="1400" dirty="0"/>
              <a:t>What happens when you pass the prompt a non-number like string?</a:t>
            </a:r>
          </a:p>
          <a:p>
            <a:endParaRPr lang="en-US" sz="1400" dirty="0"/>
          </a:p>
        </p:txBody>
      </p:sp>
    </p:spTree>
    <p:extLst>
      <p:ext uri="{BB962C8B-B14F-4D97-AF65-F5344CB8AC3E}">
        <p14:creationId xmlns:p14="http://schemas.microsoft.com/office/powerpoint/2010/main" val="241086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4666C-7C9B-5E46-9AB8-BC42A6CC41A7}"/>
              </a:ext>
            </a:extLst>
          </p:cNvPr>
          <p:cNvSpPr>
            <a:spLocks noGrp="1"/>
          </p:cNvSpPr>
          <p:nvPr>
            <p:ph type="title"/>
          </p:nvPr>
        </p:nvSpPr>
        <p:spPr>
          <a:xfrm>
            <a:off x="838200" y="365126"/>
            <a:ext cx="10515600" cy="511568"/>
          </a:xfrm>
        </p:spPr>
        <p:txBody>
          <a:bodyPr>
            <a:normAutofit/>
          </a:bodyPr>
          <a:lstStyle/>
          <a:p>
            <a:r>
              <a:rPr lang="en-US" sz="2000" dirty="0"/>
              <a:t>Quoting Strings</a:t>
            </a:r>
          </a:p>
        </p:txBody>
      </p:sp>
      <p:sp>
        <p:nvSpPr>
          <p:cNvPr id="3" name="Content Placeholder 2">
            <a:extLst>
              <a:ext uri="{FF2B5EF4-FFF2-40B4-BE49-F238E27FC236}">
                <a16:creationId xmlns:a16="http://schemas.microsoft.com/office/drawing/2014/main" id="{77CC3EF9-7D16-8D4E-A1E3-CD85F305AF9F}"/>
              </a:ext>
            </a:extLst>
          </p:cNvPr>
          <p:cNvSpPr>
            <a:spLocks noGrp="1"/>
          </p:cNvSpPr>
          <p:nvPr>
            <p:ph idx="1"/>
          </p:nvPr>
        </p:nvSpPr>
        <p:spPr>
          <a:xfrm>
            <a:off x="838200" y="1131216"/>
            <a:ext cx="10515600" cy="5045747"/>
          </a:xfrm>
        </p:spPr>
        <p:txBody>
          <a:bodyPr>
            <a:normAutofit/>
          </a:bodyPr>
          <a:lstStyle/>
          <a:p>
            <a:r>
              <a:rPr lang="en-US" sz="1800" dirty="0"/>
              <a:t>There are 3 types of quotes:  single, double, and triple</a:t>
            </a:r>
          </a:p>
          <a:p>
            <a:pPr marL="517525" indent="-284163"/>
            <a:r>
              <a:rPr lang="en-US" sz="1400" dirty="0">
                <a:solidFill>
                  <a:srgbClr val="00B050"/>
                </a:solidFill>
                <a:latin typeface="Consolas" panose="020B0609020204030204" pitchFamily="49" charset="0"/>
              </a:rPr>
              <a:t>‘use singles if you have something "quoted" in your string’</a:t>
            </a:r>
          </a:p>
          <a:p>
            <a:pPr marL="517525" indent="-284163"/>
            <a:r>
              <a:rPr lang="en-US" sz="1400" dirty="0">
                <a:solidFill>
                  <a:srgbClr val="00B050"/>
                </a:solidFill>
                <a:latin typeface="Consolas" panose="020B0609020204030204" pitchFamily="49" charset="0"/>
              </a:rPr>
              <a:t>"use double if you’ve got a single in your string“</a:t>
            </a:r>
          </a:p>
          <a:p>
            <a:pPr marL="517525" indent="-284163"/>
            <a:r>
              <a:rPr lang="en-US" sz="1400" dirty="0">
                <a:solidFill>
                  <a:srgbClr val="00B050"/>
                </a:solidFill>
                <a:latin typeface="Consolas" panose="020B0609020204030204" pitchFamily="49" charset="0"/>
              </a:rPr>
              <a:t>"""triples are usually reserved for docstrings (which we haven’t covered yet), but work anyway"""</a:t>
            </a:r>
          </a:p>
          <a:p>
            <a:r>
              <a:rPr lang="en-US" sz="1800" dirty="0"/>
              <a:t>Print a few statements out with the different types of strings to try them out</a:t>
            </a:r>
          </a:p>
          <a:p>
            <a:r>
              <a:rPr lang="en-US" sz="1800" dirty="0"/>
              <a:t>Can you mix them?</a:t>
            </a:r>
          </a:p>
        </p:txBody>
      </p:sp>
    </p:spTree>
    <p:extLst>
      <p:ext uri="{BB962C8B-B14F-4D97-AF65-F5344CB8AC3E}">
        <p14:creationId xmlns:p14="http://schemas.microsoft.com/office/powerpoint/2010/main" val="3633536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E8CB7-6A88-2642-815B-27ADCAEA7EF5}"/>
              </a:ext>
            </a:extLst>
          </p:cNvPr>
          <p:cNvSpPr>
            <a:spLocks noGrp="1"/>
          </p:cNvSpPr>
          <p:nvPr>
            <p:ph type="title"/>
          </p:nvPr>
        </p:nvSpPr>
        <p:spPr>
          <a:xfrm>
            <a:off x="838200" y="365125"/>
            <a:ext cx="10515600" cy="577555"/>
          </a:xfrm>
        </p:spPr>
        <p:txBody>
          <a:bodyPr>
            <a:normAutofit/>
          </a:bodyPr>
          <a:lstStyle/>
          <a:p>
            <a:r>
              <a:rPr lang="en-US" sz="2000" dirty="0"/>
              <a:t>Assignment #1</a:t>
            </a:r>
          </a:p>
        </p:txBody>
      </p:sp>
      <p:sp>
        <p:nvSpPr>
          <p:cNvPr id="3" name="Content Placeholder 2">
            <a:extLst>
              <a:ext uri="{FF2B5EF4-FFF2-40B4-BE49-F238E27FC236}">
                <a16:creationId xmlns:a16="http://schemas.microsoft.com/office/drawing/2014/main" id="{CE584FDA-5A5D-6F40-AFD2-7DDA21731B03}"/>
              </a:ext>
            </a:extLst>
          </p:cNvPr>
          <p:cNvSpPr>
            <a:spLocks noGrp="1"/>
          </p:cNvSpPr>
          <p:nvPr>
            <p:ph idx="1"/>
          </p:nvPr>
        </p:nvSpPr>
        <p:spPr>
          <a:xfrm>
            <a:off x="838200" y="820132"/>
            <a:ext cx="10515600" cy="5356831"/>
          </a:xfrm>
        </p:spPr>
        <p:txBody>
          <a:bodyPr>
            <a:normAutofit/>
          </a:bodyPr>
          <a:lstStyle/>
          <a:p>
            <a:r>
              <a:rPr lang="en-US" sz="1800" dirty="0"/>
              <a:t>Write a program that converts Celsius to Fahrenheit</a:t>
            </a:r>
          </a:p>
          <a:p>
            <a:pPr lvl="1"/>
            <a:r>
              <a:rPr lang="en-US" sz="1400" dirty="0"/>
              <a:t>Must communicate with the User, and capture input</a:t>
            </a:r>
          </a:p>
          <a:p>
            <a:pPr lvl="1"/>
            <a:r>
              <a:rPr lang="en-US" sz="1400" dirty="0"/>
              <a:t>Calculate based on User’s Input</a:t>
            </a:r>
          </a:p>
          <a:p>
            <a:pPr lvl="1"/>
            <a:r>
              <a:rPr lang="en-US" sz="1400" dirty="0"/>
              <a:t>Must be correct (Google the formula if you don’t remember it, but don’t Google the code)</a:t>
            </a:r>
          </a:p>
          <a:p>
            <a:pPr lvl="1"/>
            <a:r>
              <a:rPr lang="en-US" sz="1400" dirty="0"/>
              <a:t>Print out what the user entered and the conversion value</a:t>
            </a:r>
          </a:p>
          <a:p>
            <a:pPr lvl="1"/>
            <a:r>
              <a:rPr lang="en-US" sz="1400" dirty="0"/>
              <a:t>Make sure your variable names make sense</a:t>
            </a:r>
          </a:p>
          <a:p>
            <a:pPr lvl="1"/>
            <a:r>
              <a:rPr lang="en-US" sz="1400" dirty="0"/>
              <a:t>Thank the User for suffering through your program</a:t>
            </a:r>
          </a:p>
          <a:p>
            <a:pPr marL="457200" lvl="1" indent="0">
              <a:buNone/>
            </a:pPr>
            <a:endParaRPr lang="en-US" sz="1400" dirty="0"/>
          </a:p>
          <a:p>
            <a:r>
              <a:rPr lang="en-US" sz="1800" dirty="0"/>
              <a:t>Write a program to find the Area of a Circle</a:t>
            </a:r>
          </a:p>
          <a:p>
            <a:pPr lvl="1"/>
            <a:r>
              <a:rPr lang="en-US" sz="1400" dirty="0"/>
              <a:t>All the previous rules apply</a:t>
            </a:r>
          </a:p>
        </p:txBody>
      </p:sp>
    </p:spTree>
    <p:extLst>
      <p:ext uri="{BB962C8B-B14F-4D97-AF65-F5344CB8AC3E}">
        <p14:creationId xmlns:p14="http://schemas.microsoft.com/office/powerpoint/2010/main" val="1570814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2B30-93B4-D648-ABF1-F9A7D5D412CD}"/>
              </a:ext>
            </a:extLst>
          </p:cNvPr>
          <p:cNvSpPr>
            <a:spLocks noGrp="1"/>
          </p:cNvSpPr>
          <p:nvPr>
            <p:ph type="title"/>
          </p:nvPr>
        </p:nvSpPr>
        <p:spPr>
          <a:xfrm>
            <a:off x="838200" y="365125"/>
            <a:ext cx="10515600" cy="520995"/>
          </a:xfrm>
        </p:spPr>
        <p:txBody>
          <a:bodyPr>
            <a:normAutofit/>
          </a:bodyPr>
          <a:lstStyle/>
          <a:p>
            <a:r>
              <a:rPr lang="en-US" sz="2000" dirty="0"/>
              <a:t>Branching:  if/</a:t>
            </a:r>
            <a:r>
              <a:rPr lang="en-US" sz="2000" dirty="0" err="1"/>
              <a:t>elif</a:t>
            </a:r>
            <a:r>
              <a:rPr lang="en-US" sz="2000" dirty="0"/>
              <a:t>/else</a:t>
            </a:r>
          </a:p>
        </p:txBody>
      </p:sp>
      <p:sp>
        <p:nvSpPr>
          <p:cNvPr id="3" name="Content Placeholder 2">
            <a:extLst>
              <a:ext uri="{FF2B5EF4-FFF2-40B4-BE49-F238E27FC236}">
                <a16:creationId xmlns:a16="http://schemas.microsoft.com/office/drawing/2014/main" id="{5AF52115-C833-764B-A72D-611301DB77A6}"/>
              </a:ext>
            </a:extLst>
          </p:cNvPr>
          <p:cNvSpPr>
            <a:spLocks noGrp="1"/>
          </p:cNvSpPr>
          <p:nvPr>
            <p:ph idx="1"/>
          </p:nvPr>
        </p:nvSpPr>
        <p:spPr>
          <a:xfrm>
            <a:off x="696798" y="886120"/>
            <a:ext cx="10515600" cy="6127422"/>
          </a:xfrm>
        </p:spPr>
        <p:txBody>
          <a:bodyPr>
            <a:normAutofit/>
          </a:bodyPr>
          <a:lstStyle/>
          <a:p>
            <a:r>
              <a:rPr lang="en-US" sz="1800" dirty="0"/>
              <a:t>This section is about controlling program flow</a:t>
            </a:r>
          </a:p>
          <a:p>
            <a:r>
              <a:rPr lang="en-US" sz="1800" dirty="0"/>
              <a:t>An </a:t>
            </a:r>
            <a:r>
              <a:rPr lang="en-US" sz="1800" dirty="0">
                <a:latin typeface="Consolas" panose="020B0609020204030204" pitchFamily="49" charset="0"/>
              </a:rPr>
              <a:t>if</a:t>
            </a:r>
            <a:r>
              <a:rPr lang="en-US" sz="1800" dirty="0"/>
              <a:t> statement is composed like so:</a:t>
            </a:r>
          </a:p>
          <a:p>
            <a:pPr marL="457200" lvl="1" indent="0" defTabSz="2286000">
              <a:buNone/>
              <a:tabLst>
                <a:tab pos="854075" algn="l"/>
              </a:tabLst>
            </a:pPr>
            <a:r>
              <a:rPr lang="en-US" sz="1400" dirty="0">
                <a:solidFill>
                  <a:srgbClr val="00B050"/>
                </a:solidFill>
                <a:latin typeface="Consolas" panose="020B0609020204030204" pitchFamily="49" charset="0"/>
              </a:rPr>
              <a:t>if (</a:t>
            </a:r>
            <a:r>
              <a:rPr lang="en-US" sz="1400" i="1" dirty="0">
                <a:solidFill>
                  <a:srgbClr val="00B050"/>
                </a:solidFill>
              </a:rPr>
              <a:t>condition</a:t>
            </a:r>
            <a:r>
              <a:rPr lang="en-US" sz="1400" dirty="0">
                <a:solidFill>
                  <a:srgbClr val="00B050"/>
                </a:solidFill>
                <a:latin typeface="Consolas" panose="020B0609020204030204" pitchFamily="49" charset="0"/>
              </a:rPr>
              <a:t>):	</a:t>
            </a:r>
            <a:r>
              <a:rPr lang="en-US" sz="1400" dirty="0">
                <a:solidFill>
                  <a:schemeClr val="accent1"/>
                </a:solidFill>
              </a:rPr>
              <a:t># the if keyword followed by a conditional statement and a colon</a:t>
            </a:r>
          </a:p>
          <a:p>
            <a:pPr marL="457200" lvl="1" indent="0" defTabSz="2286000">
              <a:buNone/>
              <a:tabLst>
                <a:tab pos="854075" algn="l"/>
              </a:tabLst>
            </a:pPr>
            <a:r>
              <a:rPr lang="en-US" sz="1400" i="1" dirty="0">
                <a:solidFill>
                  <a:srgbClr val="00B050"/>
                </a:solidFill>
              </a:rPr>
              <a:t>	inner code block	</a:t>
            </a:r>
            <a:r>
              <a:rPr lang="en-US" sz="1400" dirty="0">
                <a:solidFill>
                  <a:srgbClr val="0070C0"/>
                </a:solidFill>
              </a:rPr>
              <a:t># if the condition inside the </a:t>
            </a:r>
            <a:r>
              <a:rPr lang="en-US" sz="1400" dirty="0" err="1">
                <a:solidFill>
                  <a:srgbClr val="0070C0"/>
                </a:solidFill>
              </a:rPr>
              <a:t>parens</a:t>
            </a:r>
            <a:r>
              <a:rPr lang="en-US" sz="1400" dirty="0">
                <a:solidFill>
                  <a:srgbClr val="0070C0"/>
                </a:solidFill>
              </a:rPr>
              <a:t> evaluates to True, then the inner block is executed (note the indentation)</a:t>
            </a:r>
          </a:p>
          <a:p>
            <a:pPr marL="457200" lvl="1" indent="0" defTabSz="2286000">
              <a:buNone/>
              <a:tabLst>
                <a:tab pos="854075" algn="l"/>
              </a:tabLst>
            </a:pPr>
            <a:r>
              <a:rPr lang="en-US" sz="1400" i="1" dirty="0">
                <a:solidFill>
                  <a:srgbClr val="00B050"/>
                </a:solidFill>
              </a:rPr>
              <a:t>outer code block	</a:t>
            </a:r>
            <a:r>
              <a:rPr lang="en-US" sz="1400" dirty="0">
                <a:solidFill>
                  <a:srgbClr val="0070C0"/>
                </a:solidFill>
              </a:rPr>
              <a:t># program flow returns to the out code block </a:t>
            </a:r>
          </a:p>
          <a:p>
            <a:pPr marL="457200" lvl="1" indent="0">
              <a:buNone/>
            </a:pPr>
            <a:endParaRPr lang="en-US" sz="1400" dirty="0"/>
          </a:p>
          <a:p>
            <a:r>
              <a:rPr lang="en-US" sz="1800" dirty="0"/>
              <a:t>A working example</a:t>
            </a:r>
          </a:p>
          <a:p>
            <a:pPr marL="457200" lvl="1" indent="0" defTabSz="4225925">
              <a:buNone/>
            </a:pPr>
            <a:r>
              <a:rPr lang="en-US" sz="1400" dirty="0">
                <a:solidFill>
                  <a:srgbClr val="00B050"/>
                </a:solidFill>
                <a:latin typeface="Consolas" panose="020B0609020204030204" pitchFamily="49" charset="0"/>
              </a:rPr>
              <a:t>num1 = 5</a:t>
            </a:r>
          </a:p>
          <a:p>
            <a:pPr marL="457200" lvl="1" indent="0" defTabSz="4225925">
              <a:buNone/>
            </a:pPr>
            <a:r>
              <a:rPr lang="en-US" sz="1400" dirty="0">
                <a:solidFill>
                  <a:srgbClr val="00B050"/>
                </a:solidFill>
                <a:latin typeface="Consolas" panose="020B0609020204030204" pitchFamily="49" charset="0"/>
              </a:rPr>
              <a:t>num2 = 7</a:t>
            </a:r>
          </a:p>
          <a:p>
            <a:pPr marL="457200" lvl="1" indent="0" defTabSz="4225925">
              <a:buNone/>
            </a:pPr>
            <a:r>
              <a:rPr lang="en-US" sz="1400" dirty="0">
                <a:solidFill>
                  <a:srgbClr val="00B050"/>
                </a:solidFill>
                <a:latin typeface="Consolas" panose="020B0609020204030204" pitchFamily="49" charset="0"/>
              </a:rPr>
              <a:t>if (num1  &gt; num2):</a:t>
            </a:r>
            <a:r>
              <a:rPr lang="en-US" sz="1400" dirty="0"/>
              <a:t>	</a:t>
            </a:r>
            <a:r>
              <a:rPr lang="en-US" sz="1400" dirty="0">
                <a:solidFill>
                  <a:srgbClr val="0070C0"/>
                </a:solidFill>
              </a:rPr>
              <a:t># this condition evaluates to False</a:t>
            </a:r>
          </a:p>
          <a:p>
            <a:pPr marL="457200" lvl="1" indent="0" defTabSz="4225925">
              <a:buNone/>
            </a:pPr>
            <a:r>
              <a:rPr lang="en-US" sz="1400" dirty="0">
                <a:latin typeface="Consolas" panose="020B0609020204030204" pitchFamily="49" charset="0"/>
              </a:rPr>
              <a:t>    </a:t>
            </a:r>
            <a:r>
              <a:rPr lang="en-US" sz="1400" dirty="0">
                <a:solidFill>
                  <a:srgbClr val="00B050"/>
                </a:solidFill>
                <a:latin typeface="Consolas" panose="020B0609020204030204" pitchFamily="49" charset="0"/>
              </a:rPr>
              <a:t>print(”num1 is greater than num2”)</a:t>
            </a:r>
            <a:r>
              <a:rPr lang="en-US" sz="1400" dirty="0">
                <a:solidFill>
                  <a:srgbClr val="00B050"/>
                </a:solidFill>
              </a:rPr>
              <a:t>	</a:t>
            </a:r>
            <a:r>
              <a:rPr lang="en-US" sz="1400" dirty="0">
                <a:solidFill>
                  <a:srgbClr val="0070C0"/>
                </a:solidFill>
              </a:rPr>
              <a:t># program flow never enters this block of code</a:t>
            </a:r>
          </a:p>
          <a:p>
            <a:pPr marL="457200" lvl="1" indent="0" defTabSz="4225925">
              <a:buNone/>
            </a:pPr>
            <a:endParaRPr lang="en-US" sz="1400" dirty="0"/>
          </a:p>
          <a:p>
            <a:pPr marL="457200" lvl="1" indent="0" defTabSz="4225925">
              <a:buNone/>
            </a:pPr>
            <a:r>
              <a:rPr lang="en-US" sz="1400" dirty="0">
                <a:solidFill>
                  <a:srgbClr val="00B050"/>
                </a:solidFill>
                <a:latin typeface="Consolas" panose="020B0609020204030204" pitchFamily="49" charset="0"/>
              </a:rPr>
              <a:t>if (num2 &gt; num1):</a:t>
            </a:r>
            <a:r>
              <a:rPr lang="en-US" sz="1400" dirty="0">
                <a:solidFill>
                  <a:srgbClr val="00B050"/>
                </a:solidFill>
              </a:rPr>
              <a:t>	</a:t>
            </a:r>
            <a:r>
              <a:rPr lang="en-US" sz="1400" dirty="0">
                <a:solidFill>
                  <a:srgbClr val="0070C0"/>
                </a:solidFill>
              </a:rPr>
              <a:t># program flow continues here, and this condition evaluates True</a:t>
            </a:r>
          </a:p>
          <a:p>
            <a:pPr marL="457200" lvl="1" indent="0" defTabSz="4225925">
              <a:buNone/>
            </a:pPr>
            <a:r>
              <a:rPr lang="en-US" sz="1400" dirty="0">
                <a:latin typeface="Consolas" panose="020B0609020204030204" pitchFamily="49" charset="0"/>
              </a:rPr>
              <a:t>    </a:t>
            </a:r>
            <a:r>
              <a:rPr lang="en-US" sz="1400" dirty="0">
                <a:solidFill>
                  <a:srgbClr val="00B050"/>
                </a:solidFill>
                <a:latin typeface="Consolas" panose="020B0609020204030204" pitchFamily="49" charset="0"/>
              </a:rPr>
              <a:t>print (“num2 is greater than num1”</a:t>
            </a:r>
            <a:r>
              <a:rPr lang="en-US" sz="1400" dirty="0">
                <a:solidFill>
                  <a:srgbClr val="00B050"/>
                </a:solidFill>
              </a:rPr>
              <a:t>	</a:t>
            </a:r>
            <a:r>
              <a:rPr lang="en-US" sz="1400" dirty="0">
                <a:solidFill>
                  <a:srgbClr val="0070C0"/>
                </a:solidFill>
              </a:rPr>
              <a:t># inner block is executed</a:t>
            </a:r>
          </a:p>
          <a:p>
            <a:pPr marL="457200" lvl="1" indent="0" defTabSz="4225925">
              <a:buNone/>
            </a:pPr>
            <a:endParaRPr lang="en-US" sz="1400" dirty="0"/>
          </a:p>
          <a:p>
            <a:pPr marL="457200" lvl="1" indent="0" defTabSz="4225925">
              <a:buNone/>
            </a:pPr>
            <a:r>
              <a:rPr lang="en-US" sz="1400" i="1" dirty="0">
                <a:solidFill>
                  <a:srgbClr val="00B050"/>
                </a:solidFill>
              </a:rPr>
              <a:t>…more code….</a:t>
            </a:r>
            <a:r>
              <a:rPr lang="en-US" sz="1400" i="1" dirty="0"/>
              <a:t>	</a:t>
            </a:r>
            <a:r>
              <a:rPr lang="en-US" sz="1400" i="1" dirty="0">
                <a:solidFill>
                  <a:srgbClr val="0070C0"/>
                </a:solidFill>
              </a:rPr>
              <a:t># program flow continues…</a:t>
            </a:r>
          </a:p>
          <a:p>
            <a:pPr marL="457200" lvl="1" indent="0">
              <a:buNone/>
            </a:pPr>
            <a:endParaRPr lang="en-US" sz="1400" dirty="0"/>
          </a:p>
          <a:p>
            <a:r>
              <a:rPr lang="en-US" sz="1800" dirty="0"/>
              <a:t>In this example, each condition for every ’</a:t>
            </a:r>
            <a:r>
              <a:rPr lang="en-US" sz="1800" dirty="0">
                <a:solidFill>
                  <a:srgbClr val="00B050"/>
                </a:solidFill>
                <a:latin typeface="Consolas" panose="020B0609020204030204" pitchFamily="49" charset="0"/>
              </a:rPr>
              <a:t>if</a:t>
            </a:r>
            <a:r>
              <a:rPr lang="en-US" sz="1800" dirty="0"/>
              <a:t>’ statement is checked for truth.  We can chain together as many ‘</a:t>
            </a:r>
            <a:r>
              <a:rPr lang="en-US" sz="1800" dirty="0">
                <a:solidFill>
                  <a:srgbClr val="00B050"/>
                </a:solidFill>
                <a:latin typeface="Consolas" panose="020B0609020204030204" pitchFamily="49" charset="0"/>
              </a:rPr>
              <a:t>if</a:t>
            </a:r>
            <a:r>
              <a:rPr lang="en-US" sz="1800" dirty="0"/>
              <a:t>’ statements as we want, but most of the time it’s better to stop checking as soon as the condition we’re looking for is met (saves time)</a:t>
            </a:r>
          </a:p>
        </p:txBody>
      </p:sp>
    </p:spTree>
    <p:extLst>
      <p:ext uri="{BB962C8B-B14F-4D97-AF65-F5344CB8AC3E}">
        <p14:creationId xmlns:p14="http://schemas.microsoft.com/office/powerpoint/2010/main" val="2694081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B6D68-50DC-4D47-BB47-126A4CE8E3CF}"/>
              </a:ext>
            </a:extLst>
          </p:cNvPr>
          <p:cNvSpPr>
            <a:spLocks noGrp="1"/>
          </p:cNvSpPr>
          <p:nvPr>
            <p:ph type="title"/>
          </p:nvPr>
        </p:nvSpPr>
        <p:spPr>
          <a:xfrm>
            <a:off x="838200" y="365126"/>
            <a:ext cx="10515600" cy="511568"/>
          </a:xfrm>
        </p:spPr>
        <p:txBody>
          <a:bodyPr>
            <a:normAutofit/>
          </a:bodyPr>
          <a:lstStyle/>
          <a:p>
            <a:r>
              <a:rPr lang="en-US" sz="2000" dirty="0"/>
              <a:t>Branching: if/</a:t>
            </a:r>
            <a:r>
              <a:rPr lang="en-US" sz="2000" dirty="0" err="1"/>
              <a:t>elif</a:t>
            </a:r>
            <a:r>
              <a:rPr lang="en-US" sz="2000" dirty="0"/>
              <a:t>/else…</a:t>
            </a:r>
          </a:p>
        </p:txBody>
      </p:sp>
      <p:sp>
        <p:nvSpPr>
          <p:cNvPr id="3" name="Content Placeholder 2">
            <a:extLst>
              <a:ext uri="{FF2B5EF4-FFF2-40B4-BE49-F238E27FC236}">
                <a16:creationId xmlns:a16="http://schemas.microsoft.com/office/drawing/2014/main" id="{4272840D-E1A1-9449-BCF6-E774EB2E9C8F}"/>
              </a:ext>
            </a:extLst>
          </p:cNvPr>
          <p:cNvSpPr>
            <a:spLocks noGrp="1"/>
          </p:cNvSpPr>
          <p:nvPr>
            <p:ph idx="1"/>
          </p:nvPr>
        </p:nvSpPr>
        <p:spPr>
          <a:xfrm>
            <a:off x="329152" y="883601"/>
            <a:ext cx="10515600" cy="5872898"/>
          </a:xfrm>
        </p:spPr>
        <p:txBody>
          <a:bodyPr>
            <a:normAutofit/>
          </a:bodyPr>
          <a:lstStyle/>
          <a:p>
            <a:r>
              <a:rPr lang="en-US" sz="1800" dirty="0">
                <a:solidFill>
                  <a:srgbClr val="00B050"/>
                </a:solidFill>
                <a:latin typeface="Consolas" panose="020B0609020204030204" pitchFamily="49" charset="0"/>
              </a:rPr>
              <a:t>if</a:t>
            </a:r>
            <a:r>
              <a:rPr lang="en-US" sz="1800" dirty="0"/>
              <a:t> / </a:t>
            </a:r>
            <a:r>
              <a:rPr lang="en-US" sz="1800" dirty="0" err="1">
                <a:solidFill>
                  <a:srgbClr val="00B050"/>
                </a:solidFill>
                <a:latin typeface="Consolas" panose="020B0609020204030204" pitchFamily="49" charset="0"/>
              </a:rPr>
              <a:t>elif</a:t>
            </a:r>
            <a:r>
              <a:rPr lang="en-US" sz="1800" dirty="0"/>
              <a:t> / </a:t>
            </a:r>
            <a:r>
              <a:rPr lang="en-US" sz="1800" dirty="0">
                <a:solidFill>
                  <a:srgbClr val="00B050"/>
                </a:solidFill>
                <a:latin typeface="Consolas" panose="020B0609020204030204" pitchFamily="49" charset="0"/>
              </a:rPr>
              <a:t>else</a:t>
            </a:r>
            <a:r>
              <a:rPr lang="en-US" sz="1800" dirty="0"/>
              <a:t> working together:</a:t>
            </a:r>
          </a:p>
          <a:p>
            <a:pPr lvl="1"/>
            <a:r>
              <a:rPr lang="en-US" sz="1400" dirty="0"/>
              <a:t>Only 1 block of code will be executed</a:t>
            </a:r>
          </a:p>
          <a:p>
            <a:pPr lvl="1"/>
            <a:r>
              <a:rPr lang="en-US" sz="1400" dirty="0"/>
              <a:t>Usually you’ll have 1 </a:t>
            </a:r>
            <a:r>
              <a:rPr lang="en-US" sz="1400" dirty="0">
                <a:solidFill>
                  <a:srgbClr val="00B050"/>
                </a:solidFill>
                <a:latin typeface="Consolas" panose="020B0609020204030204" pitchFamily="49" charset="0"/>
              </a:rPr>
              <a:t>if</a:t>
            </a:r>
            <a:r>
              <a:rPr lang="en-US" sz="1400" dirty="0"/>
              <a:t>, 1 or more </a:t>
            </a:r>
            <a:r>
              <a:rPr lang="en-US" sz="1400" dirty="0" err="1">
                <a:solidFill>
                  <a:srgbClr val="00B050"/>
                </a:solidFill>
                <a:latin typeface="Consolas" panose="020B0609020204030204" pitchFamily="49" charset="0"/>
              </a:rPr>
              <a:t>elifs</a:t>
            </a:r>
            <a:r>
              <a:rPr lang="en-US" sz="1400" dirty="0"/>
              <a:t>, and an </a:t>
            </a:r>
            <a:r>
              <a:rPr lang="en-US" sz="1400" dirty="0">
                <a:solidFill>
                  <a:srgbClr val="00B050"/>
                </a:solidFill>
                <a:latin typeface="Consolas" panose="020B0609020204030204" pitchFamily="49" charset="0"/>
              </a:rPr>
              <a:t>else</a:t>
            </a:r>
          </a:p>
          <a:p>
            <a:pPr lvl="1"/>
            <a:r>
              <a:rPr lang="en-US" sz="1400" dirty="0"/>
              <a:t>The </a:t>
            </a:r>
            <a:r>
              <a:rPr lang="en-US" sz="1400" dirty="0">
                <a:solidFill>
                  <a:srgbClr val="00B050"/>
                </a:solidFill>
              </a:rPr>
              <a:t>else</a:t>
            </a:r>
            <a:r>
              <a:rPr lang="en-US" sz="1400" dirty="0"/>
              <a:t> is the default if none of the other test cases match</a:t>
            </a:r>
          </a:p>
          <a:p>
            <a:pPr marL="457200" lvl="1" indent="0">
              <a:buNone/>
            </a:pPr>
            <a:endParaRPr lang="en-US" sz="1400" dirty="0"/>
          </a:p>
          <a:p>
            <a:pPr marL="457200" lvl="1" indent="0">
              <a:buNone/>
            </a:pPr>
            <a:r>
              <a:rPr lang="en-US" sz="1400" dirty="0">
                <a:solidFill>
                  <a:srgbClr val="00B050"/>
                </a:solidFill>
                <a:latin typeface="Consolas" panose="020B0609020204030204" pitchFamily="49" charset="0"/>
              </a:rPr>
              <a:t>if (</a:t>
            </a:r>
            <a:r>
              <a:rPr lang="en-US" sz="1400" i="1" dirty="0">
                <a:solidFill>
                  <a:srgbClr val="00B050"/>
                </a:solidFill>
              </a:rPr>
              <a:t>condition_1_is_true</a:t>
            </a:r>
            <a:r>
              <a:rPr lang="en-US" sz="1400" dirty="0">
                <a:solidFill>
                  <a:srgbClr val="00B050"/>
                </a:solidFill>
                <a:latin typeface="Consolas" panose="020B0609020204030204" pitchFamily="49" charset="0"/>
              </a:rPr>
              <a:t>):</a:t>
            </a:r>
          </a:p>
          <a:p>
            <a:pPr marL="457200" lvl="1" indent="0">
              <a:buNone/>
            </a:pPr>
            <a:r>
              <a:rPr lang="en-US" sz="1400" dirty="0"/>
              <a:t>    </a:t>
            </a:r>
            <a:r>
              <a:rPr lang="en-US" sz="1400" dirty="0">
                <a:solidFill>
                  <a:srgbClr val="0070C0"/>
                </a:solidFill>
              </a:rPr>
              <a:t># execute this block of code</a:t>
            </a:r>
          </a:p>
          <a:p>
            <a:pPr marL="457200" lvl="1" indent="0">
              <a:buNone/>
            </a:pPr>
            <a:r>
              <a:rPr lang="en-US" sz="1400" dirty="0" err="1">
                <a:solidFill>
                  <a:srgbClr val="00B050"/>
                </a:solidFill>
                <a:latin typeface="Consolas" panose="020B0609020204030204" pitchFamily="49" charset="0"/>
              </a:rPr>
              <a:t>elif</a:t>
            </a:r>
            <a:r>
              <a:rPr lang="en-US" sz="1400" dirty="0">
                <a:solidFill>
                  <a:srgbClr val="00B050"/>
                </a:solidFill>
                <a:latin typeface="Consolas" panose="020B0609020204030204" pitchFamily="49" charset="0"/>
              </a:rPr>
              <a:t> (</a:t>
            </a:r>
            <a:r>
              <a:rPr lang="en-US" sz="1400" i="1" dirty="0">
                <a:solidFill>
                  <a:srgbClr val="00B050"/>
                </a:solidFill>
              </a:rPr>
              <a:t>condition_2_is_true</a:t>
            </a:r>
            <a:r>
              <a:rPr lang="en-US" sz="1400" dirty="0">
                <a:solidFill>
                  <a:srgbClr val="00B050"/>
                </a:solidFill>
                <a:latin typeface="Consolas" panose="020B0609020204030204" pitchFamily="49" charset="0"/>
              </a:rPr>
              <a:t>):</a:t>
            </a:r>
          </a:p>
          <a:p>
            <a:pPr marL="457200" lvl="1" indent="0">
              <a:buNone/>
            </a:pPr>
            <a:r>
              <a:rPr lang="en-US" sz="1400" dirty="0"/>
              <a:t>    </a:t>
            </a:r>
            <a:r>
              <a:rPr lang="en-US" sz="1400" dirty="0">
                <a:solidFill>
                  <a:srgbClr val="0070C0"/>
                </a:solidFill>
              </a:rPr>
              <a:t># execute this block</a:t>
            </a:r>
          </a:p>
          <a:p>
            <a:pPr marL="457200" lvl="1" indent="0">
              <a:buNone/>
            </a:pPr>
            <a:r>
              <a:rPr lang="en-US" sz="1400" dirty="0" err="1">
                <a:solidFill>
                  <a:srgbClr val="00B050"/>
                </a:solidFill>
                <a:latin typeface="Consolas" panose="020B0609020204030204" pitchFamily="49" charset="0"/>
              </a:rPr>
              <a:t>elif</a:t>
            </a:r>
            <a:r>
              <a:rPr lang="en-US" sz="1400" dirty="0">
                <a:solidFill>
                  <a:srgbClr val="00B050"/>
                </a:solidFill>
                <a:latin typeface="Consolas" panose="020B0609020204030204" pitchFamily="49" charset="0"/>
              </a:rPr>
              <a:t> (</a:t>
            </a:r>
            <a:r>
              <a:rPr lang="en-US" sz="1400" i="1" dirty="0">
                <a:solidFill>
                  <a:srgbClr val="00B050"/>
                </a:solidFill>
              </a:rPr>
              <a:t>condition_3_is_true</a:t>
            </a:r>
            <a:r>
              <a:rPr lang="en-US" sz="1400" dirty="0">
                <a:solidFill>
                  <a:srgbClr val="00B050"/>
                </a:solidFill>
                <a:latin typeface="Consolas" panose="020B0609020204030204" pitchFamily="49" charset="0"/>
              </a:rPr>
              <a:t>):</a:t>
            </a:r>
          </a:p>
          <a:p>
            <a:pPr marL="457200" lvl="1" indent="0">
              <a:buNone/>
            </a:pPr>
            <a:r>
              <a:rPr lang="en-US" sz="1400" dirty="0"/>
              <a:t>    </a:t>
            </a:r>
            <a:r>
              <a:rPr lang="en-US" sz="1400" dirty="0">
                <a:solidFill>
                  <a:srgbClr val="0070C0"/>
                </a:solidFill>
              </a:rPr>
              <a:t># execute this block</a:t>
            </a:r>
          </a:p>
          <a:p>
            <a:pPr marL="457200" lvl="1" indent="0">
              <a:buNone/>
            </a:pPr>
            <a:r>
              <a:rPr lang="en-US" sz="1400" dirty="0">
                <a:solidFill>
                  <a:srgbClr val="00B050"/>
                </a:solidFill>
                <a:latin typeface="Consolas" panose="020B0609020204030204" pitchFamily="49" charset="0"/>
              </a:rPr>
              <a:t>else:</a:t>
            </a:r>
          </a:p>
          <a:p>
            <a:pPr marL="457200" lvl="1" indent="0">
              <a:buNone/>
            </a:pPr>
            <a:r>
              <a:rPr lang="en-US" sz="1400" dirty="0"/>
              <a:t>    </a:t>
            </a:r>
            <a:r>
              <a:rPr lang="en-US" sz="1400" dirty="0">
                <a:solidFill>
                  <a:srgbClr val="0070C0"/>
                </a:solidFill>
              </a:rPr>
              <a:t># nothing else matched, execute this block.  Note that there is no condition to test</a:t>
            </a:r>
          </a:p>
          <a:p>
            <a:pPr marL="457200" lvl="1" indent="0">
              <a:buNone/>
            </a:pPr>
            <a:endParaRPr lang="en-US" sz="1400" dirty="0"/>
          </a:p>
          <a:p>
            <a:r>
              <a:rPr lang="en-US" sz="1800" dirty="0"/>
              <a:t>Here’s a little tip:  If you know which conditions are more likely to occur than others, then move them to the top.  You will find a match sooner, and the program will not check the remainder.</a:t>
            </a:r>
          </a:p>
          <a:p>
            <a:r>
              <a:rPr lang="en-US" sz="1800" dirty="0"/>
              <a:t>We’ll do a slightly fancier example on the next page</a:t>
            </a:r>
          </a:p>
        </p:txBody>
      </p:sp>
    </p:spTree>
    <p:extLst>
      <p:ext uri="{BB962C8B-B14F-4D97-AF65-F5344CB8AC3E}">
        <p14:creationId xmlns:p14="http://schemas.microsoft.com/office/powerpoint/2010/main" val="3886310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ADAE-ECCA-584E-AC58-F0BA1A71FFA3}"/>
              </a:ext>
            </a:extLst>
          </p:cNvPr>
          <p:cNvSpPr>
            <a:spLocks noGrp="1"/>
          </p:cNvSpPr>
          <p:nvPr>
            <p:ph type="title"/>
          </p:nvPr>
        </p:nvSpPr>
        <p:spPr>
          <a:xfrm>
            <a:off x="838200" y="365126"/>
            <a:ext cx="10515600" cy="586982"/>
          </a:xfrm>
        </p:spPr>
        <p:txBody>
          <a:bodyPr>
            <a:normAutofit/>
          </a:bodyPr>
          <a:lstStyle/>
          <a:p>
            <a:r>
              <a:rPr lang="en-US" sz="2000" dirty="0"/>
              <a:t>Course Objective</a:t>
            </a:r>
          </a:p>
        </p:txBody>
      </p:sp>
      <p:sp>
        <p:nvSpPr>
          <p:cNvPr id="3" name="Content Placeholder 2">
            <a:extLst>
              <a:ext uri="{FF2B5EF4-FFF2-40B4-BE49-F238E27FC236}">
                <a16:creationId xmlns:a16="http://schemas.microsoft.com/office/drawing/2014/main" id="{A906002F-9F14-9A4E-B823-FB4C15108AE8}"/>
              </a:ext>
            </a:extLst>
          </p:cNvPr>
          <p:cNvSpPr>
            <a:spLocks noGrp="1"/>
          </p:cNvSpPr>
          <p:nvPr>
            <p:ph idx="1"/>
          </p:nvPr>
        </p:nvSpPr>
        <p:spPr>
          <a:xfrm>
            <a:off x="838200" y="952108"/>
            <a:ext cx="10515600" cy="5224855"/>
          </a:xfrm>
        </p:spPr>
        <p:txBody>
          <a:bodyPr>
            <a:normAutofit/>
          </a:bodyPr>
          <a:lstStyle/>
          <a:p>
            <a:r>
              <a:rPr lang="en-US" sz="1800" dirty="0"/>
              <a:t>The goal of this course is to instill a basic level of programming skill with Python.</a:t>
            </a:r>
            <a:br>
              <a:rPr lang="en-US" sz="1800" dirty="0"/>
            </a:br>
            <a:r>
              <a:rPr lang="en-US" sz="1800" dirty="0"/>
              <a:t>While not a complete introduction to the language, this class should serve as enough to prepare the student to be able to research and solve their own programming problems.</a:t>
            </a:r>
          </a:p>
          <a:p>
            <a:pPr marL="0" indent="0">
              <a:buNone/>
            </a:pPr>
            <a:endParaRPr lang="en-US" sz="1800" dirty="0"/>
          </a:p>
          <a:p>
            <a:r>
              <a:rPr lang="en-US" sz="1800" dirty="0"/>
              <a:t>This is not intended to be a standalone book.  All examples and comments are intended to be typed in by the student, and any problems encountered discussed in a classroom setting.</a:t>
            </a:r>
          </a:p>
          <a:p>
            <a:endParaRPr lang="en-US" sz="1800" dirty="0"/>
          </a:p>
          <a:p>
            <a:r>
              <a:rPr lang="en-US" sz="1800" dirty="0"/>
              <a:t>If you can already program in another language (Perl, C, C++, Java, anything), then you may be better served by picking up a good book.</a:t>
            </a:r>
          </a:p>
          <a:p>
            <a:pPr marL="0" indent="0">
              <a:buNone/>
            </a:pPr>
            <a:endParaRPr lang="en-US" sz="1800" dirty="0"/>
          </a:p>
          <a:p>
            <a:r>
              <a:rPr lang="en-US" sz="1800" dirty="0"/>
              <a:t>You may receive a “Yellow Sticky of Certification” upon completion of this course.  While it may not land you a prestigious Computer Scientist position, it could be valuable within certain circles.</a:t>
            </a:r>
          </a:p>
          <a:p>
            <a:endParaRPr lang="en-US" sz="1800" dirty="0"/>
          </a:p>
          <a:p>
            <a:endParaRPr lang="en-US" sz="1800" dirty="0"/>
          </a:p>
          <a:p>
            <a:endParaRPr lang="en-US" sz="1800" dirty="0"/>
          </a:p>
        </p:txBody>
      </p:sp>
    </p:spTree>
    <p:extLst>
      <p:ext uri="{BB962C8B-B14F-4D97-AF65-F5344CB8AC3E}">
        <p14:creationId xmlns:p14="http://schemas.microsoft.com/office/powerpoint/2010/main" val="1344082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1C05F-F551-B64C-B3F6-A10629915456}"/>
              </a:ext>
            </a:extLst>
          </p:cNvPr>
          <p:cNvSpPr>
            <a:spLocks noGrp="1"/>
          </p:cNvSpPr>
          <p:nvPr>
            <p:ph type="title"/>
          </p:nvPr>
        </p:nvSpPr>
        <p:spPr>
          <a:xfrm>
            <a:off x="838200" y="91749"/>
            <a:ext cx="10515600" cy="492714"/>
          </a:xfrm>
        </p:spPr>
        <p:txBody>
          <a:bodyPr>
            <a:normAutofit/>
          </a:bodyPr>
          <a:lstStyle/>
          <a:p>
            <a:r>
              <a:rPr lang="en-US" sz="2000" dirty="0"/>
              <a:t>Branching Program</a:t>
            </a:r>
          </a:p>
        </p:txBody>
      </p:sp>
      <p:sp>
        <p:nvSpPr>
          <p:cNvPr id="6" name="Rectangle 5">
            <a:extLst>
              <a:ext uri="{FF2B5EF4-FFF2-40B4-BE49-F238E27FC236}">
                <a16:creationId xmlns:a16="http://schemas.microsoft.com/office/drawing/2014/main" id="{317CD495-2656-3A44-A1F1-15E0EDB9D764}"/>
              </a:ext>
            </a:extLst>
          </p:cNvPr>
          <p:cNvSpPr/>
          <p:nvPr/>
        </p:nvSpPr>
        <p:spPr>
          <a:xfrm>
            <a:off x="838200" y="671691"/>
            <a:ext cx="9775596" cy="5847755"/>
          </a:xfrm>
          <a:prstGeom prst="rect">
            <a:avLst/>
          </a:prstGeom>
        </p:spPr>
        <p:txBody>
          <a:bodyPr wrap="square">
            <a:spAutoFit/>
          </a:bodyPr>
          <a:lstStyle/>
          <a:p>
            <a:r>
              <a:rPr lang="en-US" sz="1100" dirty="0">
                <a:solidFill>
                  <a:srgbClr val="00B050"/>
                </a:solidFill>
                <a:latin typeface="Consolas" panose="020B0609020204030204" pitchFamily="49" charset="0"/>
              </a:rPr>
              <a:t>#!/</a:t>
            </a:r>
            <a:r>
              <a:rPr lang="en-US" sz="1100" dirty="0" err="1">
                <a:solidFill>
                  <a:srgbClr val="00B050"/>
                </a:solidFill>
                <a:latin typeface="Consolas" panose="020B0609020204030204" pitchFamily="49" charset="0"/>
              </a:rPr>
              <a:t>usr</a:t>
            </a:r>
            <a:r>
              <a:rPr lang="en-US" sz="1100" dirty="0">
                <a:solidFill>
                  <a:srgbClr val="00B050"/>
                </a:solidFill>
                <a:latin typeface="Consolas" panose="020B0609020204030204" pitchFamily="49" charset="0"/>
              </a:rPr>
              <a:t>/bin/python3</a:t>
            </a:r>
          </a:p>
          <a:p>
            <a:endParaRPr lang="en-US" sz="1100" dirty="0">
              <a:latin typeface="Consolas" panose="020B0609020204030204" pitchFamily="49" charset="0"/>
            </a:endParaRPr>
          </a:p>
          <a:p>
            <a:r>
              <a:rPr lang="en-US" sz="1100" dirty="0">
                <a:solidFill>
                  <a:srgbClr val="0070C0"/>
                </a:solidFill>
                <a:latin typeface="Consolas" panose="020B0609020204030204" pitchFamily="49" charset="0"/>
              </a:rPr>
              <a:t># </a:t>
            </a:r>
            <a:r>
              <a:rPr lang="en-US" sz="1100" dirty="0" err="1">
                <a:solidFill>
                  <a:srgbClr val="0070C0"/>
                </a:solidFill>
                <a:latin typeface="Consolas" panose="020B0609020204030204" pitchFamily="49" charset="0"/>
              </a:rPr>
              <a:t>CrappyCalculator.py</a:t>
            </a:r>
            <a:r>
              <a:rPr lang="en-US" sz="1100" dirty="0">
                <a:solidFill>
                  <a:srgbClr val="0070C0"/>
                </a:solidFill>
                <a:latin typeface="Consolas" panose="020B0609020204030204" pitchFamily="49" charset="0"/>
              </a:rPr>
              <a:t>:  If you actually need this, you’re doomed</a:t>
            </a:r>
          </a:p>
          <a:p>
            <a:endParaRPr lang="en-US" sz="1100" dirty="0">
              <a:latin typeface="Consolas" panose="020B0609020204030204" pitchFamily="49" charset="0"/>
            </a:endParaRPr>
          </a:p>
          <a:p>
            <a:r>
              <a:rPr lang="en-US" sz="1100" dirty="0">
                <a:solidFill>
                  <a:srgbClr val="00B050"/>
                </a:solidFill>
                <a:latin typeface="Consolas" panose="020B0609020204030204" pitchFamily="49" charset="0"/>
              </a:rPr>
              <a:t>print("\n\n")      	</a:t>
            </a:r>
            <a:r>
              <a:rPr lang="en-US" sz="1100" dirty="0">
                <a:solidFill>
                  <a:srgbClr val="0070C0"/>
                </a:solidFill>
                <a:latin typeface="Consolas" panose="020B0609020204030204" pitchFamily="49" charset="0"/>
              </a:rPr>
              <a:t># print out 2 newlines</a:t>
            </a:r>
          </a:p>
          <a:p>
            <a:r>
              <a:rPr lang="en-US" sz="1100" dirty="0">
                <a:solidFill>
                  <a:srgbClr val="00B050"/>
                </a:solidFill>
                <a:latin typeface="Consolas" panose="020B0609020204030204" pitchFamily="49" charset="0"/>
              </a:rPr>
              <a:t>print("*" * 60)    	</a:t>
            </a:r>
            <a:r>
              <a:rPr lang="en-US" sz="1100" dirty="0">
                <a:solidFill>
                  <a:srgbClr val="0070C0"/>
                </a:solidFill>
                <a:latin typeface="Consolas" panose="020B0609020204030204" pitchFamily="49" charset="0"/>
              </a:rPr>
              <a:t># note the multiplication operator when used on a string duplicates it</a:t>
            </a:r>
          </a:p>
          <a:p>
            <a:r>
              <a:rPr lang="en-US" sz="1100" dirty="0">
                <a:solidFill>
                  <a:srgbClr val="00B050"/>
                </a:solidFill>
                <a:latin typeface="Consolas" panose="020B0609020204030204" pitchFamily="49" charset="0"/>
              </a:rPr>
              <a:t>print("Enter a Selection\n")</a:t>
            </a:r>
          </a:p>
          <a:p>
            <a:r>
              <a:rPr lang="en-US" sz="1100" dirty="0">
                <a:solidFill>
                  <a:srgbClr val="00B050"/>
                </a:solidFill>
                <a:latin typeface="Consolas" panose="020B0609020204030204" pitchFamily="49" charset="0"/>
              </a:rPr>
              <a:t>print("1: Add 2 Values")</a:t>
            </a:r>
          </a:p>
          <a:p>
            <a:r>
              <a:rPr lang="en-US" sz="1100" dirty="0">
                <a:solidFill>
                  <a:srgbClr val="00B050"/>
                </a:solidFill>
                <a:latin typeface="Consolas" panose="020B0609020204030204" pitchFamily="49" charset="0"/>
              </a:rPr>
              <a:t>print("2: Multiply 2 Values")</a:t>
            </a:r>
          </a:p>
          <a:p>
            <a:r>
              <a:rPr lang="en-US" sz="1100" dirty="0">
                <a:solidFill>
                  <a:srgbClr val="00B050"/>
                </a:solidFill>
                <a:latin typeface="Consolas" panose="020B0609020204030204" pitchFamily="49" charset="0"/>
              </a:rPr>
              <a:t>print("3: Divide 2 Values")</a:t>
            </a:r>
          </a:p>
          <a:p>
            <a:r>
              <a:rPr lang="en-US" sz="1100" dirty="0">
                <a:solidFill>
                  <a:srgbClr val="00B050"/>
                </a:solidFill>
                <a:latin typeface="Consolas" panose="020B0609020204030204" pitchFamily="49" charset="0"/>
              </a:rPr>
              <a:t>print("*" * 60)</a:t>
            </a:r>
          </a:p>
          <a:p>
            <a:endParaRPr lang="en-US" sz="1100" dirty="0">
              <a:solidFill>
                <a:srgbClr val="00B050"/>
              </a:solidFill>
              <a:latin typeface="Consolas" panose="020B0609020204030204" pitchFamily="49" charset="0"/>
            </a:endParaRPr>
          </a:p>
          <a:p>
            <a:r>
              <a:rPr lang="en-US" sz="1100" dirty="0">
                <a:solidFill>
                  <a:srgbClr val="00B050"/>
                </a:solidFill>
                <a:latin typeface="Consolas" panose="020B0609020204030204" pitchFamily="49" charset="0"/>
              </a:rPr>
              <a:t>choice = input("Type [1,2,3]")</a:t>
            </a:r>
          </a:p>
          <a:p>
            <a:endParaRPr lang="en-US" sz="1100" dirty="0">
              <a:latin typeface="Consolas" panose="020B0609020204030204" pitchFamily="49" charset="0"/>
            </a:endParaRPr>
          </a:p>
          <a:p>
            <a:endParaRPr lang="en-US" sz="1100" dirty="0">
              <a:latin typeface="Consolas" panose="020B0609020204030204" pitchFamily="49" charset="0"/>
            </a:endParaRPr>
          </a:p>
          <a:p>
            <a:r>
              <a:rPr lang="en-US" sz="1100" dirty="0">
                <a:solidFill>
                  <a:srgbClr val="00B050"/>
                </a:solidFill>
                <a:latin typeface="Consolas" panose="020B0609020204030204" pitchFamily="49" charset="0"/>
              </a:rPr>
              <a:t>if (choice == "1"):       </a:t>
            </a:r>
            <a:r>
              <a:rPr lang="en-US" sz="1100" dirty="0">
                <a:latin typeface="Consolas" panose="020B0609020204030204" pitchFamily="49" charset="0"/>
              </a:rPr>
              <a:t>		</a:t>
            </a:r>
            <a:r>
              <a:rPr lang="en-US" sz="1100" dirty="0">
                <a:solidFill>
                  <a:srgbClr val="0070C0"/>
                </a:solidFill>
                <a:latin typeface="Consolas" panose="020B0609020204030204" pitchFamily="49" charset="0"/>
              </a:rPr>
              <a:t># note the equality operator ==  ‘if choice is equal to 1’</a:t>
            </a:r>
          </a:p>
          <a:p>
            <a:r>
              <a:rPr lang="en-US" sz="1100" dirty="0">
                <a:latin typeface="Consolas" panose="020B0609020204030204" pitchFamily="49" charset="0"/>
              </a:rPr>
              <a:t>    </a:t>
            </a:r>
            <a:r>
              <a:rPr lang="en-US" sz="1100" dirty="0" err="1">
                <a:solidFill>
                  <a:srgbClr val="00B050"/>
                </a:solidFill>
                <a:latin typeface="Consolas" panose="020B0609020204030204" pitchFamily="49" charset="0"/>
              </a:rPr>
              <a:t>firstNum</a:t>
            </a:r>
            <a:r>
              <a:rPr lang="en-US" sz="1100" dirty="0">
                <a:solidFill>
                  <a:srgbClr val="00B050"/>
                </a:solidFill>
                <a:latin typeface="Consolas" panose="020B0609020204030204" pitchFamily="49" charset="0"/>
              </a:rPr>
              <a:t> = input("Enter First Number:")</a:t>
            </a:r>
          </a:p>
          <a:p>
            <a:r>
              <a:rPr lang="en-US" sz="1100" dirty="0">
                <a:solidFill>
                  <a:srgbClr val="00B050"/>
                </a:solidFill>
                <a:latin typeface="Consolas" panose="020B0609020204030204" pitchFamily="49" charset="0"/>
              </a:rPr>
              <a:t>    </a:t>
            </a:r>
            <a:r>
              <a:rPr lang="en-US" sz="1100" dirty="0" err="1">
                <a:solidFill>
                  <a:srgbClr val="00B050"/>
                </a:solidFill>
                <a:latin typeface="Consolas" panose="020B0609020204030204" pitchFamily="49" charset="0"/>
              </a:rPr>
              <a:t>secondNum</a:t>
            </a:r>
            <a:r>
              <a:rPr lang="en-US" sz="1100" dirty="0">
                <a:solidFill>
                  <a:srgbClr val="00B050"/>
                </a:solidFill>
                <a:latin typeface="Consolas" panose="020B0609020204030204" pitchFamily="49" charset="0"/>
              </a:rPr>
              <a:t> = input("Enter Second Number:")</a:t>
            </a:r>
          </a:p>
          <a:p>
            <a:r>
              <a:rPr lang="en-US" sz="1100" dirty="0">
                <a:solidFill>
                  <a:srgbClr val="00B050"/>
                </a:solidFill>
                <a:latin typeface="Consolas" panose="020B0609020204030204" pitchFamily="49" charset="0"/>
              </a:rPr>
              <a:t>    print("Result=",  int(</a:t>
            </a:r>
            <a:r>
              <a:rPr lang="en-US" sz="1100" dirty="0" err="1">
                <a:solidFill>
                  <a:srgbClr val="00B050"/>
                </a:solidFill>
                <a:latin typeface="Consolas" panose="020B0609020204030204" pitchFamily="49" charset="0"/>
              </a:rPr>
              <a:t>firstNum</a:t>
            </a:r>
            <a:r>
              <a:rPr lang="en-US" sz="1100" dirty="0">
                <a:solidFill>
                  <a:srgbClr val="00B050"/>
                </a:solidFill>
                <a:latin typeface="Consolas" panose="020B0609020204030204" pitchFamily="49" charset="0"/>
              </a:rPr>
              <a:t>) + int(</a:t>
            </a:r>
            <a:r>
              <a:rPr lang="en-US" sz="1100" dirty="0" err="1">
                <a:solidFill>
                  <a:srgbClr val="00B050"/>
                </a:solidFill>
                <a:latin typeface="Consolas" panose="020B0609020204030204" pitchFamily="49" charset="0"/>
              </a:rPr>
              <a:t>secondNum</a:t>
            </a:r>
            <a:r>
              <a:rPr lang="en-US" sz="1100" dirty="0">
                <a:solidFill>
                  <a:srgbClr val="00B050"/>
                </a:solidFill>
                <a:latin typeface="Consolas" panose="020B0609020204030204" pitchFamily="49" charset="0"/>
              </a:rPr>
              <a:t>))</a:t>
            </a:r>
          </a:p>
          <a:p>
            <a:endParaRPr lang="en-US" sz="1100" dirty="0">
              <a:solidFill>
                <a:srgbClr val="00B050"/>
              </a:solidFill>
              <a:latin typeface="Consolas" panose="020B0609020204030204" pitchFamily="49" charset="0"/>
            </a:endParaRPr>
          </a:p>
          <a:p>
            <a:endParaRPr lang="en-US" sz="1100" dirty="0">
              <a:solidFill>
                <a:srgbClr val="00B050"/>
              </a:solidFill>
              <a:latin typeface="Consolas" panose="020B0609020204030204" pitchFamily="49" charset="0"/>
            </a:endParaRPr>
          </a:p>
          <a:p>
            <a:r>
              <a:rPr lang="en-US" sz="1100" dirty="0" err="1">
                <a:solidFill>
                  <a:srgbClr val="00B050"/>
                </a:solidFill>
                <a:latin typeface="Consolas" panose="020B0609020204030204" pitchFamily="49" charset="0"/>
              </a:rPr>
              <a:t>elif</a:t>
            </a:r>
            <a:r>
              <a:rPr lang="en-US" sz="1100" dirty="0">
                <a:solidFill>
                  <a:srgbClr val="00B050"/>
                </a:solidFill>
                <a:latin typeface="Consolas" panose="020B0609020204030204" pitchFamily="49" charset="0"/>
              </a:rPr>
              <a:t> (choice == "2"):</a:t>
            </a:r>
          </a:p>
          <a:p>
            <a:r>
              <a:rPr lang="en-US" sz="1100" dirty="0">
                <a:solidFill>
                  <a:srgbClr val="00B050"/>
                </a:solidFill>
                <a:latin typeface="Consolas" panose="020B0609020204030204" pitchFamily="49" charset="0"/>
              </a:rPr>
              <a:t>    </a:t>
            </a:r>
            <a:r>
              <a:rPr lang="en-US" sz="1100" dirty="0" err="1">
                <a:solidFill>
                  <a:srgbClr val="00B050"/>
                </a:solidFill>
                <a:latin typeface="Consolas" panose="020B0609020204030204" pitchFamily="49" charset="0"/>
              </a:rPr>
              <a:t>firstNum</a:t>
            </a:r>
            <a:r>
              <a:rPr lang="en-US" sz="1100" dirty="0">
                <a:solidFill>
                  <a:srgbClr val="00B050"/>
                </a:solidFill>
                <a:latin typeface="Consolas" panose="020B0609020204030204" pitchFamily="49" charset="0"/>
              </a:rPr>
              <a:t> = input("Enter First Number:")</a:t>
            </a:r>
          </a:p>
          <a:p>
            <a:r>
              <a:rPr lang="en-US" sz="1100" dirty="0">
                <a:solidFill>
                  <a:srgbClr val="00B050"/>
                </a:solidFill>
                <a:latin typeface="Consolas" panose="020B0609020204030204" pitchFamily="49" charset="0"/>
              </a:rPr>
              <a:t>    </a:t>
            </a:r>
            <a:r>
              <a:rPr lang="en-US" sz="1100" dirty="0" err="1">
                <a:solidFill>
                  <a:srgbClr val="00B050"/>
                </a:solidFill>
                <a:latin typeface="Consolas" panose="020B0609020204030204" pitchFamily="49" charset="0"/>
              </a:rPr>
              <a:t>secondNum</a:t>
            </a:r>
            <a:r>
              <a:rPr lang="en-US" sz="1100" dirty="0">
                <a:solidFill>
                  <a:srgbClr val="00B050"/>
                </a:solidFill>
                <a:latin typeface="Consolas" panose="020B0609020204030204" pitchFamily="49" charset="0"/>
              </a:rPr>
              <a:t> = input("Enter Second Number:")</a:t>
            </a:r>
          </a:p>
          <a:p>
            <a:r>
              <a:rPr lang="en-US" sz="1100" dirty="0">
                <a:solidFill>
                  <a:srgbClr val="00B050"/>
                </a:solidFill>
                <a:latin typeface="Consolas" panose="020B0609020204030204" pitchFamily="49" charset="0"/>
              </a:rPr>
              <a:t>    print("Result=",  int(</a:t>
            </a:r>
            <a:r>
              <a:rPr lang="en-US" sz="1100" dirty="0" err="1">
                <a:solidFill>
                  <a:srgbClr val="00B050"/>
                </a:solidFill>
                <a:latin typeface="Consolas" panose="020B0609020204030204" pitchFamily="49" charset="0"/>
              </a:rPr>
              <a:t>firstNum</a:t>
            </a:r>
            <a:r>
              <a:rPr lang="en-US" sz="1100" dirty="0">
                <a:solidFill>
                  <a:srgbClr val="00B050"/>
                </a:solidFill>
                <a:latin typeface="Consolas" panose="020B0609020204030204" pitchFamily="49" charset="0"/>
              </a:rPr>
              <a:t>) * int(</a:t>
            </a:r>
            <a:r>
              <a:rPr lang="en-US" sz="1100" dirty="0" err="1">
                <a:solidFill>
                  <a:srgbClr val="00B050"/>
                </a:solidFill>
                <a:latin typeface="Consolas" panose="020B0609020204030204" pitchFamily="49" charset="0"/>
              </a:rPr>
              <a:t>secondNum</a:t>
            </a:r>
            <a:r>
              <a:rPr lang="en-US" sz="1100" dirty="0">
                <a:solidFill>
                  <a:srgbClr val="00B050"/>
                </a:solidFill>
                <a:latin typeface="Consolas" panose="020B0609020204030204" pitchFamily="49" charset="0"/>
              </a:rPr>
              <a:t>))</a:t>
            </a:r>
          </a:p>
          <a:p>
            <a:endParaRPr lang="en-US" sz="1100" dirty="0">
              <a:solidFill>
                <a:srgbClr val="00B050"/>
              </a:solidFill>
              <a:latin typeface="Consolas" panose="020B0609020204030204" pitchFamily="49" charset="0"/>
            </a:endParaRPr>
          </a:p>
          <a:p>
            <a:endParaRPr lang="en-US" sz="1100" dirty="0">
              <a:solidFill>
                <a:srgbClr val="00B050"/>
              </a:solidFill>
              <a:latin typeface="Consolas" panose="020B0609020204030204" pitchFamily="49" charset="0"/>
            </a:endParaRPr>
          </a:p>
          <a:p>
            <a:r>
              <a:rPr lang="en-US" sz="1100" dirty="0" err="1">
                <a:solidFill>
                  <a:srgbClr val="00B050"/>
                </a:solidFill>
                <a:latin typeface="Consolas" panose="020B0609020204030204" pitchFamily="49" charset="0"/>
              </a:rPr>
              <a:t>elif</a:t>
            </a:r>
            <a:r>
              <a:rPr lang="en-US" sz="1100" dirty="0">
                <a:solidFill>
                  <a:srgbClr val="00B050"/>
                </a:solidFill>
                <a:latin typeface="Consolas" panose="020B0609020204030204" pitchFamily="49" charset="0"/>
              </a:rPr>
              <a:t> (choice == "3"):</a:t>
            </a:r>
          </a:p>
          <a:p>
            <a:r>
              <a:rPr lang="en-US" sz="1100" dirty="0">
                <a:solidFill>
                  <a:srgbClr val="00B050"/>
                </a:solidFill>
                <a:latin typeface="Consolas" panose="020B0609020204030204" pitchFamily="49" charset="0"/>
              </a:rPr>
              <a:t>    </a:t>
            </a:r>
            <a:r>
              <a:rPr lang="en-US" sz="1100" dirty="0" err="1">
                <a:solidFill>
                  <a:srgbClr val="00B050"/>
                </a:solidFill>
                <a:latin typeface="Consolas" panose="020B0609020204030204" pitchFamily="49" charset="0"/>
              </a:rPr>
              <a:t>firstNum</a:t>
            </a:r>
            <a:r>
              <a:rPr lang="en-US" sz="1100" dirty="0">
                <a:solidFill>
                  <a:srgbClr val="00B050"/>
                </a:solidFill>
                <a:latin typeface="Consolas" panose="020B0609020204030204" pitchFamily="49" charset="0"/>
              </a:rPr>
              <a:t> = input("Enter First Number:")</a:t>
            </a:r>
          </a:p>
          <a:p>
            <a:r>
              <a:rPr lang="en-US" sz="1100" dirty="0">
                <a:solidFill>
                  <a:srgbClr val="00B050"/>
                </a:solidFill>
                <a:latin typeface="Consolas" panose="020B0609020204030204" pitchFamily="49" charset="0"/>
              </a:rPr>
              <a:t>    </a:t>
            </a:r>
            <a:r>
              <a:rPr lang="en-US" sz="1100" dirty="0" err="1">
                <a:solidFill>
                  <a:srgbClr val="00B050"/>
                </a:solidFill>
                <a:latin typeface="Consolas" panose="020B0609020204030204" pitchFamily="49" charset="0"/>
              </a:rPr>
              <a:t>secondNum</a:t>
            </a:r>
            <a:r>
              <a:rPr lang="en-US" sz="1100" dirty="0">
                <a:solidFill>
                  <a:srgbClr val="00B050"/>
                </a:solidFill>
                <a:latin typeface="Consolas" panose="020B0609020204030204" pitchFamily="49" charset="0"/>
              </a:rPr>
              <a:t> = input("Enter Second Number:")</a:t>
            </a:r>
          </a:p>
          <a:p>
            <a:r>
              <a:rPr lang="en-US" sz="1100" dirty="0">
                <a:solidFill>
                  <a:srgbClr val="00B050"/>
                </a:solidFill>
                <a:latin typeface="Consolas" panose="020B0609020204030204" pitchFamily="49" charset="0"/>
              </a:rPr>
              <a:t>    print("Result=",  int(</a:t>
            </a:r>
            <a:r>
              <a:rPr lang="en-US" sz="1100" dirty="0" err="1">
                <a:solidFill>
                  <a:srgbClr val="00B050"/>
                </a:solidFill>
                <a:latin typeface="Consolas" panose="020B0609020204030204" pitchFamily="49" charset="0"/>
              </a:rPr>
              <a:t>firstNum</a:t>
            </a:r>
            <a:r>
              <a:rPr lang="en-US" sz="1100" dirty="0">
                <a:solidFill>
                  <a:srgbClr val="00B050"/>
                </a:solidFill>
                <a:latin typeface="Consolas" panose="020B0609020204030204" pitchFamily="49" charset="0"/>
              </a:rPr>
              <a:t>) / int(</a:t>
            </a:r>
            <a:r>
              <a:rPr lang="en-US" sz="1100" dirty="0" err="1">
                <a:solidFill>
                  <a:srgbClr val="00B050"/>
                </a:solidFill>
                <a:latin typeface="Consolas" panose="020B0609020204030204" pitchFamily="49" charset="0"/>
              </a:rPr>
              <a:t>secondNum</a:t>
            </a:r>
            <a:r>
              <a:rPr lang="en-US" sz="1100" dirty="0">
                <a:solidFill>
                  <a:srgbClr val="00B050"/>
                </a:solidFill>
                <a:latin typeface="Consolas" panose="020B0609020204030204" pitchFamily="49" charset="0"/>
              </a:rPr>
              <a:t>))</a:t>
            </a:r>
          </a:p>
          <a:p>
            <a:endParaRPr lang="en-US" sz="1100" dirty="0">
              <a:solidFill>
                <a:srgbClr val="00B050"/>
              </a:solidFill>
              <a:latin typeface="Consolas" panose="020B0609020204030204" pitchFamily="49" charset="0"/>
            </a:endParaRPr>
          </a:p>
          <a:p>
            <a:r>
              <a:rPr lang="en-US" sz="1100" dirty="0">
                <a:solidFill>
                  <a:srgbClr val="00B050"/>
                </a:solidFill>
                <a:latin typeface="Consolas" panose="020B0609020204030204" pitchFamily="49" charset="0"/>
              </a:rPr>
              <a:t>else:</a:t>
            </a:r>
          </a:p>
          <a:p>
            <a:r>
              <a:rPr lang="en-US" sz="1100" dirty="0">
                <a:solidFill>
                  <a:srgbClr val="00B050"/>
                </a:solidFill>
                <a:latin typeface="Consolas" panose="020B0609020204030204" pitchFamily="49" charset="0"/>
              </a:rPr>
              <a:t>    print("Not a valid selection!!")</a:t>
            </a:r>
          </a:p>
        </p:txBody>
      </p:sp>
    </p:spTree>
    <p:extLst>
      <p:ext uri="{BB962C8B-B14F-4D97-AF65-F5344CB8AC3E}">
        <p14:creationId xmlns:p14="http://schemas.microsoft.com/office/powerpoint/2010/main" val="2418864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376CD-3B75-2442-AEE4-4C130C833481}"/>
              </a:ext>
            </a:extLst>
          </p:cNvPr>
          <p:cNvSpPr>
            <a:spLocks noGrp="1"/>
          </p:cNvSpPr>
          <p:nvPr>
            <p:ph type="title"/>
          </p:nvPr>
        </p:nvSpPr>
        <p:spPr>
          <a:xfrm>
            <a:off x="753359" y="150616"/>
            <a:ext cx="10515600" cy="530421"/>
          </a:xfrm>
        </p:spPr>
        <p:txBody>
          <a:bodyPr>
            <a:normAutofit/>
          </a:bodyPr>
          <a:lstStyle/>
          <a:p>
            <a:r>
              <a:rPr lang="en-US" sz="2000" dirty="0"/>
              <a:t>While Loop</a:t>
            </a:r>
          </a:p>
        </p:txBody>
      </p:sp>
      <p:sp>
        <p:nvSpPr>
          <p:cNvPr id="3" name="Content Placeholder 2">
            <a:extLst>
              <a:ext uri="{FF2B5EF4-FFF2-40B4-BE49-F238E27FC236}">
                <a16:creationId xmlns:a16="http://schemas.microsoft.com/office/drawing/2014/main" id="{D7B8F4F2-9A05-3C43-94C5-69F34C8D973A}"/>
              </a:ext>
            </a:extLst>
          </p:cNvPr>
          <p:cNvSpPr>
            <a:spLocks noGrp="1"/>
          </p:cNvSpPr>
          <p:nvPr>
            <p:ph idx="1"/>
          </p:nvPr>
        </p:nvSpPr>
        <p:spPr>
          <a:xfrm>
            <a:off x="753359" y="867266"/>
            <a:ext cx="10600441" cy="5309697"/>
          </a:xfrm>
        </p:spPr>
        <p:txBody>
          <a:bodyPr>
            <a:normAutofit/>
          </a:bodyPr>
          <a:lstStyle/>
          <a:p>
            <a:r>
              <a:rPr lang="en-US" sz="1800" dirty="0">
                <a:solidFill>
                  <a:srgbClr val="00B050"/>
                </a:solidFill>
                <a:latin typeface="Consolas" panose="020B0609020204030204" pitchFamily="49" charset="0"/>
              </a:rPr>
              <a:t>while</a:t>
            </a:r>
            <a:r>
              <a:rPr lang="en-US" sz="1800" dirty="0"/>
              <a:t> executes a block of code while some some condition is </a:t>
            </a:r>
            <a:r>
              <a:rPr lang="en-US" sz="1800" dirty="0">
                <a:solidFill>
                  <a:srgbClr val="00B050"/>
                </a:solidFill>
                <a:latin typeface="Consolas" panose="020B0609020204030204" pitchFamily="49" charset="0"/>
              </a:rPr>
              <a:t>True</a:t>
            </a:r>
            <a:r>
              <a:rPr lang="en-US" sz="1800" dirty="0"/>
              <a:t>:</a:t>
            </a:r>
          </a:p>
          <a:p>
            <a:pPr marL="457200" lvl="1" indent="0">
              <a:buNone/>
            </a:pPr>
            <a:r>
              <a:rPr lang="en-US" sz="1400" dirty="0">
                <a:solidFill>
                  <a:srgbClr val="00B050"/>
                </a:solidFill>
              </a:rPr>
              <a:t>while (condition is True):</a:t>
            </a:r>
          </a:p>
          <a:p>
            <a:pPr marL="457200" lvl="1" indent="0">
              <a:buNone/>
            </a:pPr>
            <a:r>
              <a:rPr lang="en-US" sz="1400" dirty="0">
                <a:solidFill>
                  <a:srgbClr val="00B050"/>
                </a:solidFill>
              </a:rPr>
              <a:t>    </a:t>
            </a:r>
            <a:r>
              <a:rPr lang="en-US" sz="1400" dirty="0">
                <a:solidFill>
                  <a:srgbClr val="0070C0"/>
                </a:solidFill>
              </a:rPr>
              <a:t># execute a block of code</a:t>
            </a:r>
          </a:p>
          <a:p>
            <a:r>
              <a:rPr lang="en-US" sz="1800" dirty="0"/>
              <a:t>The condition is first checked for truth, and executes a block of code if </a:t>
            </a:r>
            <a:r>
              <a:rPr lang="en-US" sz="1800" dirty="0">
                <a:solidFill>
                  <a:srgbClr val="00B050"/>
                </a:solidFill>
                <a:latin typeface="Consolas" panose="020B0609020204030204" pitchFamily="49" charset="0"/>
              </a:rPr>
              <a:t>True</a:t>
            </a:r>
            <a:r>
              <a:rPr lang="en-US" sz="1800" dirty="0"/>
              <a:t>.  At the end of the block, the condition is checked again, and if still </a:t>
            </a:r>
            <a:r>
              <a:rPr lang="en-US" sz="1800" dirty="0">
                <a:solidFill>
                  <a:srgbClr val="00B050"/>
                </a:solidFill>
                <a:latin typeface="Consolas" panose="020B0609020204030204" pitchFamily="49" charset="0"/>
              </a:rPr>
              <a:t>True</a:t>
            </a:r>
            <a:r>
              <a:rPr lang="en-US" sz="1800" dirty="0"/>
              <a:t> executes the block again.  This loop continues until the condition evaluates to </a:t>
            </a:r>
            <a:r>
              <a:rPr lang="en-US" sz="1800" dirty="0">
                <a:solidFill>
                  <a:srgbClr val="00B050"/>
                </a:solidFill>
                <a:latin typeface="Consolas" panose="020B0609020204030204" pitchFamily="49" charset="0"/>
              </a:rPr>
              <a:t>False</a:t>
            </a:r>
            <a:r>
              <a:rPr lang="en-US" sz="1800" dirty="0"/>
              <a:t>.</a:t>
            </a:r>
          </a:p>
          <a:p>
            <a:r>
              <a:rPr lang="en-US" sz="1800" dirty="0"/>
              <a:t>If the condition never evaluates to </a:t>
            </a:r>
            <a:r>
              <a:rPr lang="en-US" sz="1800" dirty="0">
                <a:solidFill>
                  <a:srgbClr val="00B050"/>
                </a:solidFill>
                <a:latin typeface="Consolas" panose="020B0609020204030204" pitchFamily="49" charset="0"/>
              </a:rPr>
              <a:t>False</a:t>
            </a:r>
            <a:r>
              <a:rPr lang="en-US" sz="1800" dirty="0"/>
              <a:t>, then you have… an Infinite Loop:</a:t>
            </a:r>
          </a:p>
          <a:p>
            <a:pPr marL="457200" lvl="1" indent="0">
              <a:buNone/>
              <a:tabLst>
                <a:tab pos="3311525" algn="l"/>
              </a:tabLst>
            </a:pPr>
            <a:r>
              <a:rPr lang="en-US" sz="1400" dirty="0">
                <a:solidFill>
                  <a:srgbClr val="00B050"/>
                </a:solidFill>
                <a:latin typeface="Consolas" panose="020B0609020204030204" pitchFamily="49" charset="0"/>
              </a:rPr>
              <a:t>while(1):</a:t>
            </a:r>
            <a:r>
              <a:rPr lang="en-US" sz="1400" dirty="0">
                <a:solidFill>
                  <a:schemeClr val="accent1"/>
                </a:solidFill>
              </a:rPr>
              <a:t>	# always true!</a:t>
            </a:r>
          </a:p>
          <a:p>
            <a:pPr marL="457200" lvl="1" indent="0">
              <a:buNone/>
              <a:tabLst>
                <a:tab pos="3311525" algn="l"/>
              </a:tabLst>
            </a:pPr>
            <a:r>
              <a:rPr lang="en-US" sz="1400" dirty="0">
                <a:solidFill>
                  <a:srgbClr val="00B050"/>
                </a:solidFill>
                <a:latin typeface="Consolas" panose="020B0609020204030204" pitchFamily="49" charset="0"/>
              </a:rPr>
              <a:t>    print(“My name is Earl”)</a:t>
            </a:r>
            <a:r>
              <a:rPr lang="en-US" sz="1400" dirty="0">
                <a:solidFill>
                  <a:srgbClr val="00B050"/>
                </a:solidFill>
              </a:rPr>
              <a:t>	</a:t>
            </a:r>
            <a:r>
              <a:rPr lang="en-US" sz="1400" dirty="0">
                <a:solidFill>
                  <a:srgbClr val="0070C0"/>
                </a:solidFill>
              </a:rPr>
              <a:t># prints “My name is Earl” to the console forever…. (or until you forcibly kill it/shut down</a:t>
            </a:r>
          </a:p>
          <a:p>
            <a:pPr marL="457200" lvl="1" indent="0">
              <a:buNone/>
              <a:tabLst>
                <a:tab pos="3311525" algn="l"/>
              </a:tabLst>
            </a:pPr>
            <a:r>
              <a:rPr lang="en-US" sz="1400" dirty="0">
                <a:solidFill>
                  <a:srgbClr val="0070C0"/>
                </a:solidFill>
              </a:rPr>
              <a:t>	# computer/</a:t>
            </a:r>
            <a:r>
              <a:rPr lang="en-US" sz="1400" dirty="0" err="1">
                <a:solidFill>
                  <a:srgbClr val="0070C0"/>
                </a:solidFill>
              </a:rPr>
              <a:t>etc</a:t>
            </a:r>
            <a:r>
              <a:rPr lang="en-US" sz="1400" dirty="0">
                <a:solidFill>
                  <a:srgbClr val="0070C0"/>
                </a:solidFill>
              </a:rPr>
              <a:t>)</a:t>
            </a:r>
          </a:p>
          <a:p>
            <a:r>
              <a:rPr lang="en-US" sz="1800" dirty="0"/>
              <a:t>You normally don’t want an infinite loop, and you’d want some way of breaking out of it</a:t>
            </a:r>
            <a:endParaRPr lang="en-US" sz="1600" dirty="0"/>
          </a:p>
          <a:p>
            <a:pPr marL="457200" lvl="1" indent="0">
              <a:buNone/>
            </a:pPr>
            <a:r>
              <a:rPr lang="en-US" sz="1400" dirty="0">
                <a:solidFill>
                  <a:srgbClr val="00B050"/>
                </a:solidFill>
                <a:latin typeface="Consolas" panose="020B0609020204030204" pitchFamily="49" charset="0"/>
              </a:rPr>
              <a:t>num = 0</a:t>
            </a:r>
          </a:p>
          <a:p>
            <a:pPr marL="457200" lvl="1" indent="0">
              <a:buNone/>
            </a:pPr>
            <a:r>
              <a:rPr lang="en-US" sz="1400" dirty="0">
                <a:solidFill>
                  <a:srgbClr val="00B050"/>
                </a:solidFill>
                <a:latin typeface="Consolas" panose="020B0609020204030204" pitchFamily="49" charset="0"/>
              </a:rPr>
              <a:t>while (num &lt; 10):</a:t>
            </a:r>
          </a:p>
          <a:p>
            <a:pPr marL="457200" lvl="1" indent="0">
              <a:buNone/>
            </a:pPr>
            <a:r>
              <a:rPr lang="en-US" sz="1400" dirty="0">
                <a:solidFill>
                  <a:srgbClr val="00B050"/>
                </a:solidFill>
                <a:latin typeface="Consolas" panose="020B0609020204030204" pitchFamily="49" charset="0"/>
              </a:rPr>
              <a:t>    print(num)</a:t>
            </a:r>
          </a:p>
          <a:p>
            <a:pPr marL="457200" lvl="1" indent="0">
              <a:buNone/>
            </a:pPr>
            <a:r>
              <a:rPr lang="en-US" sz="1400" dirty="0">
                <a:solidFill>
                  <a:srgbClr val="00B050"/>
                </a:solidFill>
                <a:latin typeface="Consolas" panose="020B0609020204030204" pitchFamily="49" charset="0"/>
              </a:rPr>
              <a:t>    num = num + 1</a:t>
            </a:r>
            <a:r>
              <a:rPr lang="en-US" sz="1400" dirty="0">
                <a:solidFill>
                  <a:srgbClr val="00B050"/>
                </a:solidFill>
              </a:rPr>
              <a:t>	</a:t>
            </a:r>
            <a:r>
              <a:rPr lang="en-US" sz="1400" dirty="0">
                <a:solidFill>
                  <a:srgbClr val="0070C0"/>
                </a:solidFill>
              </a:rPr>
              <a:t># if we didn’t add 1 to num each time through the the loop, we’d end up with an Infinite Loop</a:t>
            </a:r>
          </a:p>
          <a:p>
            <a:pPr marL="457200" lvl="1" indent="0">
              <a:buNone/>
            </a:pPr>
            <a:r>
              <a:rPr lang="en-US" sz="1400" i="1" dirty="0"/>
              <a:t>Program flow continues…</a:t>
            </a:r>
          </a:p>
        </p:txBody>
      </p:sp>
    </p:spTree>
    <p:extLst>
      <p:ext uri="{BB962C8B-B14F-4D97-AF65-F5344CB8AC3E}">
        <p14:creationId xmlns:p14="http://schemas.microsoft.com/office/powerpoint/2010/main" val="1539484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BAA69-3858-314D-9EA6-7A6362813658}"/>
              </a:ext>
            </a:extLst>
          </p:cNvPr>
          <p:cNvSpPr>
            <a:spLocks noGrp="1"/>
          </p:cNvSpPr>
          <p:nvPr>
            <p:ph type="title"/>
          </p:nvPr>
        </p:nvSpPr>
        <p:spPr>
          <a:xfrm>
            <a:off x="838200" y="365126"/>
            <a:ext cx="10515600" cy="558702"/>
          </a:xfrm>
        </p:spPr>
        <p:txBody>
          <a:bodyPr>
            <a:normAutofit/>
          </a:bodyPr>
          <a:lstStyle/>
          <a:p>
            <a:r>
              <a:rPr lang="en-US" sz="2000" dirty="0"/>
              <a:t>Error Types</a:t>
            </a:r>
          </a:p>
        </p:txBody>
      </p:sp>
      <p:sp>
        <p:nvSpPr>
          <p:cNvPr id="3" name="Content Placeholder 2">
            <a:extLst>
              <a:ext uri="{FF2B5EF4-FFF2-40B4-BE49-F238E27FC236}">
                <a16:creationId xmlns:a16="http://schemas.microsoft.com/office/drawing/2014/main" id="{7F6A184F-6D19-4A4C-AEE3-CEBDF5EC7B19}"/>
              </a:ext>
            </a:extLst>
          </p:cNvPr>
          <p:cNvSpPr>
            <a:spLocks noGrp="1"/>
          </p:cNvSpPr>
          <p:nvPr>
            <p:ph idx="1"/>
          </p:nvPr>
        </p:nvSpPr>
        <p:spPr>
          <a:xfrm>
            <a:off x="838200" y="1150070"/>
            <a:ext cx="10515600" cy="5342804"/>
          </a:xfrm>
        </p:spPr>
        <p:txBody>
          <a:bodyPr>
            <a:normAutofit/>
          </a:bodyPr>
          <a:lstStyle/>
          <a:p>
            <a:r>
              <a:rPr lang="en-US" sz="1800" dirty="0"/>
              <a:t>There are basically 2 different types of errors you will encounter (excluding external IO, </a:t>
            </a:r>
            <a:r>
              <a:rPr lang="en-US" sz="1800" dirty="0" err="1"/>
              <a:t>etc</a:t>
            </a:r>
            <a:r>
              <a:rPr lang="en-US" sz="1800" dirty="0"/>
              <a:t>)</a:t>
            </a:r>
          </a:p>
          <a:p>
            <a:r>
              <a:rPr lang="en-US" sz="1800" dirty="0"/>
              <a:t>Syntax Errors</a:t>
            </a:r>
          </a:p>
          <a:p>
            <a:pPr lvl="1"/>
            <a:r>
              <a:rPr lang="en-US" sz="1400" dirty="0"/>
              <a:t>These errors occur when you violate Python’s rules</a:t>
            </a:r>
          </a:p>
          <a:p>
            <a:pPr lvl="1"/>
            <a:r>
              <a:rPr lang="en-US" sz="1400" dirty="0"/>
              <a:t>Bad whitespace, unmatched quotes or parentheses, </a:t>
            </a:r>
            <a:r>
              <a:rPr lang="en-US" sz="1400" dirty="0" err="1"/>
              <a:t>etc</a:t>
            </a:r>
            <a:endParaRPr lang="en-US" sz="1400" dirty="0"/>
          </a:p>
          <a:p>
            <a:pPr lvl="1"/>
            <a:r>
              <a:rPr lang="en-US" sz="1400" dirty="0"/>
              <a:t>These errors are usually caught when your program is first parsed by the Python interpreter</a:t>
            </a:r>
          </a:p>
          <a:p>
            <a:r>
              <a:rPr lang="en-US" sz="1800" dirty="0"/>
              <a:t>Logic Errors</a:t>
            </a:r>
          </a:p>
          <a:p>
            <a:pPr lvl="1"/>
            <a:r>
              <a:rPr lang="en-US" sz="1400" dirty="0"/>
              <a:t>These errors occur when you followed all the rules, but the program doesn’t do what you expect</a:t>
            </a:r>
          </a:p>
          <a:p>
            <a:pPr lvl="1"/>
            <a:r>
              <a:rPr lang="en-US" sz="1400" dirty="0"/>
              <a:t>Let’s say you typed in an incorrect formula, it was valid Python code, but your result was not correct</a:t>
            </a:r>
          </a:p>
          <a:p>
            <a:pPr lvl="1"/>
            <a:r>
              <a:rPr lang="en-US" sz="1400" dirty="0"/>
              <a:t>These errors are much harder to track down, rigorous testing is your friend</a:t>
            </a:r>
          </a:p>
        </p:txBody>
      </p:sp>
    </p:spTree>
    <p:extLst>
      <p:ext uri="{BB962C8B-B14F-4D97-AF65-F5344CB8AC3E}">
        <p14:creationId xmlns:p14="http://schemas.microsoft.com/office/powerpoint/2010/main" val="3741225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8E50B-A2F6-F54D-B9BA-AB580AB430B0}"/>
              </a:ext>
            </a:extLst>
          </p:cNvPr>
          <p:cNvSpPr>
            <a:spLocks noGrp="1"/>
          </p:cNvSpPr>
          <p:nvPr>
            <p:ph type="title"/>
          </p:nvPr>
        </p:nvSpPr>
        <p:spPr>
          <a:xfrm>
            <a:off x="659091" y="91749"/>
            <a:ext cx="10515600" cy="315912"/>
          </a:xfrm>
        </p:spPr>
        <p:txBody>
          <a:bodyPr>
            <a:normAutofit fontScale="90000"/>
          </a:bodyPr>
          <a:lstStyle/>
          <a:p>
            <a:r>
              <a:rPr lang="en-US" sz="2000" dirty="0"/>
              <a:t>Putting it all together</a:t>
            </a:r>
          </a:p>
        </p:txBody>
      </p:sp>
      <p:sp>
        <p:nvSpPr>
          <p:cNvPr id="4" name="Rectangle 3">
            <a:extLst>
              <a:ext uri="{FF2B5EF4-FFF2-40B4-BE49-F238E27FC236}">
                <a16:creationId xmlns:a16="http://schemas.microsoft.com/office/drawing/2014/main" id="{A216ED68-1020-3D45-9436-9B5509D0AC4C}"/>
              </a:ext>
            </a:extLst>
          </p:cNvPr>
          <p:cNvSpPr/>
          <p:nvPr/>
        </p:nvSpPr>
        <p:spPr>
          <a:xfrm>
            <a:off x="438150" y="484279"/>
            <a:ext cx="9498330" cy="6247864"/>
          </a:xfrm>
          <a:prstGeom prst="rect">
            <a:avLst/>
          </a:prstGeom>
        </p:spPr>
        <p:txBody>
          <a:bodyPr wrap="square">
            <a:spAutoFit/>
          </a:bodyPr>
          <a:lstStyle/>
          <a:p>
            <a:r>
              <a:rPr lang="en-US" sz="1000" dirty="0">
                <a:latin typeface="Consolas" panose="020B0609020204030204" pitchFamily="49" charset="0"/>
              </a:rPr>
              <a:t>#!/</a:t>
            </a:r>
            <a:r>
              <a:rPr lang="en-US" sz="1000" dirty="0" err="1">
                <a:latin typeface="Consolas" panose="020B0609020204030204" pitchFamily="49" charset="0"/>
              </a:rPr>
              <a:t>usr</a:t>
            </a:r>
            <a:r>
              <a:rPr lang="en-US" sz="1000" dirty="0">
                <a:latin typeface="Consolas" panose="020B0609020204030204" pitchFamily="49" charset="0"/>
              </a:rPr>
              <a:t>/bin/python3</a:t>
            </a:r>
          </a:p>
          <a:p>
            <a:r>
              <a:rPr lang="en-US" sz="1000" dirty="0">
                <a:latin typeface="Consolas" panose="020B0609020204030204" pitchFamily="49" charset="0"/>
              </a:rPr>
              <a:t># </a:t>
            </a:r>
            <a:r>
              <a:rPr lang="en-US" sz="1000" dirty="0" err="1">
                <a:latin typeface="Consolas" panose="020B0609020204030204" pitchFamily="49" charset="0"/>
              </a:rPr>
              <a:t>crappyCalculator.py</a:t>
            </a:r>
            <a:r>
              <a:rPr lang="en-US" sz="1000" dirty="0">
                <a:latin typeface="Consolas" panose="020B0609020204030204" pitchFamily="49" charset="0"/>
              </a:rPr>
              <a:t>:   still crummy, no subtraction function…</a:t>
            </a:r>
          </a:p>
          <a:p>
            <a:endParaRPr lang="en-US" sz="1000" dirty="0">
              <a:solidFill>
                <a:srgbClr val="00B050"/>
              </a:solidFill>
              <a:latin typeface="Consolas" panose="020B0609020204030204" pitchFamily="49" charset="0"/>
            </a:endParaRPr>
          </a:p>
          <a:p>
            <a:r>
              <a:rPr lang="en-US" sz="1000" dirty="0" err="1">
                <a:solidFill>
                  <a:srgbClr val="00B050"/>
                </a:solidFill>
                <a:latin typeface="Consolas" panose="020B0609020204030204" pitchFamily="49" charset="0"/>
              </a:rPr>
              <a:t>exitFlag</a:t>
            </a:r>
            <a:r>
              <a:rPr lang="en-US" sz="1000" dirty="0">
                <a:solidFill>
                  <a:srgbClr val="00B050"/>
                </a:solidFill>
                <a:latin typeface="Consolas" panose="020B0609020204030204" pitchFamily="49" charset="0"/>
              </a:rPr>
              <a:t> = 0                           </a:t>
            </a:r>
            <a:r>
              <a:rPr lang="en-US" sz="1000" dirty="0">
                <a:solidFill>
                  <a:srgbClr val="0070C0"/>
                </a:solidFill>
                <a:latin typeface="Consolas" panose="020B0609020204030204" pitchFamily="49" charset="0"/>
              </a:rPr>
              <a:t># &lt;-- Added a new variable and assigned it a value of 0</a:t>
            </a:r>
          </a:p>
          <a:p>
            <a:endParaRPr lang="en-US" sz="1000" dirty="0">
              <a:latin typeface="Consolas" panose="020B0609020204030204" pitchFamily="49" charset="0"/>
            </a:endParaRPr>
          </a:p>
          <a:p>
            <a:r>
              <a:rPr lang="en-US" sz="1000" dirty="0">
                <a:solidFill>
                  <a:srgbClr val="00B050"/>
                </a:solidFill>
                <a:latin typeface="Consolas" panose="020B0609020204030204" pitchFamily="49" charset="0"/>
              </a:rPr>
              <a:t>while (</a:t>
            </a:r>
            <a:r>
              <a:rPr lang="en-US" sz="1000" dirty="0" err="1">
                <a:solidFill>
                  <a:srgbClr val="00B050"/>
                </a:solidFill>
                <a:latin typeface="Consolas" panose="020B0609020204030204" pitchFamily="49" charset="0"/>
              </a:rPr>
              <a:t>exitFlag</a:t>
            </a:r>
            <a:r>
              <a:rPr lang="en-US" sz="1000" dirty="0">
                <a:solidFill>
                  <a:srgbClr val="00B050"/>
                </a:solidFill>
                <a:latin typeface="Consolas" panose="020B0609020204030204" pitchFamily="49" charset="0"/>
              </a:rPr>
              <a:t> == 0):                 </a:t>
            </a:r>
            <a:r>
              <a:rPr lang="en-US" sz="1000" dirty="0">
                <a:solidFill>
                  <a:srgbClr val="0070C0"/>
                </a:solidFill>
                <a:latin typeface="Consolas" panose="020B0609020204030204" pitchFamily="49" charset="0"/>
              </a:rPr>
              <a:t>#</a:t>
            </a:r>
            <a:r>
              <a:rPr lang="en-US" sz="1000" dirty="0">
                <a:solidFill>
                  <a:srgbClr val="0070C0"/>
                </a:solidFill>
                <a:latin typeface="Consolas" panose="020B0609020204030204" pitchFamily="49" charset="0"/>
                <a:sym typeface="Wingdings" pitchFamily="2" charset="2"/>
              </a:rPr>
              <a:t> created a while loop that checks the value of </a:t>
            </a:r>
            <a:r>
              <a:rPr lang="en-US" sz="1000" dirty="0" err="1">
                <a:solidFill>
                  <a:srgbClr val="0070C0"/>
                </a:solidFill>
                <a:latin typeface="Consolas" panose="020B0609020204030204" pitchFamily="49" charset="0"/>
                <a:sym typeface="Wingdings" pitchFamily="2" charset="2"/>
              </a:rPr>
              <a:t>exitFlag</a:t>
            </a:r>
            <a:endParaRPr lang="en-US" sz="1000" dirty="0">
              <a:solidFill>
                <a:srgbClr val="0070C0"/>
              </a:solidFill>
              <a:latin typeface="Consolas" panose="020B0609020204030204" pitchFamily="49" charset="0"/>
              <a:sym typeface="Wingdings" pitchFamily="2" charset="2"/>
            </a:endParaRPr>
          </a:p>
          <a:p>
            <a:r>
              <a:rPr lang="en-US" sz="1000" dirty="0">
                <a:solidFill>
                  <a:srgbClr val="0070C0"/>
                </a:solidFill>
                <a:latin typeface="Consolas" panose="020B0609020204030204" pitchFamily="49" charset="0"/>
                <a:sym typeface="Wingdings" pitchFamily="2" charset="2"/>
              </a:rPr>
              <a:t>    # note that the body of the code has been moved into the while loop and has been indented 4 spaces</a:t>
            </a:r>
            <a:endParaRPr lang="en-US" sz="1000" dirty="0">
              <a:solidFill>
                <a:srgbClr val="0070C0"/>
              </a:solidFill>
              <a:latin typeface="Consolas" panose="020B0609020204030204" pitchFamily="49" charset="0"/>
            </a:endParaRPr>
          </a:p>
          <a:p>
            <a:r>
              <a:rPr lang="en-US" sz="1000" dirty="0">
                <a:latin typeface="Consolas" panose="020B0609020204030204" pitchFamily="49" charset="0"/>
              </a:rPr>
              <a:t>    print("\n\n")      # print out 2 newlines</a:t>
            </a:r>
          </a:p>
          <a:p>
            <a:r>
              <a:rPr lang="en-US" sz="1000" dirty="0">
                <a:latin typeface="Consolas" panose="020B0609020204030204" pitchFamily="49" charset="0"/>
              </a:rPr>
              <a:t>    print("*" * 60)    # note the multiplication operator when used on a string duplicates it</a:t>
            </a:r>
          </a:p>
          <a:p>
            <a:r>
              <a:rPr lang="en-US" sz="1000" dirty="0">
                <a:latin typeface="Consolas" panose="020B0609020204030204" pitchFamily="49" charset="0"/>
              </a:rPr>
              <a:t>    print("Enter a Selection\n")</a:t>
            </a:r>
          </a:p>
          <a:p>
            <a:r>
              <a:rPr lang="en-US" sz="1000" dirty="0">
                <a:latin typeface="Consolas" panose="020B0609020204030204" pitchFamily="49" charset="0"/>
              </a:rPr>
              <a:t>    print("1: Add 2 Values")</a:t>
            </a:r>
          </a:p>
          <a:p>
            <a:r>
              <a:rPr lang="en-US" sz="1000" dirty="0">
                <a:latin typeface="Consolas" panose="020B0609020204030204" pitchFamily="49" charset="0"/>
              </a:rPr>
              <a:t>    print("2: Multiply 2 Values")</a:t>
            </a:r>
          </a:p>
          <a:p>
            <a:r>
              <a:rPr lang="en-US" sz="1000" dirty="0">
                <a:latin typeface="Consolas" panose="020B0609020204030204" pitchFamily="49" charset="0"/>
              </a:rPr>
              <a:t>    print("3: Divide 2 Values")</a:t>
            </a:r>
          </a:p>
          <a:p>
            <a:r>
              <a:rPr lang="en-US" sz="1000" dirty="0">
                <a:latin typeface="Consolas" panose="020B0609020204030204" pitchFamily="49" charset="0"/>
              </a:rPr>
              <a:t>    print("*" * 60)</a:t>
            </a:r>
            <a:r>
              <a:rPr lang="en-US" sz="1000" dirty="0">
                <a:solidFill>
                  <a:srgbClr val="00B050"/>
                </a:solidFill>
                <a:latin typeface="Consolas" panose="020B0609020204030204" pitchFamily="49" charset="0"/>
              </a:rPr>
              <a:t> </a:t>
            </a:r>
          </a:p>
          <a:p>
            <a:r>
              <a:rPr lang="en-US" sz="1000" dirty="0">
                <a:solidFill>
                  <a:srgbClr val="00B050"/>
                </a:solidFill>
                <a:latin typeface="Consolas" panose="020B0609020204030204" pitchFamily="49" charset="0"/>
              </a:rPr>
              <a:t>    print("4: Exit Program")</a:t>
            </a:r>
            <a:r>
              <a:rPr lang="en-US" sz="1000" dirty="0">
                <a:solidFill>
                  <a:srgbClr val="0070C0"/>
                </a:solidFill>
                <a:latin typeface="Consolas" panose="020B0609020204030204" pitchFamily="49" charset="0"/>
              </a:rPr>
              <a:t>           # added a new option for exiting the program</a:t>
            </a:r>
          </a:p>
          <a:p>
            <a:r>
              <a:rPr lang="en-US" sz="1000" dirty="0">
                <a:latin typeface="Consolas" panose="020B0609020204030204" pitchFamily="49" charset="0"/>
              </a:rPr>
              <a:t>    </a:t>
            </a:r>
          </a:p>
          <a:p>
            <a:r>
              <a:rPr lang="en-US" sz="1000" dirty="0">
                <a:latin typeface="Consolas" panose="020B0609020204030204" pitchFamily="49" charset="0"/>
              </a:rPr>
              <a:t>    choice = input("Type [1,2,3</a:t>
            </a:r>
            <a:r>
              <a:rPr lang="en-US" sz="1000" dirty="0">
                <a:solidFill>
                  <a:srgbClr val="00B050"/>
                </a:solidFill>
                <a:latin typeface="Consolas" panose="020B0609020204030204" pitchFamily="49" charset="0"/>
              </a:rPr>
              <a:t>,4</a:t>
            </a:r>
            <a:r>
              <a:rPr lang="en-US" sz="1000" dirty="0">
                <a:latin typeface="Consolas" panose="020B0609020204030204" pitchFamily="49" charset="0"/>
              </a:rPr>
              <a:t>]")   </a:t>
            </a:r>
            <a:r>
              <a:rPr lang="en-US" sz="1000" dirty="0">
                <a:solidFill>
                  <a:srgbClr val="0070C0"/>
                </a:solidFill>
                <a:latin typeface="Consolas" panose="020B0609020204030204" pitchFamily="49" charset="0"/>
              </a:rPr>
              <a:t># display the 4th option to the user</a:t>
            </a:r>
          </a:p>
          <a:p>
            <a:endParaRPr lang="en-US" sz="1000" dirty="0">
              <a:latin typeface="Consolas" panose="020B0609020204030204" pitchFamily="49" charset="0"/>
            </a:endParaRPr>
          </a:p>
          <a:p>
            <a:r>
              <a:rPr lang="en-US" sz="1000" dirty="0">
                <a:latin typeface="Consolas" panose="020B0609020204030204" pitchFamily="49" charset="0"/>
              </a:rPr>
              <a:t>    if (choice == "1"):       # note the equality operator ==  if choice is equal to 1</a:t>
            </a:r>
          </a:p>
          <a:p>
            <a:r>
              <a:rPr lang="en-US" sz="1000" dirty="0">
                <a:latin typeface="Consolas" panose="020B0609020204030204" pitchFamily="49" charset="0"/>
              </a:rPr>
              <a:t>        </a:t>
            </a:r>
            <a:r>
              <a:rPr lang="en-US" sz="1000" dirty="0" err="1">
                <a:latin typeface="Consolas" panose="020B0609020204030204" pitchFamily="49" charset="0"/>
              </a:rPr>
              <a:t>firstNum</a:t>
            </a:r>
            <a:r>
              <a:rPr lang="en-US" sz="1000" dirty="0">
                <a:latin typeface="Consolas" panose="020B0609020204030204" pitchFamily="49" charset="0"/>
              </a:rPr>
              <a:t> = input("Enter First Number:")</a:t>
            </a:r>
          </a:p>
          <a:p>
            <a:r>
              <a:rPr lang="en-US" sz="1000" dirty="0">
                <a:latin typeface="Consolas" panose="020B0609020204030204" pitchFamily="49" charset="0"/>
              </a:rPr>
              <a:t>        </a:t>
            </a:r>
            <a:r>
              <a:rPr lang="en-US" sz="1000" dirty="0" err="1">
                <a:latin typeface="Consolas" panose="020B0609020204030204" pitchFamily="49" charset="0"/>
              </a:rPr>
              <a:t>secondNum</a:t>
            </a:r>
            <a:r>
              <a:rPr lang="en-US" sz="1000" dirty="0">
                <a:latin typeface="Consolas" panose="020B0609020204030204" pitchFamily="49" charset="0"/>
              </a:rPr>
              <a:t> = input("Enter Second Number:")</a:t>
            </a:r>
          </a:p>
          <a:p>
            <a:r>
              <a:rPr lang="en-US" sz="1000" dirty="0">
                <a:latin typeface="Consolas" panose="020B0609020204030204" pitchFamily="49" charset="0"/>
              </a:rPr>
              <a:t>        print("Result=",  int(</a:t>
            </a:r>
            <a:r>
              <a:rPr lang="en-US" sz="1000" dirty="0" err="1">
                <a:latin typeface="Consolas" panose="020B0609020204030204" pitchFamily="49" charset="0"/>
              </a:rPr>
              <a:t>firstNum</a:t>
            </a:r>
            <a:r>
              <a:rPr lang="en-US" sz="1000" dirty="0">
                <a:latin typeface="Consolas" panose="020B0609020204030204" pitchFamily="49" charset="0"/>
              </a:rPr>
              <a:t>) + int(</a:t>
            </a:r>
            <a:r>
              <a:rPr lang="en-US" sz="1000" dirty="0" err="1">
                <a:latin typeface="Consolas" panose="020B0609020204030204" pitchFamily="49" charset="0"/>
              </a:rPr>
              <a:t>secondNum</a:t>
            </a:r>
            <a:r>
              <a:rPr lang="en-US" sz="1000" dirty="0">
                <a:latin typeface="Consolas" panose="020B0609020204030204" pitchFamily="49" charset="0"/>
              </a:rPr>
              <a:t>))</a:t>
            </a:r>
          </a:p>
          <a:p>
            <a:endParaRPr lang="en-US" sz="1000" dirty="0">
              <a:latin typeface="Consolas" panose="020B0609020204030204" pitchFamily="49" charset="0"/>
            </a:endParaRPr>
          </a:p>
          <a:p>
            <a:r>
              <a:rPr lang="en-US" sz="1000" dirty="0">
                <a:latin typeface="Consolas" panose="020B0609020204030204" pitchFamily="49" charset="0"/>
              </a:rPr>
              <a:t>    </a:t>
            </a:r>
            <a:r>
              <a:rPr lang="en-US" sz="1000" dirty="0" err="1">
                <a:latin typeface="Consolas" panose="020B0609020204030204" pitchFamily="49" charset="0"/>
              </a:rPr>
              <a:t>elif</a:t>
            </a:r>
            <a:r>
              <a:rPr lang="en-US" sz="1000" dirty="0">
                <a:latin typeface="Consolas" panose="020B0609020204030204" pitchFamily="49" charset="0"/>
              </a:rPr>
              <a:t> (choice == "2"):</a:t>
            </a:r>
          </a:p>
          <a:p>
            <a:r>
              <a:rPr lang="en-US" sz="1000" dirty="0">
                <a:latin typeface="Consolas" panose="020B0609020204030204" pitchFamily="49" charset="0"/>
              </a:rPr>
              <a:t>        </a:t>
            </a:r>
            <a:r>
              <a:rPr lang="en-US" sz="1000" dirty="0" err="1">
                <a:latin typeface="Consolas" panose="020B0609020204030204" pitchFamily="49" charset="0"/>
              </a:rPr>
              <a:t>firstNum</a:t>
            </a:r>
            <a:r>
              <a:rPr lang="en-US" sz="1000" dirty="0">
                <a:latin typeface="Consolas" panose="020B0609020204030204" pitchFamily="49" charset="0"/>
              </a:rPr>
              <a:t> = input("Enter First Number:")</a:t>
            </a:r>
          </a:p>
          <a:p>
            <a:r>
              <a:rPr lang="en-US" sz="1000" dirty="0">
                <a:latin typeface="Consolas" panose="020B0609020204030204" pitchFamily="49" charset="0"/>
              </a:rPr>
              <a:t>        </a:t>
            </a:r>
            <a:r>
              <a:rPr lang="en-US" sz="1000" dirty="0" err="1">
                <a:latin typeface="Consolas" panose="020B0609020204030204" pitchFamily="49" charset="0"/>
              </a:rPr>
              <a:t>secondNum</a:t>
            </a:r>
            <a:r>
              <a:rPr lang="en-US" sz="1000" dirty="0">
                <a:latin typeface="Consolas" panose="020B0609020204030204" pitchFamily="49" charset="0"/>
              </a:rPr>
              <a:t> = input("Enter Second Number:")</a:t>
            </a:r>
          </a:p>
          <a:p>
            <a:r>
              <a:rPr lang="en-US" sz="1000" dirty="0">
                <a:latin typeface="Consolas" panose="020B0609020204030204" pitchFamily="49" charset="0"/>
              </a:rPr>
              <a:t>        print("Result=",  int(</a:t>
            </a:r>
            <a:r>
              <a:rPr lang="en-US" sz="1000" dirty="0" err="1">
                <a:latin typeface="Consolas" panose="020B0609020204030204" pitchFamily="49" charset="0"/>
              </a:rPr>
              <a:t>firstNum</a:t>
            </a:r>
            <a:r>
              <a:rPr lang="en-US" sz="1000" dirty="0">
                <a:latin typeface="Consolas" panose="020B0609020204030204" pitchFamily="49" charset="0"/>
              </a:rPr>
              <a:t>) * int(</a:t>
            </a:r>
            <a:r>
              <a:rPr lang="en-US" sz="1000" dirty="0" err="1">
                <a:latin typeface="Consolas" panose="020B0609020204030204" pitchFamily="49" charset="0"/>
              </a:rPr>
              <a:t>secondNum</a:t>
            </a:r>
            <a:r>
              <a:rPr lang="en-US" sz="1000" dirty="0">
                <a:latin typeface="Consolas" panose="020B0609020204030204" pitchFamily="49" charset="0"/>
              </a:rPr>
              <a:t>))</a:t>
            </a:r>
          </a:p>
          <a:p>
            <a:endParaRPr lang="en-US" sz="1000" dirty="0">
              <a:latin typeface="Consolas" panose="020B0609020204030204" pitchFamily="49" charset="0"/>
            </a:endParaRPr>
          </a:p>
          <a:p>
            <a:r>
              <a:rPr lang="en-US" sz="1000" dirty="0">
                <a:latin typeface="Consolas" panose="020B0609020204030204" pitchFamily="49" charset="0"/>
              </a:rPr>
              <a:t>    </a:t>
            </a:r>
            <a:r>
              <a:rPr lang="en-US" sz="1000" dirty="0" err="1">
                <a:latin typeface="Consolas" panose="020B0609020204030204" pitchFamily="49" charset="0"/>
              </a:rPr>
              <a:t>elif</a:t>
            </a:r>
            <a:r>
              <a:rPr lang="en-US" sz="1000" dirty="0">
                <a:latin typeface="Consolas" panose="020B0609020204030204" pitchFamily="49" charset="0"/>
              </a:rPr>
              <a:t> (choice == "3"):</a:t>
            </a:r>
          </a:p>
          <a:p>
            <a:r>
              <a:rPr lang="en-US" sz="1000" dirty="0">
                <a:latin typeface="Consolas" panose="020B0609020204030204" pitchFamily="49" charset="0"/>
              </a:rPr>
              <a:t>        </a:t>
            </a:r>
            <a:r>
              <a:rPr lang="en-US" sz="1000" dirty="0" err="1">
                <a:latin typeface="Consolas" panose="020B0609020204030204" pitchFamily="49" charset="0"/>
              </a:rPr>
              <a:t>firstNum</a:t>
            </a:r>
            <a:r>
              <a:rPr lang="en-US" sz="1000" dirty="0">
                <a:latin typeface="Consolas" panose="020B0609020204030204" pitchFamily="49" charset="0"/>
              </a:rPr>
              <a:t> = input("Enter First Number:")</a:t>
            </a:r>
          </a:p>
          <a:p>
            <a:r>
              <a:rPr lang="en-US" sz="1000" dirty="0">
                <a:latin typeface="Consolas" panose="020B0609020204030204" pitchFamily="49" charset="0"/>
              </a:rPr>
              <a:t>        </a:t>
            </a:r>
            <a:r>
              <a:rPr lang="en-US" sz="1000" dirty="0" err="1">
                <a:latin typeface="Consolas" panose="020B0609020204030204" pitchFamily="49" charset="0"/>
              </a:rPr>
              <a:t>secondNum</a:t>
            </a:r>
            <a:r>
              <a:rPr lang="en-US" sz="1000" dirty="0">
                <a:latin typeface="Consolas" panose="020B0609020204030204" pitchFamily="49" charset="0"/>
              </a:rPr>
              <a:t> = input("Enter Second Number:")</a:t>
            </a:r>
          </a:p>
          <a:p>
            <a:r>
              <a:rPr lang="en-US" sz="1000" dirty="0">
                <a:latin typeface="Consolas" panose="020B0609020204030204" pitchFamily="49" charset="0"/>
              </a:rPr>
              <a:t>        print("Result=",  int(</a:t>
            </a:r>
            <a:r>
              <a:rPr lang="en-US" sz="1000" dirty="0" err="1">
                <a:latin typeface="Consolas" panose="020B0609020204030204" pitchFamily="49" charset="0"/>
              </a:rPr>
              <a:t>firstNum</a:t>
            </a:r>
            <a:r>
              <a:rPr lang="en-US" sz="1000" dirty="0">
                <a:latin typeface="Consolas" panose="020B0609020204030204" pitchFamily="49" charset="0"/>
              </a:rPr>
              <a:t>) / int(</a:t>
            </a:r>
            <a:r>
              <a:rPr lang="en-US" sz="1000" dirty="0" err="1">
                <a:latin typeface="Consolas" panose="020B0609020204030204" pitchFamily="49" charset="0"/>
              </a:rPr>
              <a:t>secondNum</a:t>
            </a:r>
            <a:r>
              <a:rPr lang="en-US" sz="1000" dirty="0">
                <a:latin typeface="Consolas" panose="020B0609020204030204" pitchFamily="49" charset="0"/>
              </a:rPr>
              <a:t>))</a:t>
            </a:r>
          </a:p>
          <a:p>
            <a:endParaRPr lang="en-US" sz="1000" dirty="0">
              <a:latin typeface="Consolas" panose="020B0609020204030204" pitchFamily="49" charset="0"/>
            </a:endParaRPr>
          </a:p>
          <a:p>
            <a:r>
              <a:rPr lang="en-US" sz="1000" dirty="0">
                <a:solidFill>
                  <a:srgbClr val="0070C0"/>
                </a:solidFill>
                <a:latin typeface="Consolas" panose="020B0609020204030204" pitchFamily="49" charset="0"/>
              </a:rPr>
              <a:t>    </a:t>
            </a:r>
            <a:r>
              <a:rPr lang="en-US" sz="1000" dirty="0" err="1">
                <a:solidFill>
                  <a:srgbClr val="00B050"/>
                </a:solidFill>
                <a:latin typeface="Consolas" panose="020B0609020204030204" pitchFamily="49" charset="0"/>
              </a:rPr>
              <a:t>elif</a:t>
            </a:r>
            <a:r>
              <a:rPr lang="en-US" sz="1000" dirty="0">
                <a:solidFill>
                  <a:srgbClr val="00B050"/>
                </a:solidFill>
                <a:latin typeface="Consolas" panose="020B0609020204030204" pitchFamily="49" charset="0"/>
              </a:rPr>
              <a:t> (choice == '4'):              </a:t>
            </a:r>
            <a:r>
              <a:rPr lang="en-US" sz="1000" dirty="0">
                <a:solidFill>
                  <a:srgbClr val="0070C0"/>
                </a:solidFill>
                <a:latin typeface="Consolas" panose="020B0609020204030204" pitchFamily="49" charset="0"/>
              </a:rPr>
              <a:t># added a new </a:t>
            </a:r>
            <a:r>
              <a:rPr lang="en-US" sz="1000" dirty="0" err="1">
                <a:solidFill>
                  <a:srgbClr val="0070C0"/>
                </a:solidFill>
                <a:latin typeface="Consolas" panose="020B0609020204030204" pitchFamily="49" charset="0"/>
              </a:rPr>
              <a:t>elif</a:t>
            </a:r>
            <a:r>
              <a:rPr lang="en-US" sz="1000" dirty="0">
                <a:solidFill>
                  <a:srgbClr val="0070C0"/>
                </a:solidFill>
                <a:latin typeface="Consolas" panose="020B0609020204030204" pitchFamily="49" charset="0"/>
              </a:rPr>
              <a:t> that handles the exit choice and sets </a:t>
            </a:r>
            <a:r>
              <a:rPr lang="en-US" sz="1000" dirty="0" err="1">
                <a:solidFill>
                  <a:srgbClr val="0070C0"/>
                </a:solidFill>
                <a:latin typeface="Consolas" panose="020B0609020204030204" pitchFamily="49" charset="0"/>
              </a:rPr>
              <a:t>exitFlag</a:t>
            </a:r>
            <a:r>
              <a:rPr lang="en-US" sz="1000" dirty="0">
                <a:solidFill>
                  <a:srgbClr val="0070C0"/>
                </a:solidFill>
                <a:latin typeface="Consolas" panose="020B0609020204030204" pitchFamily="49" charset="0"/>
              </a:rPr>
              <a:t> to 1</a:t>
            </a:r>
          </a:p>
          <a:p>
            <a:r>
              <a:rPr lang="en-US" sz="1000" dirty="0">
                <a:solidFill>
                  <a:srgbClr val="0070C0"/>
                </a:solidFill>
                <a:latin typeface="Consolas" panose="020B0609020204030204" pitchFamily="49" charset="0"/>
              </a:rPr>
              <a:t>        </a:t>
            </a:r>
            <a:r>
              <a:rPr lang="en-US" sz="1000" dirty="0" err="1">
                <a:solidFill>
                  <a:srgbClr val="00B050"/>
                </a:solidFill>
                <a:latin typeface="Consolas" panose="020B0609020204030204" pitchFamily="49" charset="0"/>
              </a:rPr>
              <a:t>exitFlag</a:t>
            </a:r>
            <a:r>
              <a:rPr lang="en-US" sz="1000" dirty="0">
                <a:solidFill>
                  <a:srgbClr val="00B050"/>
                </a:solidFill>
                <a:latin typeface="Consolas" panose="020B0609020204030204" pitchFamily="49" charset="0"/>
              </a:rPr>
              <a:t> = 1</a:t>
            </a:r>
            <a:r>
              <a:rPr lang="en-US" sz="1000" dirty="0">
                <a:solidFill>
                  <a:srgbClr val="0070C0"/>
                </a:solidFill>
                <a:latin typeface="Consolas" panose="020B0609020204030204" pitchFamily="49" charset="0"/>
              </a:rPr>
              <a:t>	                   </a:t>
            </a:r>
          </a:p>
          <a:p>
            <a:r>
              <a:rPr lang="en-US" sz="1000" dirty="0">
                <a:solidFill>
                  <a:srgbClr val="00B050"/>
                </a:solidFill>
                <a:latin typeface="Consolas" panose="020B0609020204030204" pitchFamily="49" charset="0"/>
              </a:rPr>
              <a:t>        print("bye")</a:t>
            </a:r>
            <a:r>
              <a:rPr lang="en-US" sz="1000" dirty="0">
                <a:solidFill>
                  <a:srgbClr val="0070C0"/>
                </a:solidFill>
                <a:latin typeface="Consolas" panose="020B0609020204030204" pitchFamily="49" charset="0"/>
              </a:rPr>
              <a:t>	             # prints ”bye”, then </a:t>
            </a:r>
            <a:r>
              <a:rPr lang="en-US" sz="1000" dirty="0" err="1">
                <a:solidFill>
                  <a:srgbClr val="0070C0"/>
                </a:solidFill>
                <a:latin typeface="Consolas" panose="020B0609020204030204" pitchFamily="49" charset="0"/>
              </a:rPr>
              <a:t>exitFlag</a:t>
            </a:r>
            <a:r>
              <a:rPr lang="en-US" sz="1000" dirty="0">
                <a:solidFill>
                  <a:srgbClr val="0070C0"/>
                </a:solidFill>
                <a:latin typeface="Consolas" panose="020B0609020204030204" pitchFamily="49" charset="0"/>
              </a:rPr>
              <a:t> evaluates to False at top, and loop breaks</a:t>
            </a:r>
          </a:p>
          <a:p>
            <a:endParaRPr lang="en-US" sz="1000" dirty="0">
              <a:latin typeface="Consolas" panose="020B0609020204030204" pitchFamily="49" charset="0"/>
            </a:endParaRPr>
          </a:p>
          <a:p>
            <a:r>
              <a:rPr lang="en-US" sz="1000" dirty="0">
                <a:latin typeface="Consolas" panose="020B0609020204030204" pitchFamily="49" charset="0"/>
              </a:rPr>
              <a:t>    else:</a:t>
            </a:r>
          </a:p>
          <a:p>
            <a:r>
              <a:rPr lang="en-US" sz="1000" dirty="0">
                <a:latin typeface="Consolas" panose="020B0609020204030204" pitchFamily="49" charset="0"/>
              </a:rPr>
              <a:t>        print("Not a valid selection!!")</a:t>
            </a:r>
          </a:p>
        </p:txBody>
      </p:sp>
    </p:spTree>
    <p:extLst>
      <p:ext uri="{BB962C8B-B14F-4D97-AF65-F5344CB8AC3E}">
        <p14:creationId xmlns:p14="http://schemas.microsoft.com/office/powerpoint/2010/main" val="2464344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ED55B-853D-4B4A-BC9E-692101FD3312}"/>
              </a:ext>
            </a:extLst>
          </p:cNvPr>
          <p:cNvSpPr>
            <a:spLocks noGrp="1"/>
          </p:cNvSpPr>
          <p:nvPr>
            <p:ph type="title"/>
          </p:nvPr>
        </p:nvSpPr>
        <p:spPr>
          <a:xfrm>
            <a:off x="838200" y="150616"/>
            <a:ext cx="10515600" cy="530421"/>
          </a:xfrm>
        </p:spPr>
        <p:txBody>
          <a:bodyPr>
            <a:normAutofit/>
          </a:bodyPr>
          <a:lstStyle/>
          <a:p>
            <a:r>
              <a:rPr lang="en-US" sz="2000" dirty="0"/>
              <a:t>Assignment #2</a:t>
            </a:r>
          </a:p>
        </p:txBody>
      </p:sp>
      <p:sp>
        <p:nvSpPr>
          <p:cNvPr id="3" name="Content Placeholder 2">
            <a:extLst>
              <a:ext uri="{FF2B5EF4-FFF2-40B4-BE49-F238E27FC236}">
                <a16:creationId xmlns:a16="http://schemas.microsoft.com/office/drawing/2014/main" id="{D5C217F3-8CB7-5D4A-972E-E7ADA0519B72}"/>
              </a:ext>
            </a:extLst>
          </p:cNvPr>
          <p:cNvSpPr>
            <a:spLocks noGrp="1"/>
          </p:cNvSpPr>
          <p:nvPr>
            <p:ph idx="1"/>
          </p:nvPr>
        </p:nvSpPr>
        <p:spPr>
          <a:xfrm>
            <a:off x="838200" y="760396"/>
            <a:ext cx="10515600" cy="5687538"/>
          </a:xfrm>
        </p:spPr>
        <p:txBody>
          <a:bodyPr>
            <a:normAutofit/>
          </a:bodyPr>
          <a:lstStyle/>
          <a:p>
            <a:r>
              <a:rPr lang="en-US" sz="1800" dirty="0"/>
              <a:t>Modify your Celsius to Fahrenheit converter</a:t>
            </a:r>
          </a:p>
          <a:p>
            <a:pPr lvl="1"/>
            <a:r>
              <a:rPr lang="en-US" sz="1400" dirty="0"/>
              <a:t>Add the ability to convert Fahrenheit -&gt; Celsius (and the user should be able to pick which one)</a:t>
            </a:r>
          </a:p>
          <a:p>
            <a:pPr lvl="1"/>
            <a:r>
              <a:rPr lang="en-US" sz="1400" dirty="0"/>
              <a:t>Incorporate a while loop so the User doesn’t have to relaunch your program every time they want to do a conversion</a:t>
            </a:r>
          </a:p>
          <a:p>
            <a:pPr lvl="1"/>
            <a:endParaRPr lang="en-US" sz="1400" dirty="0"/>
          </a:p>
          <a:p>
            <a:r>
              <a:rPr lang="en-US" sz="1800" dirty="0"/>
              <a:t>Come up with a small program of you own</a:t>
            </a:r>
          </a:p>
          <a:p>
            <a:pPr lvl="1"/>
            <a:r>
              <a:rPr lang="en-US" sz="1400" dirty="0"/>
              <a:t>Make sure to use a </a:t>
            </a:r>
            <a:r>
              <a:rPr lang="en-US" sz="1400" dirty="0">
                <a:solidFill>
                  <a:srgbClr val="00B050"/>
                </a:solidFill>
                <a:latin typeface="Consolas" panose="020B0609020204030204" pitchFamily="49" charset="0"/>
              </a:rPr>
              <a:t>while</a:t>
            </a:r>
            <a:r>
              <a:rPr lang="en-US" sz="1400" dirty="0"/>
              <a:t> loop and </a:t>
            </a:r>
            <a:r>
              <a:rPr lang="en-US" sz="1400" dirty="0">
                <a:solidFill>
                  <a:srgbClr val="00B050"/>
                </a:solidFill>
                <a:latin typeface="Consolas" panose="020B0609020204030204" pitchFamily="49" charset="0"/>
              </a:rPr>
              <a:t>if</a:t>
            </a:r>
            <a:r>
              <a:rPr lang="en-US" sz="1400" dirty="0"/>
              <a:t>/</a:t>
            </a:r>
            <a:r>
              <a:rPr lang="en-US" sz="1400" dirty="0" err="1">
                <a:solidFill>
                  <a:srgbClr val="00B050"/>
                </a:solidFill>
                <a:latin typeface="Consolas" panose="020B0609020204030204" pitchFamily="49" charset="0"/>
              </a:rPr>
              <a:t>elif</a:t>
            </a:r>
            <a:r>
              <a:rPr lang="en-US" sz="1400" dirty="0"/>
              <a:t>/</a:t>
            </a:r>
            <a:r>
              <a:rPr lang="en-US" sz="1400" dirty="0">
                <a:solidFill>
                  <a:srgbClr val="00B050"/>
                </a:solidFill>
                <a:latin typeface="Consolas" panose="020B0609020204030204" pitchFamily="49" charset="0"/>
              </a:rPr>
              <a:t>else</a:t>
            </a:r>
          </a:p>
          <a:p>
            <a:pPr lvl="1"/>
            <a:r>
              <a:rPr lang="en-US" sz="1400" dirty="0"/>
              <a:t>Bonus points if its funny</a:t>
            </a:r>
          </a:p>
        </p:txBody>
      </p:sp>
    </p:spTree>
    <p:extLst>
      <p:ext uri="{BB962C8B-B14F-4D97-AF65-F5344CB8AC3E}">
        <p14:creationId xmlns:p14="http://schemas.microsoft.com/office/powerpoint/2010/main" val="32781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138A9-CAC5-F840-A511-98CF06D2D094}"/>
              </a:ext>
            </a:extLst>
          </p:cNvPr>
          <p:cNvSpPr>
            <a:spLocks noGrp="1"/>
          </p:cNvSpPr>
          <p:nvPr>
            <p:ph type="title"/>
          </p:nvPr>
        </p:nvSpPr>
        <p:spPr>
          <a:xfrm>
            <a:off x="838200" y="129455"/>
            <a:ext cx="10515600" cy="315912"/>
          </a:xfrm>
        </p:spPr>
        <p:txBody>
          <a:bodyPr>
            <a:noAutofit/>
          </a:bodyPr>
          <a:lstStyle/>
          <a:p>
            <a:r>
              <a:rPr lang="en-US" sz="2000" dirty="0"/>
              <a:t>Lists</a:t>
            </a:r>
          </a:p>
        </p:txBody>
      </p:sp>
      <p:sp>
        <p:nvSpPr>
          <p:cNvPr id="3" name="Content Placeholder 2">
            <a:extLst>
              <a:ext uri="{FF2B5EF4-FFF2-40B4-BE49-F238E27FC236}">
                <a16:creationId xmlns:a16="http://schemas.microsoft.com/office/drawing/2014/main" id="{703B3998-43F8-2949-9882-E6A1DE7600E3}"/>
              </a:ext>
            </a:extLst>
          </p:cNvPr>
          <p:cNvSpPr>
            <a:spLocks noGrp="1"/>
          </p:cNvSpPr>
          <p:nvPr>
            <p:ph idx="1"/>
          </p:nvPr>
        </p:nvSpPr>
        <p:spPr>
          <a:xfrm>
            <a:off x="838200" y="445367"/>
            <a:ext cx="10515600" cy="6283178"/>
          </a:xfrm>
        </p:spPr>
        <p:txBody>
          <a:bodyPr>
            <a:normAutofit lnSpcReduction="10000"/>
          </a:bodyPr>
          <a:lstStyle/>
          <a:p>
            <a:pPr>
              <a:tabLst>
                <a:tab pos="3028950" algn="l"/>
              </a:tabLst>
            </a:pPr>
            <a:r>
              <a:rPr lang="en-US" sz="1800" dirty="0"/>
              <a:t>Lists are an ordered collection of data (similar to "arrays" in other programming languages):</a:t>
            </a:r>
          </a:p>
          <a:p>
            <a:pPr marL="457200" lvl="1" indent="0">
              <a:buNone/>
              <a:tabLst>
                <a:tab pos="3028950" algn="l"/>
              </a:tabLst>
            </a:pPr>
            <a:r>
              <a:rPr lang="en-US" sz="1400" dirty="0">
                <a:solidFill>
                  <a:srgbClr val="00B050"/>
                </a:solidFill>
                <a:latin typeface="Consolas" panose="020B0609020204030204" pitchFamily="49" charset="0"/>
              </a:rPr>
              <a:t>['Jerry', 'Elaine', 'George', 'Kramer', 'Newman'] </a:t>
            </a:r>
            <a:r>
              <a:rPr lang="en-US" sz="1400" dirty="0">
                <a:solidFill>
                  <a:srgbClr val="00B050"/>
                </a:solidFill>
              </a:rPr>
              <a:t> </a:t>
            </a:r>
            <a:r>
              <a:rPr lang="en-US" sz="1400" dirty="0">
                <a:solidFill>
                  <a:srgbClr val="0070C0"/>
                </a:solidFill>
              </a:rPr>
              <a:t># a list of strings separated by commas</a:t>
            </a:r>
          </a:p>
          <a:p>
            <a:pPr marL="457200" lvl="1" indent="0">
              <a:buNone/>
              <a:tabLst>
                <a:tab pos="3028950" algn="l"/>
              </a:tabLst>
            </a:pPr>
            <a:r>
              <a:rPr lang="en-US" sz="1400" dirty="0">
                <a:solidFill>
                  <a:srgbClr val="00B050"/>
                </a:solidFill>
                <a:latin typeface="Consolas" panose="020B0609020204030204" pitchFamily="49" charset="0"/>
              </a:rPr>
              <a:t>[4, 5, 6, 7, 8]</a:t>
            </a:r>
            <a:r>
              <a:rPr lang="en-US" sz="1400" dirty="0">
                <a:solidFill>
                  <a:srgbClr val="00B050"/>
                </a:solidFill>
              </a:rPr>
              <a:t>	</a:t>
            </a:r>
            <a:r>
              <a:rPr lang="en-US" sz="1400" dirty="0">
                <a:solidFill>
                  <a:srgbClr val="0070C0"/>
                </a:solidFill>
              </a:rPr>
              <a:t># a list of numbers</a:t>
            </a:r>
          </a:p>
          <a:p>
            <a:pPr marL="457200" lvl="1" indent="0">
              <a:buNone/>
              <a:tabLst>
                <a:tab pos="3028950" algn="l"/>
              </a:tabLst>
            </a:pPr>
            <a:r>
              <a:rPr lang="en-US" sz="1400" dirty="0">
                <a:solidFill>
                  <a:srgbClr val="00B050"/>
                </a:solidFill>
                <a:latin typeface="Consolas" panose="020B0609020204030204" pitchFamily="49" charset="0"/>
              </a:rPr>
              <a:t>[var1, var2, var3]</a:t>
            </a:r>
            <a:r>
              <a:rPr lang="en-US" sz="1400" dirty="0">
                <a:solidFill>
                  <a:srgbClr val="00B050"/>
                </a:solidFill>
              </a:rPr>
              <a:t>	</a:t>
            </a:r>
            <a:r>
              <a:rPr lang="en-US" sz="1400" dirty="0">
                <a:solidFill>
                  <a:srgbClr val="0070C0"/>
                </a:solidFill>
              </a:rPr>
              <a:t># a list of variables</a:t>
            </a:r>
          </a:p>
          <a:p>
            <a:pPr>
              <a:tabLst>
                <a:tab pos="3028950" algn="l"/>
              </a:tabLst>
            </a:pPr>
            <a:r>
              <a:rPr lang="en-US" sz="1800" dirty="0"/>
              <a:t>Variables can contain lists:</a:t>
            </a:r>
          </a:p>
          <a:p>
            <a:pPr marL="457200" lvl="1" indent="0">
              <a:buNone/>
              <a:tabLst>
                <a:tab pos="3028950" algn="l"/>
              </a:tabLst>
            </a:pPr>
            <a:r>
              <a:rPr lang="en-US" sz="1400" dirty="0">
                <a:solidFill>
                  <a:srgbClr val="00B050"/>
                </a:solidFill>
                <a:latin typeface="Consolas" panose="020B0609020204030204" pitchFamily="49" charset="0"/>
              </a:rPr>
              <a:t>list1 = []</a:t>
            </a:r>
            <a:r>
              <a:rPr lang="en-US" sz="1400" dirty="0">
                <a:solidFill>
                  <a:srgbClr val="00B050"/>
                </a:solidFill>
              </a:rPr>
              <a:t>	</a:t>
            </a:r>
            <a:r>
              <a:rPr lang="en-US" sz="1400" dirty="0">
                <a:solidFill>
                  <a:srgbClr val="0070C0"/>
                </a:solidFill>
              </a:rPr>
              <a:t># an empty list</a:t>
            </a:r>
          </a:p>
          <a:p>
            <a:pPr marL="457200" lvl="1" indent="0">
              <a:buNone/>
              <a:tabLst>
                <a:tab pos="3028950" algn="l"/>
              </a:tabLst>
            </a:pPr>
            <a:r>
              <a:rPr lang="en-US" sz="1400" dirty="0" err="1">
                <a:solidFill>
                  <a:srgbClr val="00B050"/>
                </a:solidFill>
                <a:latin typeface="Consolas" panose="020B0609020204030204" pitchFamily="49" charset="0"/>
              </a:rPr>
              <a:t>seinfeld</a:t>
            </a:r>
            <a:r>
              <a:rPr lang="en-US" sz="1400" dirty="0">
                <a:solidFill>
                  <a:srgbClr val="00B050"/>
                </a:solidFill>
                <a:latin typeface="Consolas" panose="020B0609020204030204" pitchFamily="49" charset="0"/>
              </a:rPr>
              <a:t> = ['Jerry', 'Elaine', 'George', 'Kramer', 'Newman']</a:t>
            </a:r>
            <a:r>
              <a:rPr lang="en-US" sz="1400" dirty="0">
                <a:solidFill>
                  <a:srgbClr val="00B050"/>
                </a:solidFill>
              </a:rPr>
              <a:t>     </a:t>
            </a:r>
            <a:r>
              <a:rPr lang="en-US" sz="1400" dirty="0">
                <a:solidFill>
                  <a:srgbClr val="0070C0"/>
                </a:solidFill>
              </a:rPr>
              <a:t># we just created an list of </a:t>
            </a:r>
            <a:r>
              <a:rPr lang="en-US" sz="1400" dirty="0" err="1">
                <a:solidFill>
                  <a:srgbClr val="0070C0"/>
                </a:solidFill>
              </a:rPr>
              <a:t>seinfeld</a:t>
            </a:r>
            <a:r>
              <a:rPr lang="en-US" sz="1400" dirty="0">
                <a:solidFill>
                  <a:srgbClr val="0070C0"/>
                </a:solidFill>
              </a:rPr>
              <a:t> strings</a:t>
            </a:r>
          </a:p>
          <a:p>
            <a:pPr>
              <a:tabLst>
                <a:tab pos="3028950" algn="l"/>
              </a:tabLst>
            </a:pPr>
            <a:r>
              <a:rPr lang="en-US" sz="1800" dirty="0"/>
              <a:t>Each element of a list has an index that starts at 0:</a:t>
            </a:r>
          </a:p>
          <a:p>
            <a:pPr marL="457200" lvl="1" indent="0" defTabSz="3028950">
              <a:buNone/>
              <a:tabLst>
                <a:tab pos="3028950" algn="l"/>
              </a:tabLst>
            </a:pPr>
            <a:r>
              <a:rPr lang="en-US" sz="1400" dirty="0" err="1">
                <a:solidFill>
                  <a:srgbClr val="00B050"/>
                </a:solidFill>
                <a:latin typeface="Consolas" panose="020B0609020204030204" pitchFamily="49" charset="0"/>
              </a:rPr>
              <a:t>seinfeld</a:t>
            </a:r>
            <a:r>
              <a:rPr lang="en-US" sz="1400" dirty="0">
                <a:solidFill>
                  <a:srgbClr val="00B050"/>
                </a:solidFill>
                <a:latin typeface="Consolas" panose="020B0609020204030204" pitchFamily="49" charset="0"/>
              </a:rPr>
              <a:t> = ['Jerry',</a:t>
            </a:r>
            <a:r>
              <a:rPr lang="en-US" sz="1400" dirty="0">
                <a:solidFill>
                  <a:srgbClr val="00B050"/>
                </a:solidFill>
              </a:rPr>
              <a:t>	</a:t>
            </a:r>
            <a:r>
              <a:rPr lang="en-US" sz="1400" dirty="0">
                <a:solidFill>
                  <a:srgbClr val="0070C0"/>
                </a:solidFill>
              </a:rPr>
              <a:t># index 0</a:t>
            </a:r>
          </a:p>
          <a:p>
            <a:pPr marL="457200" lvl="1" indent="0" defTabSz="3028950">
              <a:buNone/>
              <a:tabLst>
                <a:tab pos="3028950" algn="l"/>
              </a:tabLst>
            </a:pPr>
            <a:r>
              <a:rPr lang="en-US" sz="1400" dirty="0">
                <a:solidFill>
                  <a:srgbClr val="00B050"/>
                </a:solidFill>
                <a:latin typeface="Consolas" panose="020B0609020204030204" pitchFamily="49" charset="0"/>
              </a:rPr>
              <a:t>            'Elaine',</a:t>
            </a:r>
            <a:r>
              <a:rPr lang="en-US" sz="1400" dirty="0">
                <a:solidFill>
                  <a:srgbClr val="00B050"/>
                </a:solidFill>
              </a:rPr>
              <a:t>	</a:t>
            </a:r>
            <a:r>
              <a:rPr lang="en-US" sz="1400" dirty="0">
                <a:solidFill>
                  <a:srgbClr val="0070C0"/>
                </a:solidFill>
              </a:rPr>
              <a:t># index 1 </a:t>
            </a:r>
          </a:p>
          <a:p>
            <a:pPr marL="457200" lvl="1" indent="0" defTabSz="3028950">
              <a:buNone/>
              <a:tabLst>
                <a:tab pos="3028950" algn="l"/>
              </a:tabLst>
            </a:pPr>
            <a:r>
              <a:rPr lang="en-US" sz="1400" dirty="0">
                <a:solidFill>
                  <a:srgbClr val="00B050"/>
                </a:solidFill>
                <a:latin typeface="Consolas" panose="020B0609020204030204" pitchFamily="49" charset="0"/>
              </a:rPr>
              <a:t>            'George',</a:t>
            </a:r>
            <a:r>
              <a:rPr lang="en-US" sz="1400" dirty="0">
                <a:solidFill>
                  <a:srgbClr val="00B050"/>
                </a:solidFill>
              </a:rPr>
              <a:t>	</a:t>
            </a:r>
            <a:r>
              <a:rPr lang="en-US" sz="1400" dirty="0">
                <a:solidFill>
                  <a:srgbClr val="0070C0"/>
                </a:solidFill>
              </a:rPr>
              <a:t># index 2</a:t>
            </a:r>
          </a:p>
          <a:p>
            <a:pPr marL="457200" lvl="1" indent="0" defTabSz="3028950">
              <a:buNone/>
              <a:tabLst>
                <a:tab pos="3028950" algn="l"/>
              </a:tabLst>
            </a:pPr>
            <a:r>
              <a:rPr lang="en-US" sz="1400" dirty="0">
                <a:solidFill>
                  <a:srgbClr val="00B050"/>
                </a:solidFill>
                <a:latin typeface="Consolas" panose="020B0609020204030204" pitchFamily="49" charset="0"/>
              </a:rPr>
              <a:t>            'Kramer',</a:t>
            </a:r>
            <a:r>
              <a:rPr lang="en-US" sz="1400" dirty="0">
                <a:solidFill>
                  <a:srgbClr val="00B050"/>
                </a:solidFill>
              </a:rPr>
              <a:t>	</a:t>
            </a:r>
            <a:r>
              <a:rPr lang="en-US" sz="1400" dirty="0">
                <a:solidFill>
                  <a:srgbClr val="0070C0"/>
                </a:solidFill>
              </a:rPr>
              <a:t># index 3</a:t>
            </a:r>
          </a:p>
          <a:p>
            <a:pPr marL="457200" lvl="1" indent="0" defTabSz="3028950">
              <a:buNone/>
              <a:tabLst>
                <a:tab pos="3028950" algn="l"/>
              </a:tabLst>
            </a:pPr>
            <a:r>
              <a:rPr lang="en-US" sz="1400" dirty="0">
                <a:solidFill>
                  <a:srgbClr val="00B050"/>
                </a:solidFill>
                <a:latin typeface="Consolas" panose="020B0609020204030204" pitchFamily="49" charset="0"/>
              </a:rPr>
              <a:t>            'Newman']</a:t>
            </a:r>
            <a:r>
              <a:rPr lang="en-US" sz="1400" dirty="0">
                <a:solidFill>
                  <a:srgbClr val="00B050"/>
                </a:solidFill>
              </a:rPr>
              <a:t>	</a:t>
            </a:r>
            <a:r>
              <a:rPr lang="en-US" sz="1400" dirty="0">
                <a:solidFill>
                  <a:srgbClr val="0070C0"/>
                </a:solidFill>
              </a:rPr>
              <a:t># index 4</a:t>
            </a:r>
          </a:p>
          <a:p>
            <a:pPr lvl="1" defTabSz="3028950">
              <a:tabLst>
                <a:tab pos="3028950" algn="l"/>
              </a:tabLst>
            </a:pPr>
            <a:r>
              <a:rPr lang="en-US" sz="1400" dirty="0"/>
              <a:t>Use the brackets with the index number to access the value:   </a:t>
            </a:r>
            <a:r>
              <a:rPr lang="en-US" sz="1400" dirty="0" err="1">
                <a:solidFill>
                  <a:srgbClr val="00B050"/>
                </a:solidFill>
                <a:latin typeface="Consolas" panose="020B0609020204030204" pitchFamily="49" charset="0"/>
              </a:rPr>
              <a:t>seinfeld</a:t>
            </a:r>
            <a:r>
              <a:rPr lang="en-US" sz="1400" dirty="0">
                <a:solidFill>
                  <a:srgbClr val="00B050"/>
                </a:solidFill>
                <a:latin typeface="Consolas" panose="020B0609020204030204" pitchFamily="49" charset="0"/>
              </a:rPr>
              <a:t>[3]</a:t>
            </a:r>
          </a:p>
          <a:p>
            <a:pPr marL="457200" lvl="1" indent="0" defTabSz="3028950">
              <a:buNone/>
              <a:tabLst>
                <a:tab pos="3028950" algn="l"/>
              </a:tabLst>
            </a:pPr>
            <a:r>
              <a:rPr lang="en-US" sz="1400" dirty="0">
                <a:solidFill>
                  <a:srgbClr val="00B050"/>
                </a:solidFill>
              </a:rPr>
              <a:t>      </a:t>
            </a:r>
            <a:r>
              <a:rPr lang="en-US" sz="1400" dirty="0">
                <a:solidFill>
                  <a:srgbClr val="00B050"/>
                </a:solidFill>
                <a:latin typeface="Consolas" panose="020B0609020204030204" pitchFamily="49" charset="0"/>
              </a:rPr>
              <a:t>print( </a:t>
            </a:r>
            <a:r>
              <a:rPr lang="en-US" sz="1400" dirty="0" err="1">
                <a:solidFill>
                  <a:srgbClr val="00B050"/>
                </a:solidFill>
                <a:latin typeface="Consolas" panose="020B0609020204030204" pitchFamily="49" charset="0"/>
              </a:rPr>
              <a:t>seinfeld</a:t>
            </a:r>
            <a:r>
              <a:rPr lang="en-US" sz="1400" dirty="0">
                <a:solidFill>
                  <a:srgbClr val="00B050"/>
                </a:solidFill>
                <a:latin typeface="Consolas" panose="020B0609020204030204" pitchFamily="49" charset="0"/>
              </a:rPr>
              <a:t>[3] )</a:t>
            </a:r>
            <a:r>
              <a:rPr lang="en-US" sz="1400" dirty="0"/>
              <a:t>	</a:t>
            </a:r>
            <a:r>
              <a:rPr lang="en-US" sz="1400" dirty="0">
                <a:solidFill>
                  <a:srgbClr val="0070C0"/>
                </a:solidFill>
              </a:rPr>
              <a:t># prints Kramer to the screen</a:t>
            </a:r>
          </a:p>
          <a:p>
            <a:pPr>
              <a:tabLst>
                <a:tab pos="3028950" algn="l"/>
              </a:tabLst>
            </a:pPr>
            <a:r>
              <a:rPr lang="en-US" sz="1800" dirty="0"/>
              <a:t>We can do several list operations, below are a few of the more common ones :</a:t>
            </a:r>
            <a:endParaRPr lang="en-US" sz="1000" dirty="0"/>
          </a:p>
          <a:p>
            <a:pPr marL="457200" lvl="1" indent="0">
              <a:buNone/>
              <a:tabLst>
                <a:tab pos="3028950" algn="l"/>
              </a:tabLst>
            </a:pPr>
            <a:r>
              <a:rPr lang="en-US" sz="1400" dirty="0" err="1">
                <a:solidFill>
                  <a:srgbClr val="00B050"/>
                </a:solidFill>
                <a:latin typeface="Consolas" panose="020B0609020204030204" pitchFamily="49" charset="0"/>
              </a:rPr>
              <a:t>seinfeld.append</a:t>
            </a:r>
            <a:r>
              <a:rPr lang="en-US" sz="1400" dirty="0">
                <a:solidFill>
                  <a:srgbClr val="00B050"/>
                </a:solidFill>
                <a:latin typeface="Consolas" panose="020B0609020204030204" pitchFamily="49" charset="0"/>
              </a:rPr>
              <a:t>('Frank')</a:t>
            </a:r>
            <a:r>
              <a:rPr lang="en-US" sz="1400" dirty="0">
                <a:solidFill>
                  <a:srgbClr val="00B050"/>
                </a:solidFill>
              </a:rPr>
              <a:t>	</a:t>
            </a:r>
            <a:r>
              <a:rPr lang="en-US" sz="1400" dirty="0">
                <a:solidFill>
                  <a:srgbClr val="0070C0"/>
                </a:solidFill>
              </a:rPr>
              <a:t># appends “Frank” to the end of the list, creating a new entry at index 5</a:t>
            </a:r>
          </a:p>
          <a:p>
            <a:pPr marL="457200" lvl="1" indent="0">
              <a:buNone/>
              <a:tabLst>
                <a:tab pos="3028950" algn="l"/>
              </a:tabLst>
            </a:pPr>
            <a:r>
              <a:rPr lang="en-US" sz="1400" dirty="0" err="1">
                <a:solidFill>
                  <a:srgbClr val="00B050"/>
                </a:solidFill>
                <a:latin typeface="Consolas" panose="020B0609020204030204" pitchFamily="49" charset="0"/>
              </a:rPr>
              <a:t>len</a:t>
            </a:r>
            <a:r>
              <a:rPr lang="en-US" sz="1400" dirty="0">
                <a:solidFill>
                  <a:srgbClr val="00B050"/>
                </a:solidFill>
                <a:latin typeface="Consolas" panose="020B0609020204030204" pitchFamily="49" charset="0"/>
              </a:rPr>
              <a:t>(</a:t>
            </a:r>
            <a:r>
              <a:rPr lang="en-US" sz="1400" dirty="0" err="1">
                <a:solidFill>
                  <a:srgbClr val="00B050"/>
                </a:solidFill>
                <a:latin typeface="Consolas" panose="020B0609020204030204" pitchFamily="49" charset="0"/>
              </a:rPr>
              <a:t>seinfeld</a:t>
            </a:r>
            <a:r>
              <a:rPr lang="en-US" sz="1400" dirty="0">
                <a:solidFill>
                  <a:srgbClr val="00B050"/>
                </a:solidFill>
                <a:latin typeface="Consolas" panose="020B0609020204030204" pitchFamily="49" charset="0"/>
              </a:rPr>
              <a:t>)</a:t>
            </a:r>
            <a:r>
              <a:rPr lang="en-US" sz="1400" dirty="0">
                <a:solidFill>
                  <a:srgbClr val="00B050"/>
                </a:solidFill>
              </a:rPr>
              <a:t>	</a:t>
            </a:r>
            <a:r>
              <a:rPr lang="en-US" sz="1400" dirty="0">
                <a:solidFill>
                  <a:srgbClr val="0070C0"/>
                </a:solidFill>
              </a:rPr>
              <a:t># using the </a:t>
            </a:r>
            <a:r>
              <a:rPr lang="en-US" sz="1400" dirty="0" err="1">
                <a:solidFill>
                  <a:srgbClr val="0070C0"/>
                </a:solidFill>
              </a:rPr>
              <a:t>len</a:t>
            </a:r>
            <a:r>
              <a:rPr lang="en-US" sz="1400" dirty="0">
                <a:solidFill>
                  <a:srgbClr val="0070C0"/>
                </a:solidFill>
              </a:rPr>
              <a:t>() function, we can get a count of how many elements are within the list – right now, 6</a:t>
            </a:r>
          </a:p>
          <a:p>
            <a:pPr marL="457200" lvl="1" indent="0">
              <a:buNone/>
              <a:tabLst>
                <a:tab pos="3028950" algn="l"/>
              </a:tabLst>
            </a:pPr>
            <a:r>
              <a:rPr lang="en-US" sz="1400" dirty="0" err="1">
                <a:solidFill>
                  <a:srgbClr val="00B050"/>
                </a:solidFill>
                <a:latin typeface="Consolas" panose="020B0609020204030204" pitchFamily="49" charset="0"/>
              </a:rPr>
              <a:t>seinfeld.sort</a:t>
            </a:r>
            <a:r>
              <a:rPr lang="en-US" sz="1400" dirty="0">
                <a:solidFill>
                  <a:srgbClr val="00B050"/>
                </a:solidFill>
                <a:latin typeface="Consolas" panose="020B0609020204030204" pitchFamily="49" charset="0"/>
              </a:rPr>
              <a:t>()</a:t>
            </a:r>
            <a:r>
              <a:rPr lang="en-US" sz="1400" dirty="0">
                <a:solidFill>
                  <a:srgbClr val="00B050"/>
                </a:solidFill>
              </a:rPr>
              <a:t>	</a:t>
            </a:r>
            <a:r>
              <a:rPr lang="en-US" sz="1400" dirty="0">
                <a:solidFill>
                  <a:srgbClr val="0070C0"/>
                </a:solidFill>
              </a:rPr>
              <a:t># sort it numerically, or </a:t>
            </a:r>
            <a:r>
              <a:rPr lang="en-US" sz="1400" dirty="0" err="1">
                <a:solidFill>
                  <a:srgbClr val="0070C0"/>
                </a:solidFill>
              </a:rPr>
              <a:t>ascii-betically</a:t>
            </a:r>
            <a:r>
              <a:rPr lang="en-US" sz="1400" dirty="0">
                <a:solidFill>
                  <a:srgbClr val="0070C0"/>
                </a:solidFill>
              </a:rPr>
              <a:t>, but won’t work on a mixed list of numbers and strings</a:t>
            </a:r>
          </a:p>
          <a:p>
            <a:pPr marL="457200" lvl="1" indent="0">
              <a:buNone/>
              <a:tabLst>
                <a:tab pos="3028950" algn="l"/>
              </a:tabLst>
            </a:pPr>
            <a:r>
              <a:rPr lang="en-US" sz="1400" dirty="0">
                <a:solidFill>
                  <a:srgbClr val="00B050"/>
                </a:solidFill>
                <a:latin typeface="Consolas" panose="020B0609020204030204" pitchFamily="49" charset="0"/>
              </a:rPr>
              <a:t>var = </a:t>
            </a:r>
            <a:r>
              <a:rPr lang="en-US" sz="1400" dirty="0" err="1">
                <a:solidFill>
                  <a:srgbClr val="00B050"/>
                </a:solidFill>
                <a:latin typeface="Consolas" panose="020B0609020204030204" pitchFamily="49" charset="0"/>
              </a:rPr>
              <a:t>seinfeld.pop</a:t>
            </a:r>
            <a:r>
              <a:rPr lang="en-US" sz="1400" dirty="0">
                <a:solidFill>
                  <a:srgbClr val="00B050"/>
                </a:solidFill>
                <a:latin typeface="Consolas" panose="020B0609020204030204" pitchFamily="49" charset="0"/>
              </a:rPr>
              <a:t>(2)</a:t>
            </a:r>
            <a:r>
              <a:rPr lang="en-US" sz="1400" dirty="0">
                <a:solidFill>
                  <a:srgbClr val="00B050"/>
                </a:solidFill>
              </a:rPr>
              <a:t>	</a:t>
            </a:r>
            <a:r>
              <a:rPr lang="en-US" sz="1400" dirty="0">
                <a:solidFill>
                  <a:srgbClr val="0070C0"/>
                </a:solidFill>
              </a:rPr>
              <a:t># we can pop() off index 2 and assign to a variable; removing ‘George’ from the list</a:t>
            </a:r>
          </a:p>
          <a:p>
            <a:pPr>
              <a:tabLst>
                <a:tab pos="3028950" algn="l"/>
              </a:tabLst>
            </a:pPr>
            <a:r>
              <a:rPr lang="en-US" sz="1800" dirty="0"/>
              <a:t>We can have nested lists of lists and make it as complicated as we need</a:t>
            </a:r>
          </a:p>
          <a:p>
            <a:pPr>
              <a:tabLst>
                <a:tab pos="3028950" algn="l"/>
              </a:tabLst>
            </a:pPr>
            <a:r>
              <a:rPr lang="en-US" sz="1800" dirty="0"/>
              <a:t>Most of the time you’ll build up your lists dynamically within your program</a:t>
            </a:r>
          </a:p>
        </p:txBody>
      </p:sp>
    </p:spTree>
    <p:extLst>
      <p:ext uri="{BB962C8B-B14F-4D97-AF65-F5344CB8AC3E}">
        <p14:creationId xmlns:p14="http://schemas.microsoft.com/office/powerpoint/2010/main" val="3725902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2D9C5-5FEC-A145-A220-732A9F8C0F77}"/>
              </a:ext>
            </a:extLst>
          </p:cNvPr>
          <p:cNvSpPr>
            <a:spLocks noGrp="1"/>
          </p:cNvSpPr>
          <p:nvPr>
            <p:ph type="title"/>
          </p:nvPr>
        </p:nvSpPr>
        <p:spPr>
          <a:xfrm>
            <a:off x="838200" y="75201"/>
            <a:ext cx="10515600" cy="605836"/>
          </a:xfrm>
        </p:spPr>
        <p:txBody>
          <a:bodyPr>
            <a:normAutofit/>
          </a:bodyPr>
          <a:lstStyle/>
          <a:p>
            <a:r>
              <a:rPr lang="en-US" sz="2000" dirty="0"/>
              <a:t>Iterating over a List (for loop)</a:t>
            </a:r>
          </a:p>
        </p:txBody>
      </p:sp>
      <p:sp>
        <p:nvSpPr>
          <p:cNvPr id="3" name="Content Placeholder 2">
            <a:extLst>
              <a:ext uri="{FF2B5EF4-FFF2-40B4-BE49-F238E27FC236}">
                <a16:creationId xmlns:a16="http://schemas.microsoft.com/office/drawing/2014/main" id="{1BF84015-FD53-024B-933B-D9B3B3FB20E6}"/>
              </a:ext>
            </a:extLst>
          </p:cNvPr>
          <p:cNvSpPr>
            <a:spLocks noGrp="1"/>
          </p:cNvSpPr>
          <p:nvPr>
            <p:ph idx="1"/>
          </p:nvPr>
        </p:nvSpPr>
        <p:spPr>
          <a:xfrm>
            <a:off x="838200" y="801278"/>
            <a:ext cx="10515600" cy="5844619"/>
          </a:xfrm>
        </p:spPr>
        <p:txBody>
          <a:bodyPr>
            <a:normAutofit/>
          </a:bodyPr>
          <a:lstStyle/>
          <a:p>
            <a:r>
              <a:rPr lang="en-US" sz="1800" dirty="0"/>
              <a:t>You could technically use a </a:t>
            </a:r>
            <a:r>
              <a:rPr lang="en-US" sz="1800" dirty="0">
                <a:solidFill>
                  <a:srgbClr val="00B050"/>
                </a:solidFill>
                <a:latin typeface="Consolas" panose="020B0609020204030204" pitchFamily="49" charset="0"/>
              </a:rPr>
              <a:t>while</a:t>
            </a:r>
            <a:r>
              <a:rPr lang="en-US" sz="1800" dirty="0"/>
              <a:t> loop to iterate (walk-through each element) over an list, but Python gives you this handy </a:t>
            </a:r>
            <a:r>
              <a:rPr lang="en-US" sz="1800" dirty="0">
                <a:solidFill>
                  <a:srgbClr val="00B050"/>
                </a:solidFill>
                <a:latin typeface="Consolas" panose="020B0609020204030204" pitchFamily="49" charset="0"/>
              </a:rPr>
              <a:t>for</a:t>
            </a:r>
            <a:r>
              <a:rPr lang="en-US" sz="1800" dirty="0"/>
              <a:t> loop that makes it real easy:</a:t>
            </a:r>
          </a:p>
          <a:p>
            <a:pPr marL="0" indent="0">
              <a:buNone/>
            </a:pPr>
            <a:endParaRPr lang="en-US" sz="1800" dirty="0"/>
          </a:p>
          <a:p>
            <a:pPr marL="457200" lvl="1" indent="0">
              <a:buNone/>
            </a:pPr>
            <a:r>
              <a:rPr lang="en-US" sz="1400" dirty="0" err="1">
                <a:solidFill>
                  <a:srgbClr val="00B050"/>
                </a:solidFill>
                <a:latin typeface="Consolas" panose="020B0609020204030204" pitchFamily="49" charset="0"/>
              </a:rPr>
              <a:t>seinfeld</a:t>
            </a:r>
            <a:r>
              <a:rPr lang="en-US" sz="1400" dirty="0">
                <a:solidFill>
                  <a:srgbClr val="00B050"/>
                </a:solidFill>
                <a:latin typeface="Consolas" panose="020B0609020204030204" pitchFamily="49" charset="0"/>
              </a:rPr>
              <a:t> = ['Jerry', 'Elaine', 'George', 'Kramer', 'Frank']</a:t>
            </a:r>
            <a:r>
              <a:rPr lang="en-US" sz="1400" dirty="0">
                <a:solidFill>
                  <a:srgbClr val="00B050"/>
                </a:solidFill>
              </a:rPr>
              <a:t>       </a:t>
            </a:r>
            <a:r>
              <a:rPr lang="en-US" sz="1400" dirty="0">
                <a:solidFill>
                  <a:srgbClr val="0070C0"/>
                </a:solidFill>
              </a:rPr>
              <a:t># need an list to work with here</a:t>
            </a:r>
          </a:p>
          <a:p>
            <a:pPr marL="457200" lvl="1" indent="0">
              <a:buNone/>
            </a:pPr>
            <a:endParaRPr lang="en-US" sz="1400" dirty="0">
              <a:solidFill>
                <a:srgbClr val="00B050"/>
              </a:solidFill>
            </a:endParaRPr>
          </a:p>
          <a:p>
            <a:pPr marL="457200" lvl="1" indent="0">
              <a:buNone/>
            </a:pPr>
            <a:r>
              <a:rPr lang="en-US" sz="1400" dirty="0">
                <a:solidFill>
                  <a:srgbClr val="00B050"/>
                </a:solidFill>
                <a:latin typeface="Consolas" panose="020B0609020204030204" pitchFamily="49" charset="0"/>
              </a:rPr>
              <a:t>for </a:t>
            </a:r>
            <a:r>
              <a:rPr lang="en-US" sz="1400" dirty="0" err="1">
                <a:solidFill>
                  <a:srgbClr val="00B050"/>
                </a:solidFill>
                <a:latin typeface="Consolas" panose="020B0609020204030204" pitchFamily="49" charset="0"/>
              </a:rPr>
              <a:t>elem</a:t>
            </a:r>
            <a:r>
              <a:rPr lang="en-US" sz="1400" dirty="0">
                <a:solidFill>
                  <a:srgbClr val="00B050"/>
                </a:solidFill>
                <a:latin typeface="Consolas" panose="020B0609020204030204" pitchFamily="49" charset="0"/>
              </a:rPr>
              <a:t> in </a:t>
            </a:r>
            <a:r>
              <a:rPr lang="en-US" sz="1400" dirty="0" err="1">
                <a:solidFill>
                  <a:srgbClr val="00B050"/>
                </a:solidFill>
                <a:latin typeface="Consolas" panose="020B0609020204030204" pitchFamily="49" charset="0"/>
              </a:rPr>
              <a:t>seinfeld</a:t>
            </a:r>
            <a:r>
              <a:rPr lang="en-US" sz="1400" dirty="0">
                <a:solidFill>
                  <a:srgbClr val="00B050"/>
                </a:solidFill>
                <a:latin typeface="Consolas" panose="020B0609020204030204" pitchFamily="49" charset="0"/>
              </a:rPr>
              <a:t>:</a:t>
            </a:r>
            <a:r>
              <a:rPr lang="en-US" sz="1400" dirty="0">
                <a:solidFill>
                  <a:srgbClr val="00B050"/>
                </a:solidFill>
              </a:rPr>
              <a:t>	</a:t>
            </a:r>
            <a:r>
              <a:rPr lang="en-US" sz="1400" dirty="0">
                <a:solidFill>
                  <a:srgbClr val="0070C0"/>
                </a:solidFill>
              </a:rPr>
              <a:t># </a:t>
            </a:r>
            <a:r>
              <a:rPr lang="en-US" sz="1400" dirty="0" err="1">
                <a:solidFill>
                  <a:srgbClr val="0070C0"/>
                </a:solidFill>
              </a:rPr>
              <a:t>elem</a:t>
            </a:r>
            <a:r>
              <a:rPr lang="en-US" sz="1400" dirty="0">
                <a:solidFill>
                  <a:srgbClr val="0070C0"/>
                </a:solidFill>
              </a:rPr>
              <a:t> is temporary variable that stores the value of the current index (you can call it anything really)</a:t>
            </a:r>
          </a:p>
          <a:p>
            <a:pPr marL="457200" lvl="1" indent="0">
              <a:buNone/>
            </a:pPr>
            <a:r>
              <a:rPr lang="en-US" sz="1400" dirty="0">
                <a:solidFill>
                  <a:srgbClr val="00B050"/>
                </a:solidFill>
                <a:latin typeface="Consolas" panose="020B0609020204030204" pitchFamily="49" charset="0"/>
              </a:rPr>
              <a:t>    print(</a:t>
            </a:r>
            <a:r>
              <a:rPr lang="en-US" sz="1400" dirty="0" err="1">
                <a:solidFill>
                  <a:srgbClr val="00B050"/>
                </a:solidFill>
                <a:latin typeface="Consolas" panose="020B0609020204030204" pitchFamily="49" charset="0"/>
              </a:rPr>
              <a:t>elem</a:t>
            </a:r>
            <a:r>
              <a:rPr lang="en-US" sz="1400" dirty="0">
                <a:solidFill>
                  <a:srgbClr val="00B050"/>
                </a:solidFill>
                <a:latin typeface="Consolas" panose="020B0609020204030204" pitchFamily="49" charset="0"/>
              </a:rPr>
              <a:t>)</a:t>
            </a:r>
            <a:r>
              <a:rPr lang="en-US" sz="1400" dirty="0">
                <a:solidFill>
                  <a:srgbClr val="00B050"/>
                </a:solidFill>
              </a:rPr>
              <a:t>	</a:t>
            </a:r>
            <a:r>
              <a:rPr lang="en-US" sz="1400" dirty="0">
                <a:solidFill>
                  <a:srgbClr val="0070C0"/>
                </a:solidFill>
              </a:rPr>
              <a:t># the for loop walks through each element of the list passing each value into our temp variable </a:t>
            </a:r>
            <a:r>
              <a:rPr lang="en-US" sz="1400" dirty="0" err="1">
                <a:solidFill>
                  <a:srgbClr val="0070C0"/>
                </a:solidFill>
              </a:rPr>
              <a:t>elem</a:t>
            </a:r>
            <a:endParaRPr lang="en-US" sz="1400" dirty="0">
              <a:solidFill>
                <a:srgbClr val="0070C0"/>
              </a:solidFill>
            </a:endParaRPr>
          </a:p>
          <a:p>
            <a:pPr marL="457200" lvl="1" indent="0">
              <a:buNone/>
            </a:pPr>
            <a:r>
              <a:rPr lang="en-US" sz="1400" dirty="0">
                <a:solidFill>
                  <a:srgbClr val="00B050"/>
                </a:solidFill>
              </a:rPr>
              <a:t>			</a:t>
            </a:r>
            <a:r>
              <a:rPr lang="en-US" sz="1400" dirty="0">
                <a:solidFill>
                  <a:srgbClr val="0070C0"/>
                </a:solidFill>
              </a:rPr>
              <a:t># as it goes along.  This allows us to do something with each value in the list.  </a:t>
            </a:r>
          </a:p>
          <a:p>
            <a:pPr marL="457200" lvl="1" indent="0">
              <a:buNone/>
            </a:pPr>
            <a:endParaRPr lang="en-US" sz="1400" dirty="0">
              <a:solidFill>
                <a:srgbClr val="00B050"/>
              </a:solidFill>
            </a:endParaRPr>
          </a:p>
          <a:p>
            <a:pPr marL="457200" lvl="1" indent="0">
              <a:buNone/>
            </a:pPr>
            <a:r>
              <a:rPr lang="en-US" sz="1400" dirty="0">
                <a:solidFill>
                  <a:srgbClr val="0070C0"/>
                </a:solidFill>
              </a:rPr>
              <a:t># a second example</a:t>
            </a:r>
          </a:p>
          <a:p>
            <a:pPr marL="457200" lvl="1" indent="0">
              <a:buNone/>
            </a:pPr>
            <a:r>
              <a:rPr lang="en-US" sz="1400" dirty="0">
                <a:solidFill>
                  <a:srgbClr val="00B050"/>
                </a:solidFill>
                <a:latin typeface="Consolas" panose="020B0609020204030204" pitchFamily="49" charset="0"/>
              </a:rPr>
              <a:t>for </a:t>
            </a:r>
            <a:r>
              <a:rPr lang="en-US" sz="1400" dirty="0" err="1">
                <a:solidFill>
                  <a:srgbClr val="00B050"/>
                </a:solidFill>
                <a:latin typeface="Consolas" panose="020B0609020204030204" pitchFamily="49" charset="0"/>
              </a:rPr>
              <a:t>castmember</a:t>
            </a:r>
            <a:r>
              <a:rPr lang="en-US" sz="1400" dirty="0">
                <a:solidFill>
                  <a:srgbClr val="00B050"/>
                </a:solidFill>
                <a:latin typeface="Consolas" panose="020B0609020204030204" pitchFamily="49" charset="0"/>
              </a:rPr>
              <a:t> in </a:t>
            </a:r>
            <a:r>
              <a:rPr lang="en-US" sz="1400" dirty="0" err="1">
                <a:solidFill>
                  <a:srgbClr val="00B050"/>
                </a:solidFill>
                <a:latin typeface="Consolas" panose="020B0609020204030204" pitchFamily="49" charset="0"/>
              </a:rPr>
              <a:t>seinfeld</a:t>
            </a:r>
            <a:r>
              <a:rPr lang="en-US" sz="1400" dirty="0">
                <a:solidFill>
                  <a:srgbClr val="00B050"/>
                </a:solidFill>
                <a:latin typeface="Consolas" panose="020B0609020204030204" pitchFamily="49" charset="0"/>
              </a:rPr>
              <a:t>:</a:t>
            </a:r>
            <a:r>
              <a:rPr lang="en-US" sz="1400" dirty="0">
                <a:solidFill>
                  <a:srgbClr val="00B050"/>
                </a:solidFill>
              </a:rPr>
              <a:t>	</a:t>
            </a:r>
            <a:r>
              <a:rPr lang="en-US" sz="1400" dirty="0">
                <a:solidFill>
                  <a:srgbClr val="0070C0"/>
                </a:solidFill>
              </a:rPr>
              <a:t># we changed the name of the control variable to </a:t>
            </a:r>
            <a:r>
              <a:rPr lang="en-US" sz="1400" dirty="0" err="1">
                <a:solidFill>
                  <a:srgbClr val="0070C0"/>
                </a:solidFill>
              </a:rPr>
              <a:t>castmember</a:t>
            </a:r>
            <a:r>
              <a:rPr lang="en-US" sz="1400" dirty="0">
                <a:solidFill>
                  <a:srgbClr val="0070C0"/>
                </a:solidFill>
              </a:rPr>
              <a:t> to add a little clarity</a:t>
            </a:r>
          </a:p>
          <a:p>
            <a:pPr marL="457200" lvl="1" indent="0">
              <a:buNone/>
            </a:pPr>
            <a:r>
              <a:rPr lang="en-US" sz="1400" dirty="0">
                <a:solidFill>
                  <a:srgbClr val="00B050"/>
                </a:solidFill>
                <a:latin typeface="Consolas" panose="020B0609020204030204" pitchFamily="49" charset="0"/>
              </a:rPr>
              <a:t>    if (</a:t>
            </a:r>
            <a:r>
              <a:rPr lang="en-US" sz="1400" dirty="0" err="1">
                <a:solidFill>
                  <a:srgbClr val="00B050"/>
                </a:solidFill>
                <a:latin typeface="Consolas" panose="020B0609020204030204" pitchFamily="49" charset="0"/>
              </a:rPr>
              <a:t>castmember</a:t>
            </a:r>
            <a:r>
              <a:rPr lang="en-US" sz="1400" dirty="0">
                <a:solidFill>
                  <a:srgbClr val="00B050"/>
                </a:solidFill>
                <a:latin typeface="Consolas" panose="020B0609020204030204" pitchFamily="49" charset="0"/>
              </a:rPr>
              <a:t> == "Kramer"):</a:t>
            </a:r>
            <a:r>
              <a:rPr lang="en-US" sz="1400" dirty="0">
                <a:solidFill>
                  <a:srgbClr val="00B050"/>
                </a:solidFill>
              </a:rPr>
              <a:t>	</a:t>
            </a:r>
            <a:r>
              <a:rPr lang="en-US" sz="1400" dirty="0">
                <a:solidFill>
                  <a:srgbClr val="0070C0"/>
                </a:solidFill>
              </a:rPr>
              <a:t># if we happen to come across a cast member that matches “Kramer”</a:t>
            </a:r>
          </a:p>
          <a:p>
            <a:pPr marL="457200" lvl="1" indent="0">
              <a:buNone/>
            </a:pPr>
            <a:r>
              <a:rPr lang="en-US" sz="1400" dirty="0">
                <a:solidFill>
                  <a:srgbClr val="00B050"/>
                </a:solidFill>
                <a:latin typeface="Consolas" panose="020B0609020204030204" pitchFamily="49" charset="0"/>
              </a:rPr>
              <a:t>        print("</a:t>
            </a:r>
            <a:r>
              <a:rPr lang="en-US" sz="1400" dirty="0" err="1">
                <a:solidFill>
                  <a:srgbClr val="00B050"/>
                </a:solidFill>
                <a:latin typeface="Consolas" panose="020B0609020204030204" pitchFamily="49" charset="0"/>
              </a:rPr>
              <a:t>Giddyup</a:t>
            </a:r>
            <a:r>
              <a:rPr lang="en-US" sz="1400" dirty="0">
                <a:solidFill>
                  <a:srgbClr val="00B050"/>
                </a:solidFill>
                <a:latin typeface="Consolas" panose="020B0609020204030204" pitchFamily="49" charset="0"/>
              </a:rPr>
              <a:t>!")</a:t>
            </a:r>
            <a:r>
              <a:rPr lang="en-US" sz="1400" dirty="0">
                <a:solidFill>
                  <a:srgbClr val="00B050"/>
                </a:solidFill>
              </a:rPr>
              <a:t>	</a:t>
            </a:r>
            <a:r>
              <a:rPr lang="en-US" sz="1400" dirty="0">
                <a:solidFill>
                  <a:srgbClr val="0070C0"/>
                </a:solidFill>
              </a:rPr>
              <a:t># then we print something</a:t>
            </a:r>
          </a:p>
          <a:p>
            <a:pPr marL="457200" lvl="1" indent="0">
              <a:buNone/>
            </a:pPr>
            <a:endParaRPr lang="en-US" sz="1400" dirty="0"/>
          </a:p>
          <a:p>
            <a:r>
              <a:rPr lang="en-US" sz="1800" dirty="0"/>
              <a:t>The ‘</a:t>
            </a:r>
            <a:r>
              <a:rPr lang="en-US" sz="1800" dirty="0">
                <a:solidFill>
                  <a:srgbClr val="00B050"/>
                </a:solidFill>
                <a:latin typeface="Consolas" panose="020B0609020204030204" pitchFamily="49" charset="0"/>
              </a:rPr>
              <a:t>in</a:t>
            </a:r>
            <a:r>
              <a:rPr lang="en-US" sz="1800" dirty="0"/>
              <a:t>’ keyword works for checking if a single element in a list by itself – so for such a simple loop, we could have done this:</a:t>
            </a:r>
          </a:p>
          <a:p>
            <a:pPr marL="457200" lvl="1" indent="0">
              <a:buNone/>
              <a:tabLst>
                <a:tab pos="3657600" algn="l"/>
              </a:tabLst>
            </a:pPr>
            <a:r>
              <a:rPr lang="en-US" sz="1400" dirty="0">
                <a:solidFill>
                  <a:srgbClr val="00B050"/>
                </a:solidFill>
                <a:latin typeface="Consolas" panose="020B0609020204030204" pitchFamily="49" charset="0"/>
              </a:rPr>
              <a:t>if ("Kramer" in </a:t>
            </a:r>
            <a:r>
              <a:rPr lang="en-US" sz="1400" dirty="0" err="1">
                <a:solidFill>
                  <a:srgbClr val="00B050"/>
                </a:solidFill>
                <a:latin typeface="Consolas" panose="020B0609020204030204" pitchFamily="49" charset="0"/>
              </a:rPr>
              <a:t>seinfeld</a:t>
            </a:r>
            <a:r>
              <a:rPr lang="en-US" sz="1400" dirty="0">
                <a:solidFill>
                  <a:srgbClr val="00B050"/>
                </a:solidFill>
                <a:latin typeface="Consolas" panose="020B0609020204030204" pitchFamily="49" charset="0"/>
              </a:rPr>
              <a:t>):</a:t>
            </a:r>
            <a:r>
              <a:rPr lang="en-US" sz="1400" dirty="0">
                <a:solidFill>
                  <a:srgbClr val="00B050"/>
                </a:solidFill>
              </a:rPr>
              <a:t>	</a:t>
            </a:r>
            <a:r>
              <a:rPr lang="en-US" sz="1400" dirty="0">
                <a:solidFill>
                  <a:srgbClr val="0070C0"/>
                </a:solidFill>
              </a:rPr>
              <a:t># no need for a for loop if just checking if a single item is in an list</a:t>
            </a:r>
          </a:p>
          <a:p>
            <a:pPr marL="457200" lvl="1" indent="0">
              <a:buNone/>
              <a:tabLst>
                <a:tab pos="3657600" algn="l"/>
              </a:tabLst>
            </a:pPr>
            <a:r>
              <a:rPr lang="en-US" sz="1400" dirty="0">
                <a:solidFill>
                  <a:srgbClr val="00B050"/>
                </a:solidFill>
                <a:latin typeface="Consolas" panose="020B0609020204030204" pitchFamily="49" charset="0"/>
              </a:rPr>
              <a:t>    print ("</a:t>
            </a:r>
            <a:r>
              <a:rPr lang="en-US" sz="1400" dirty="0" err="1">
                <a:solidFill>
                  <a:srgbClr val="00B050"/>
                </a:solidFill>
                <a:latin typeface="Consolas" panose="020B0609020204030204" pitchFamily="49" charset="0"/>
              </a:rPr>
              <a:t>Giddyup</a:t>
            </a:r>
            <a:r>
              <a:rPr lang="en-US" sz="1400" dirty="0">
                <a:solidFill>
                  <a:srgbClr val="00B050"/>
                </a:solidFill>
                <a:latin typeface="Consolas" panose="020B0609020204030204" pitchFamily="49" charset="0"/>
              </a:rPr>
              <a:t>!")</a:t>
            </a:r>
            <a:r>
              <a:rPr lang="en-US" sz="1400" dirty="0">
                <a:solidFill>
                  <a:srgbClr val="00B050"/>
                </a:solidFill>
              </a:rPr>
              <a:t>	</a:t>
            </a:r>
            <a:r>
              <a:rPr lang="en-US" sz="1400" dirty="0">
                <a:solidFill>
                  <a:srgbClr val="0070C0"/>
                </a:solidFill>
              </a:rPr>
              <a:t># the ‘in’ keyword returns True or False</a:t>
            </a:r>
          </a:p>
          <a:p>
            <a:pPr marL="457200" lvl="1" indent="0">
              <a:buNone/>
            </a:pPr>
            <a:r>
              <a:rPr lang="en-US" sz="1400" dirty="0"/>
              <a:t>                                                      </a:t>
            </a:r>
          </a:p>
          <a:p>
            <a:pPr marL="457200" lvl="1" indent="0">
              <a:buNone/>
            </a:pPr>
            <a:endParaRPr lang="en-US" sz="1400" dirty="0"/>
          </a:p>
          <a:p>
            <a:pPr marL="457200" lvl="1" indent="0">
              <a:buNone/>
            </a:pPr>
            <a:endParaRPr lang="en-US" sz="1400" dirty="0"/>
          </a:p>
        </p:txBody>
      </p:sp>
    </p:spTree>
    <p:extLst>
      <p:ext uri="{BB962C8B-B14F-4D97-AF65-F5344CB8AC3E}">
        <p14:creationId xmlns:p14="http://schemas.microsoft.com/office/powerpoint/2010/main" val="4109276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40699-C9A0-C744-809A-27C894BFC5E7}"/>
              </a:ext>
            </a:extLst>
          </p:cNvPr>
          <p:cNvSpPr>
            <a:spLocks noGrp="1"/>
          </p:cNvSpPr>
          <p:nvPr>
            <p:ph type="title"/>
          </p:nvPr>
        </p:nvSpPr>
        <p:spPr>
          <a:xfrm>
            <a:off x="838200" y="120028"/>
            <a:ext cx="10515600" cy="561009"/>
          </a:xfrm>
        </p:spPr>
        <p:txBody>
          <a:bodyPr>
            <a:normAutofit/>
          </a:bodyPr>
          <a:lstStyle/>
          <a:p>
            <a:r>
              <a:rPr lang="en-US" sz="2000" dirty="0"/>
              <a:t>list working example</a:t>
            </a:r>
          </a:p>
        </p:txBody>
      </p:sp>
      <p:sp>
        <p:nvSpPr>
          <p:cNvPr id="4" name="Rectangle 3">
            <a:extLst>
              <a:ext uri="{FF2B5EF4-FFF2-40B4-BE49-F238E27FC236}">
                <a16:creationId xmlns:a16="http://schemas.microsoft.com/office/drawing/2014/main" id="{35DE461D-908C-A842-BAA3-C1EF6CBD1F1C}"/>
              </a:ext>
            </a:extLst>
          </p:cNvPr>
          <p:cNvSpPr/>
          <p:nvPr/>
        </p:nvSpPr>
        <p:spPr>
          <a:xfrm>
            <a:off x="838199" y="681037"/>
            <a:ext cx="8946823" cy="4616648"/>
          </a:xfrm>
          <a:prstGeom prst="rect">
            <a:avLst/>
          </a:prstGeom>
        </p:spPr>
        <p:txBody>
          <a:bodyPr wrap="square">
            <a:spAutoFit/>
          </a:bodyPr>
          <a:lstStyle/>
          <a:p>
            <a:r>
              <a:rPr lang="en-US" sz="1400" dirty="0">
                <a:solidFill>
                  <a:srgbClr val="0070C0"/>
                </a:solidFill>
                <a:latin typeface="Consolas" panose="020B0609020204030204" pitchFamily="49" charset="0"/>
              </a:rPr>
              <a:t>#!/</a:t>
            </a:r>
            <a:r>
              <a:rPr lang="en-US" sz="1400" dirty="0" err="1">
                <a:solidFill>
                  <a:srgbClr val="0070C0"/>
                </a:solidFill>
                <a:latin typeface="Consolas" panose="020B0609020204030204" pitchFamily="49" charset="0"/>
              </a:rPr>
              <a:t>usr</a:t>
            </a:r>
            <a:r>
              <a:rPr lang="en-US" sz="1400" dirty="0">
                <a:solidFill>
                  <a:srgbClr val="0070C0"/>
                </a:solidFill>
                <a:latin typeface="Consolas" panose="020B0609020204030204" pitchFamily="49" charset="0"/>
              </a:rPr>
              <a:t>/bin/python3</a:t>
            </a:r>
          </a:p>
          <a:p>
            <a:r>
              <a:rPr lang="en-US" sz="1400" dirty="0">
                <a:solidFill>
                  <a:srgbClr val="0070C0"/>
                </a:solidFill>
                <a:latin typeface="Consolas" panose="020B0609020204030204" pitchFamily="49" charset="0"/>
              </a:rPr>
              <a:t>  </a:t>
            </a:r>
          </a:p>
          <a:p>
            <a:r>
              <a:rPr lang="en-US" sz="1400" dirty="0">
                <a:solidFill>
                  <a:srgbClr val="0070C0"/>
                </a:solidFill>
                <a:latin typeface="Consolas" panose="020B0609020204030204" pitchFamily="49" charset="0"/>
              </a:rPr>
              <a:t># multby2.py: multiplies the User's input by 2</a:t>
            </a:r>
          </a:p>
          <a:p>
            <a:endParaRPr lang="en-US" sz="1400" dirty="0">
              <a:latin typeface="Consolas" panose="020B0609020204030204" pitchFamily="49" charset="0"/>
            </a:endParaRPr>
          </a:p>
          <a:p>
            <a:r>
              <a:rPr lang="en-US" sz="1400" dirty="0">
                <a:solidFill>
                  <a:srgbClr val="00B050"/>
                </a:solidFill>
                <a:latin typeface="Consolas" panose="020B0609020204030204" pitchFamily="49" charset="0"/>
              </a:rPr>
              <a:t>numbers = [] </a:t>
            </a:r>
            <a:r>
              <a:rPr lang="en-US" sz="1400" dirty="0">
                <a:latin typeface="Consolas" panose="020B0609020204030204" pitchFamily="49" charset="0"/>
              </a:rPr>
              <a:t>	</a:t>
            </a:r>
            <a:r>
              <a:rPr lang="en-US" sz="1400" dirty="0">
                <a:solidFill>
                  <a:srgbClr val="0070C0"/>
                </a:solidFill>
                <a:latin typeface="Consolas" panose="020B0609020204030204" pitchFamily="49" charset="0"/>
              </a:rPr>
              <a:t># create an empty list</a:t>
            </a:r>
          </a:p>
          <a:p>
            <a:r>
              <a:rPr lang="en-US" sz="1400" dirty="0">
                <a:solidFill>
                  <a:srgbClr val="00B050"/>
                </a:solidFill>
                <a:latin typeface="Consolas" panose="020B0609020204030204" pitchFamily="49" charset="0"/>
              </a:rPr>
              <a:t>count = 1 </a:t>
            </a:r>
            <a:r>
              <a:rPr lang="en-US" sz="1400" dirty="0">
                <a:latin typeface="Consolas" panose="020B0609020204030204" pitchFamily="49" charset="0"/>
              </a:rPr>
              <a:t>	</a:t>
            </a:r>
            <a:r>
              <a:rPr lang="en-US" sz="1400" dirty="0">
                <a:solidFill>
                  <a:srgbClr val="0070C0"/>
                </a:solidFill>
                <a:latin typeface="Consolas" panose="020B0609020204030204" pitchFamily="49" charset="0"/>
              </a:rPr>
              <a:t># keep track of how many numbers entered</a:t>
            </a:r>
          </a:p>
          <a:p>
            <a:endParaRPr lang="en-US" sz="1400" dirty="0">
              <a:latin typeface="Consolas" panose="020B0609020204030204" pitchFamily="49" charset="0"/>
            </a:endParaRPr>
          </a:p>
          <a:p>
            <a:r>
              <a:rPr lang="en-US" sz="1400" dirty="0">
                <a:solidFill>
                  <a:schemeClr val="accent1"/>
                </a:solidFill>
                <a:latin typeface="Consolas" panose="020B0609020204030204" pitchFamily="49" charset="0"/>
              </a:rPr>
              <a:t># collect our numbers from the User</a:t>
            </a:r>
          </a:p>
          <a:p>
            <a:r>
              <a:rPr lang="en-US" sz="1400" dirty="0">
                <a:solidFill>
                  <a:srgbClr val="00B050"/>
                </a:solidFill>
                <a:latin typeface="Consolas" panose="020B0609020204030204" pitchFamily="49" charset="0"/>
              </a:rPr>
              <a:t>print("-" * 60)</a:t>
            </a:r>
          </a:p>
          <a:p>
            <a:r>
              <a:rPr lang="en-US" sz="1400" dirty="0">
                <a:solidFill>
                  <a:srgbClr val="00B050"/>
                </a:solidFill>
                <a:latin typeface="Consolas" panose="020B0609020204030204" pitchFamily="49" charset="0"/>
              </a:rPr>
              <a:t>print("Enter 5 numbers to multiply by 2 &lt;press Enter after each number&gt;")</a:t>
            </a:r>
          </a:p>
          <a:p>
            <a:r>
              <a:rPr lang="en-US" sz="1400" dirty="0">
                <a:solidFill>
                  <a:srgbClr val="00B050"/>
                </a:solidFill>
                <a:latin typeface="Consolas" panose="020B0609020204030204" pitchFamily="49" charset="0"/>
              </a:rPr>
              <a:t>while (count &lt;= 5):    </a:t>
            </a:r>
            <a:r>
              <a:rPr lang="en-US" sz="1400" dirty="0">
                <a:latin typeface="Consolas" panose="020B0609020204030204" pitchFamily="49" charset="0"/>
              </a:rPr>
              <a:t> </a:t>
            </a:r>
            <a:r>
              <a:rPr lang="en-US" sz="1400" dirty="0">
                <a:solidFill>
                  <a:srgbClr val="0070C0"/>
                </a:solidFill>
                <a:latin typeface="Consolas" panose="020B0609020204030204" pitchFamily="49" charset="0"/>
              </a:rPr>
              <a:t>#  the loop will continue until we get all of our numbers</a:t>
            </a:r>
          </a:p>
          <a:p>
            <a:r>
              <a:rPr lang="en-US" sz="1400" dirty="0">
                <a:solidFill>
                  <a:srgbClr val="00B050"/>
                </a:solidFill>
                <a:latin typeface="Consolas" panose="020B0609020204030204" pitchFamily="49" charset="0"/>
              </a:rPr>
              <a:t>    print("Count is now:", count)</a:t>
            </a:r>
          </a:p>
          <a:p>
            <a:r>
              <a:rPr lang="en-US" sz="1400" dirty="0">
                <a:latin typeface="Consolas" panose="020B0609020204030204" pitchFamily="49" charset="0"/>
              </a:rPr>
              <a:t>    </a:t>
            </a:r>
            <a:r>
              <a:rPr lang="en-US" sz="1400" dirty="0" err="1">
                <a:solidFill>
                  <a:srgbClr val="00B050"/>
                </a:solidFill>
                <a:latin typeface="Consolas" panose="020B0609020204030204" pitchFamily="49" charset="0"/>
              </a:rPr>
              <a:t>currentNumber</a:t>
            </a:r>
            <a:r>
              <a:rPr lang="en-US" sz="1400" dirty="0">
                <a:solidFill>
                  <a:srgbClr val="00B050"/>
                </a:solidFill>
                <a:latin typeface="Consolas" panose="020B0609020204030204" pitchFamily="49" charset="0"/>
              </a:rPr>
              <a:t> = input("Enter a number:")</a:t>
            </a:r>
          </a:p>
          <a:p>
            <a:r>
              <a:rPr lang="en-US" sz="1400" dirty="0">
                <a:latin typeface="Consolas" panose="020B0609020204030204" pitchFamily="49" charset="0"/>
              </a:rPr>
              <a:t>    </a:t>
            </a:r>
            <a:r>
              <a:rPr lang="en-US" sz="1400" dirty="0" err="1">
                <a:solidFill>
                  <a:srgbClr val="00B050"/>
                </a:solidFill>
                <a:latin typeface="Consolas" panose="020B0609020204030204" pitchFamily="49" charset="0"/>
              </a:rPr>
              <a:t>numbers.append</a:t>
            </a:r>
            <a:r>
              <a:rPr lang="en-US" sz="1400" dirty="0">
                <a:solidFill>
                  <a:srgbClr val="00B050"/>
                </a:solidFill>
                <a:latin typeface="Consolas" panose="020B0609020204030204" pitchFamily="49" charset="0"/>
              </a:rPr>
              <a:t>( int(</a:t>
            </a:r>
            <a:r>
              <a:rPr lang="en-US" sz="1400" dirty="0" err="1">
                <a:solidFill>
                  <a:srgbClr val="00B050"/>
                </a:solidFill>
                <a:latin typeface="Consolas" panose="020B0609020204030204" pitchFamily="49" charset="0"/>
              </a:rPr>
              <a:t>currentNumber</a:t>
            </a:r>
            <a:r>
              <a:rPr lang="en-US" sz="1400" dirty="0">
                <a:solidFill>
                  <a:srgbClr val="00B050"/>
                </a:solidFill>
                <a:latin typeface="Consolas" panose="020B0609020204030204" pitchFamily="49" charset="0"/>
              </a:rPr>
              <a:t>) )        </a:t>
            </a:r>
            <a:r>
              <a:rPr lang="en-US" sz="1400" dirty="0">
                <a:solidFill>
                  <a:srgbClr val="0070C0"/>
                </a:solidFill>
                <a:latin typeface="Consolas" panose="020B0609020204030204" pitchFamily="49" charset="0"/>
              </a:rPr>
              <a:t># building up our list dynamically</a:t>
            </a:r>
          </a:p>
          <a:p>
            <a:r>
              <a:rPr lang="en-US" sz="1400" dirty="0">
                <a:latin typeface="Consolas" panose="020B0609020204030204" pitchFamily="49" charset="0"/>
              </a:rPr>
              <a:t>    </a:t>
            </a:r>
            <a:r>
              <a:rPr lang="en-US" sz="1400" dirty="0">
                <a:solidFill>
                  <a:srgbClr val="00B050"/>
                </a:solidFill>
                <a:latin typeface="Consolas" panose="020B0609020204030204" pitchFamily="49" charset="0"/>
              </a:rPr>
              <a:t>count += 1		    </a:t>
            </a:r>
            <a:r>
              <a:rPr lang="en-US" sz="1400" dirty="0">
                <a:solidFill>
                  <a:srgbClr val="0070C0"/>
                </a:solidFill>
                <a:latin typeface="Consolas" panose="020B0609020204030204" pitchFamily="49" charset="0"/>
              </a:rPr>
              <a:t># shortcut for adding 1 to count, then re-assigning</a:t>
            </a:r>
          </a:p>
          <a:p>
            <a:endParaRPr lang="en-US" sz="1400" dirty="0">
              <a:latin typeface="Consolas" panose="020B0609020204030204" pitchFamily="49" charset="0"/>
            </a:endParaRPr>
          </a:p>
          <a:p>
            <a:r>
              <a:rPr lang="en-US" sz="1400" dirty="0">
                <a:solidFill>
                  <a:srgbClr val="0070C0"/>
                </a:solidFill>
                <a:latin typeface="Consolas" panose="020B0609020204030204" pitchFamily="49" charset="0"/>
              </a:rPr>
              <a:t># iterate over our list, multiply each value by 2, and print to the screen</a:t>
            </a:r>
          </a:p>
          <a:p>
            <a:r>
              <a:rPr lang="en-US" sz="1400" dirty="0">
                <a:solidFill>
                  <a:srgbClr val="00B050"/>
                </a:solidFill>
                <a:latin typeface="Consolas" panose="020B0609020204030204" pitchFamily="49" charset="0"/>
              </a:rPr>
              <a:t>print("\n\n")</a:t>
            </a:r>
          </a:p>
          <a:p>
            <a:r>
              <a:rPr lang="en-US" sz="1400" dirty="0">
                <a:solidFill>
                  <a:srgbClr val="00B050"/>
                </a:solidFill>
                <a:latin typeface="Consolas" panose="020B0609020204030204" pitchFamily="49" charset="0"/>
              </a:rPr>
              <a:t>print("your numbers multiplied by 2 are:")</a:t>
            </a:r>
          </a:p>
          <a:p>
            <a:r>
              <a:rPr lang="en-US" sz="1400" dirty="0">
                <a:solidFill>
                  <a:srgbClr val="00B050"/>
                </a:solidFill>
                <a:latin typeface="Consolas" panose="020B0609020204030204" pitchFamily="49" charset="0"/>
              </a:rPr>
              <a:t>for num in numbers:</a:t>
            </a:r>
          </a:p>
          <a:p>
            <a:r>
              <a:rPr lang="en-US" sz="1400" dirty="0">
                <a:solidFill>
                  <a:srgbClr val="00B050"/>
                </a:solidFill>
                <a:latin typeface="Consolas" panose="020B0609020204030204" pitchFamily="49" charset="0"/>
              </a:rPr>
              <a:t>    print (num * 2)</a:t>
            </a:r>
          </a:p>
        </p:txBody>
      </p:sp>
    </p:spTree>
    <p:extLst>
      <p:ext uri="{BB962C8B-B14F-4D97-AF65-F5344CB8AC3E}">
        <p14:creationId xmlns:p14="http://schemas.microsoft.com/office/powerpoint/2010/main" val="491042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A360-7FC0-DE46-A04E-22695E6F38E4}"/>
              </a:ext>
            </a:extLst>
          </p:cNvPr>
          <p:cNvSpPr>
            <a:spLocks noGrp="1"/>
          </p:cNvSpPr>
          <p:nvPr>
            <p:ph type="title"/>
          </p:nvPr>
        </p:nvSpPr>
        <p:spPr>
          <a:xfrm>
            <a:off x="838200" y="129455"/>
            <a:ext cx="10515600" cy="483287"/>
          </a:xfrm>
        </p:spPr>
        <p:txBody>
          <a:bodyPr>
            <a:normAutofit/>
          </a:bodyPr>
          <a:lstStyle/>
          <a:p>
            <a:r>
              <a:rPr lang="en-US" sz="2000" dirty="0"/>
              <a:t>Assignment #3</a:t>
            </a:r>
          </a:p>
        </p:txBody>
      </p:sp>
      <p:sp>
        <p:nvSpPr>
          <p:cNvPr id="3" name="Content Placeholder 2">
            <a:extLst>
              <a:ext uri="{FF2B5EF4-FFF2-40B4-BE49-F238E27FC236}">
                <a16:creationId xmlns:a16="http://schemas.microsoft.com/office/drawing/2014/main" id="{0A74F9CB-419D-D24A-AB19-078D8FB8A3C8}"/>
              </a:ext>
            </a:extLst>
          </p:cNvPr>
          <p:cNvSpPr>
            <a:spLocks noGrp="1"/>
          </p:cNvSpPr>
          <p:nvPr>
            <p:ph idx="1"/>
          </p:nvPr>
        </p:nvSpPr>
        <p:spPr>
          <a:xfrm>
            <a:off x="838200" y="791852"/>
            <a:ext cx="10515600" cy="5385111"/>
          </a:xfrm>
        </p:spPr>
        <p:txBody>
          <a:bodyPr>
            <a:normAutofit/>
          </a:bodyPr>
          <a:lstStyle/>
          <a:p>
            <a:r>
              <a:rPr lang="en-US" sz="1800" dirty="0"/>
              <a:t>Modify the multby2.py program to display an average of all the numbers the User entered</a:t>
            </a:r>
          </a:p>
          <a:p>
            <a:r>
              <a:rPr lang="en-US" sz="1800" dirty="0"/>
              <a:t>multby2.py will break if someone doesn’t enter a numeric value on their keyboard.  Research and implement a solution for this potential problem</a:t>
            </a:r>
          </a:p>
          <a:p>
            <a:pPr marL="0" indent="0">
              <a:buNone/>
            </a:pPr>
            <a:endParaRPr lang="en-US" sz="1800" dirty="0"/>
          </a:p>
        </p:txBody>
      </p:sp>
    </p:spTree>
    <p:extLst>
      <p:ext uri="{BB962C8B-B14F-4D97-AF65-F5344CB8AC3E}">
        <p14:creationId xmlns:p14="http://schemas.microsoft.com/office/powerpoint/2010/main" val="426886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A7FF5-0C11-044D-823B-6395E412AF34}"/>
              </a:ext>
            </a:extLst>
          </p:cNvPr>
          <p:cNvSpPr>
            <a:spLocks noGrp="1"/>
          </p:cNvSpPr>
          <p:nvPr>
            <p:ph type="title"/>
          </p:nvPr>
        </p:nvSpPr>
        <p:spPr>
          <a:xfrm>
            <a:off x="838200" y="1"/>
            <a:ext cx="10515600" cy="443060"/>
          </a:xfrm>
        </p:spPr>
        <p:txBody>
          <a:bodyPr>
            <a:normAutofit/>
          </a:bodyPr>
          <a:lstStyle/>
          <a:p>
            <a:r>
              <a:rPr lang="en-US" sz="2000" dirty="0"/>
              <a:t>File I/O</a:t>
            </a:r>
          </a:p>
        </p:txBody>
      </p:sp>
      <p:sp>
        <p:nvSpPr>
          <p:cNvPr id="3" name="Content Placeholder 2">
            <a:extLst>
              <a:ext uri="{FF2B5EF4-FFF2-40B4-BE49-F238E27FC236}">
                <a16:creationId xmlns:a16="http://schemas.microsoft.com/office/drawing/2014/main" id="{AE88E96A-233B-184F-B34D-67F21F4707E2}"/>
              </a:ext>
            </a:extLst>
          </p:cNvPr>
          <p:cNvSpPr>
            <a:spLocks noGrp="1"/>
          </p:cNvSpPr>
          <p:nvPr>
            <p:ph idx="1"/>
          </p:nvPr>
        </p:nvSpPr>
        <p:spPr>
          <a:xfrm>
            <a:off x="838200" y="443061"/>
            <a:ext cx="10515600" cy="6249970"/>
          </a:xfrm>
        </p:spPr>
        <p:txBody>
          <a:bodyPr>
            <a:normAutofit/>
          </a:bodyPr>
          <a:lstStyle/>
          <a:p>
            <a:r>
              <a:rPr lang="en-US" sz="1800" dirty="0"/>
              <a:t>Files are very important, as they allow for data persistence (the ability for data to hang around for a long time)	</a:t>
            </a:r>
          </a:p>
          <a:p>
            <a:pPr lvl="1"/>
            <a:r>
              <a:rPr lang="en-US" sz="1400" dirty="0"/>
              <a:t>Shoot, your programs are even files</a:t>
            </a:r>
          </a:p>
          <a:p>
            <a:r>
              <a:rPr lang="en-US" sz="1800" dirty="0"/>
              <a:t>Caution:  Be careful when dealing with files, it’s very easy to clobber them if you’re not careful</a:t>
            </a:r>
          </a:p>
          <a:p>
            <a:r>
              <a:rPr lang="en-US" sz="1800" dirty="0"/>
              <a:t>There are 3 basic operations that you will be performing on files:</a:t>
            </a:r>
          </a:p>
          <a:p>
            <a:pPr lvl="1"/>
            <a:r>
              <a:rPr lang="en-US" sz="1400" dirty="0"/>
              <a:t>Reading</a:t>
            </a:r>
          </a:p>
          <a:p>
            <a:pPr lvl="1"/>
            <a:r>
              <a:rPr lang="en-US" sz="1400" dirty="0"/>
              <a:t>Writing</a:t>
            </a:r>
          </a:p>
          <a:p>
            <a:pPr lvl="1"/>
            <a:r>
              <a:rPr lang="en-US" sz="1400" dirty="0"/>
              <a:t>Appending (adding new contents to an existing file)</a:t>
            </a:r>
          </a:p>
          <a:p>
            <a:r>
              <a:rPr lang="en-US" sz="1800" dirty="0"/>
              <a:t>To open a file for reading:</a:t>
            </a:r>
          </a:p>
          <a:p>
            <a:pPr marL="457200" lvl="1" indent="0">
              <a:buNone/>
              <a:tabLst>
                <a:tab pos="4054475" algn="l"/>
              </a:tabLst>
            </a:pPr>
            <a:r>
              <a:rPr lang="en-US" sz="1400" dirty="0" err="1">
                <a:solidFill>
                  <a:srgbClr val="00B050"/>
                </a:solidFill>
                <a:latin typeface="Consolas" panose="020B0609020204030204" pitchFamily="49" charset="0"/>
              </a:rPr>
              <a:t>myfile</a:t>
            </a:r>
            <a:r>
              <a:rPr lang="en-US" sz="1400" dirty="0">
                <a:solidFill>
                  <a:srgbClr val="00B050"/>
                </a:solidFill>
                <a:latin typeface="Consolas" panose="020B0609020204030204" pitchFamily="49" charset="0"/>
              </a:rPr>
              <a:t> = open("filename.txt", 'r')</a:t>
            </a:r>
            <a:r>
              <a:rPr lang="en-US" sz="1400" dirty="0">
                <a:solidFill>
                  <a:srgbClr val="00B050"/>
                </a:solidFill>
              </a:rPr>
              <a:t>	</a:t>
            </a:r>
            <a:r>
              <a:rPr lang="en-US" sz="1400" dirty="0">
                <a:solidFill>
                  <a:srgbClr val="0070C0"/>
                </a:solidFill>
              </a:rPr>
              <a:t># read mode is the default if the second argument isn’t passed (the ‘r’ in this case)</a:t>
            </a:r>
            <a:endParaRPr lang="en-US" sz="1800" dirty="0">
              <a:solidFill>
                <a:srgbClr val="0070C0"/>
              </a:solidFill>
            </a:endParaRPr>
          </a:p>
          <a:p>
            <a:pPr marL="457200" lvl="1" indent="0">
              <a:buNone/>
              <a:tabLst>
                <a:tab pos="4054475" algn="l"/>
              </a:tabLst>
            </a:pPr>
            <a:r>
              <a:rPr lang="en-US" sz="1400" dirty="0" err="1">
                <a:solidFill>
                  <a:srgbClr val="00B050"/>
                </a:solidFill>
                <a:latin typeface="Consolas" panose="020B0609020204030204" pitchFamily="49" charset="0"/>
              </a:rPr>
              <a:t>myfile.read</a:t>
            </a:r>
            <a:r>
              <a:rPr lang="en-US" sz="1400" dirty="0">
                <a:solidFill>
                  <a:srgbClr val="00B050"/>
                </a:solidFill>
                <a:latin typeface="Consolas" panose="020B0609020204030204" pitchFamily="49" charset="0"/>
              </a:rPr>
              <a:t>()</a:t>
            </a:r>
            <a:r>
              <a:rPr lang="en-US" sz="1400" dirty="0">
                <a:solidFill>
                  <a:srgbClr val="00B050"/>
                </a:solidFill>
              </a:rPr>
              <a:t>	</a:t>
            </a:r>
            <a:r>
              <a:rPr lang="en-US" sz="1400" dirty="0">
                <a:solidFill>
                  <a:srgbClr val="0070C0"/>
                </a:solidFill>
              </a:rPr>
              <a:t># slurp in the entire file all at once</a:t>
            </a:r>
          </a:p>
          <a:p>
            <a:pPr marL="457200" lvl="1" indent="0">
              <a:buNone/>
              <a:tabLst>
                <a:tab pos="4054475" algn="l"/>
              </a:tabLst>
            </a:pPr>
            <a:r>
              <a:rPr lang="en-US" sz="1400" dirty="0">
                <a:solidFill>
                  <a:srgbClr val="00B050"/>
                </a:solidFill>
                <a:latin typeface="Consolas" panose="020B0609020204030204" pitchFamily="49" charset="0"/>
              </a:rPr>
              <a:t>var1 = </a:t>
            </a:r>
            <a:r>
              <a:rPr lang="en-US" sz="1400" dirty="0" err="1">
                <a:solidFill>
                  <a:srgbClr val="00B050"/>
                </a:solidFill>
                <a:latin typeface="Consolas" panose="020B0609020204030204" pitchFamily="49" charset="0"/>
              </a:rPr>
              <a:t>myfile.read</a:t>
            </a:r>
            <a:r>
              <a:rPr lang="en-US" sz="1400" dirty="0">
                <a:solidFill>
                  <a:srgbClr val="00B050"/>
                </a:solidFill>
                <a:latin typeface="Consolas" panose="020B0609020204030204" pitchFamily="49" charset="0"/>
              </a:rPr>
              <a:t>()</a:t>
            </a:r>
            <a:r>
              <a:rPr lang="en-US" sz="1400" dirty="0">
                <a:solidFill>
                  <a:srgbClr val="00B050"/>
                </a:solidFill>
              </a:rPr>
              <a:t>	</a:t>
            </a:r>
            <a:r>
              <a:rPr lang="en-US" sz="1400" dirty="0">
                <a:solidFill>
                  <a:srgbClr val="0070C0"/>
                </a:solidFill>
              </a:rPr>
              <a:t># slurp in contents of entire file and store in var1</a:t>
            </a:r>
          </a:p>
          <a:p>
            <a:r>
              <a:rPr lang="en-US" sz="1800" dirty="0"/>
              <a:t>Now, you can iterate over the contents of var1 by line</a:t>
            </a:r>
          </a:p>
          <a:p>
            <a:pPr marL="457200" lvl="1" indent="0">
              <a:buNone/>
            </a:pPr>
            <a:r>
              <a:rPr lang="en-US" sz="1400" dirty="0">
                <a:solidFill>
                  <a:srgbClr val="00B050"/>
                </a:solidFill>
                <a:latin typeface="Consolas" panose="020B0609020204030204" pitchFamily="49" charset="0"/>
              </a:rPr>
              <a:t>for line in var1:</a:t>
            </a:r>
          </a:p>
          <a:p>
            <a:pPr marL="457200" lvl="1" indent="0">
              <a:buNone/>
            </a:pPr>
            <a:r>
              <a:rPr lang="en-US" sz="1400" dirty="0">
                <a:solidFill>
                  <a:srgbClr val="00B050"/>
                </a:solidFill>
              </a:rPr>
              <a:t>	</a:t>
            </a:r>
            <a:r>
              <a:rPr lang="en-US" sz="1400" dirty="0">
                <a:solidFill>
                  <a:srgbClr val="0070C0"/>
                </a:solidFill>
              </a:rPr>
              <a:t># do something with line, could just print it out with print(line)</a:t>
            </a:r>
          </a:p>
          <a:p>
            <a:r>
              <a:rPr lang="en-US" sz="1800" dirty="0"/>
              <a:t>But, you’ll most likely see something like the below:</a:t>
            </a:r>
          </a:p>
          <a:p>
            <a:pPr marL="457200" lvl="1" indent="0" defTabSz="1828800">
              <a:buNone/>
              <a:tabLst>
                <a:tab pos="3890963" algn="l"/>
              </a:tabLst>
            </a:pPr>
            <a:r>
              <a:rPr lang="en-US" sz="1400" dirty="0">
                <a:solidFill>
                  <a:srgbClr val="00B050"/>
                </a:solidFill>
                <a:latin typeface="Consolas" panose="020B0609020204030204" pitchFamily="49" charset="0"/>
              </a:rPr>
              <a:t>for line in open("filename.txt"):</a:t>
            </a:r>
            <a:r>
              <a:rPr lang="en-US" sz="1400" dirty="0">
                <a:solidFill>
                  <a:srgbClr val="00B050"/>
                </a:solidFill>
              </a:rPr>
              <a:t>	</a:t>
            </a:r>
            <a:r>
              <a:rPr lang="en-US" sz="1400" dirty="0">
                <a:solidFill>
                  <a:srgbClr val="0070C0"/>
                </a:solidFill>
              </a:rPr>
              <a:t># open a file for reading, and start iterating all in one shot. Saves memory processing one</a:t>
            </a:r>
          </a:p>
          <a:p>
            <a:pPr marL="457200" lvl="1" indent="0" defTabSz="1828800">
              <a:buNone/>
              <a:tabLst>
                <a:tab pos="3890963" algn="l"/>
              </a:tabLst>
            </a:pPr>
            <a:r>
              <a:rPr lang="en-US" sz="1400" dirty="0">
                <a:solidFill>
                  <a:srgbClr val="00B050"/>
                </a:solidFill>
              </a:rPr>
              <a:t>	</a:t>
            </a:r>
            <a:r>
              <a:rPr lang="en-US" sz="1400" dirty="0">
                <a:solidFill>
                  <a:srgbClr val="0070C0"/>
                </a:solidFill>
              </a:rPr>
              <a:t># line at a time</a:t>
            </a:r>
          </a:p>
          <a:p>
            <a:pPr marL="457200" lvl="1" indent="0" defTabSz="974725">
              <a:buNone/>
            </a:pPr>
            <a:r>
              <a:rPr lang="en-US" sz="1400" dirty="0">
                <a:solidFill>
                  <a:srgbClr val="00B050"/>
                </a:solidFill>
              </a:rPr>
              <a:t>	</a:t>
            </a:r>
            <a:r>
              <a:rPr lang="en-US" sz="1400" dirty="0">
                <a:solidFill>
                  <a:srgbClr val="0070C0"/>
                </a:solidFill>
              </a:rPr>
              <a:t># do something with line</a:t>
            </a:r>
          </a:p>
        </p:txBody>
      </p:sp>
    </p:spTree>
    <p:extLst>
      <p:ext uri="{BB962C8B-B14F-4D97-AF65-F5344CB8AC3E}">
        <p14:creationId xmlns:p14="http://schemas.microsoft.com/office/powerpoint/2010/main" val="638842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EE59-8B9A-0949-8F21-80B40EAD96A5}"/>
              </a:ext>
            </a:extLst>
          </p:cNvPr>
          <p:cNvSpPr>
            <a:spLocks noGrp="1"/>
          </p:cNvSpPr>
          <p:nvPr>
            <p:ph type="title"/>
          </p:nvPr>
        </p:nvSpPr>
        <p:spPr>
          <a:xfrm>
            <a:off x="838200" y="33979"/>
            <a:ext cx="10515600" cy="662291"/>
          </a:xfrm>
        </p:spPr>
        <p:txBody>
          <a:bodyPr>
            <a:normAutofit/>
          </a:bodyPr>
          <a:lstStyle/>
          <a:p>
            <a:r>
              <a:rPr lang="en-US" sz="2000" dirty="0"/>
              <a:t>What is a Program?</a:t>
            </a:r>
          </a:p>
        </p:txBody>
      </p:sp>
      <p:sp>
        <p:nvSpPr>
          <p:cNvPr id="3" name="Content Placeholder 2">
            <a:extLst>
              <a:ext uri="{FF2B5EF4-FFF2-40B4-BE49-F238E27FC236}">
                <a16:creationId xmlns:a16="http://schemas.microsoft.com/office/drawing/2014/main" id="{BEC9F6F5-A5D9-C046-A4B0-3203C95FCCD2}"/>
              </a:ext>
            </a:extLst>
          </p:cNvPr>
          <p:cNvSpPr>
            <a:spLocks noGrp="1"/>
          </p:cNvSpPr>
          <p:nvPr>
            <p:ph idx="1"/>
          </p:nvPr>
        </p:nvSpPr>
        <p:spPr>
          <a:xfrm>
            <a:off x="772991" y="696270"/>
            <a:ext cx="10515600" cy="5992206"/>
          </a:xfrm>
        </p:spPr>
        <p:txBody>
          <a:bodyPr>
            <a:normAutofit/>
          </a:bodyPr>
          <a:lstStyle/>
          <a:p>
            <a:r>
              <a:rPr lang="en-US" sz="1800" dirty="0"/>
              <a:t>A program is simply a set of instructions for the computer to follow</a:t>
            </a:r>
          </a:p>
          <a:p>
            <a:pPr lvl="1"/>
            <a:r>
              <a:rPr lang="en-US" sz="1800" dirty="0"/>
              <a:t>Your instructions must be precise, and follow the rules of the language you are programming in</a:t>
            </a:r>
          </a:p>
          <a:p>
            <a:pPr lvl="1"/>
            <a:r>
              <a:rPr lang="en-US" sz="1800" dirty="0"/>
              <a:t>Data + Algorithms = Programs</a:t>
            </a:r>
          </a:p>
          <a:p>
            <a:r>
              <a:rPr lang="en-US" sz="1800" dirty="0"/>
              <a:t>Most useful programs have 1 or more inputs (data source), calculations are performed (algorithms) on the data, and some type of output (data sink)</a:t>
            </a:r>
          </a:p>
          <a:p>
            <a:pPr lvl="1"/>
            <a:endParaRPr lang="en-US" sz="1800" dirty="0"/>
          </a:p>
          <a:p>
            <a:pPr lvl="1"/>
            <a:endParaRPr lang="en-US" sz="1800" dirty="0"/>
          </a:p>
          <a:p>
            <a:pPr lvl="1"/>
            <a:endParaRPr lang="en-US" sz="1800" dirty="0"/>
          </a:p>
          <a:p>
            <a:r>
              <a:rPr lang="en-US" sz="1800" dirty="0"/>
              <a:t>The input may come from a file, the User, or another data source</a:t>
            </a:r>
          </a:p>
          <a:p>
            <a:r>
              <a:rPr lang="en-US" sz="1800" dirty="0"/>
              <a:t>The output may go to the User’s screen, a file, or a database</a:t>
            </a:r>
          </a:p>
          <a:p>
            <a:r>
              <a:rPr lang="en-US" sz="1800" dirty="0"/>
              <a:t>The instructions you write are in the form of </a:t>
            </a:r>
            <a:r>
              <a:rPr lang="en-US" sz="1800" dirty="0">
                <a:solidFill>
                  <a:schemeClr val="accent1"/>
                </a:solidFill>
              </a:rPr>
              <a:t>Statements:</a:t>
            </a:r>
          </a:p>
          <a:p>
            <a:pPr lvl="1"/>
            <a:r>
              <a:rPr lang="en-US" sz="1800" dirty="0">
                <a:solidFill>
                  <a:srgbClr val="00B050"/>
                </a:solidFill>
                <a:latin typeface="Consolas" panose="020B0609020204030204" pitchFamily="49" charset="0"/>
              </a:rPr>
              <a:t>x = 5</a:t>
            </a:r>
            <a:r>
              <a:rPr lang="en-US" sz="1800" dirty="0">
                <a:solidFill>
                  <a:srgbClr val="00B050"/>
                </a:solidFill>
              </a:rPr>
              <a:t>		</a:t>
            </a:r>
            <a:r>
              <a:rPr lang="en-US" sz="1800" dirty="0">
                <a:solidFill>
                  <a:schemeClr val="accent1"/>
                </a:solidFill>
              </a:rPr>
              <a:t># Assign the variable </a:t>
            </a:r>
            <a:r>
              <a:rPr lang="en-US" sz="1800" i="1" dirty="0">
                <a:solidFill>
                  <a:schemeClr val="accent1"/>
                </a:solidFill>
              </a:rPr>
              <a:t>x</a:t>
            </a:r>
            <a:r>
              <a:rPr lang="en-US" sz="1800" dirty="0">
                <a:solidFill>
                  <a:schemeClr val="accent1"/>
                </a:solidFill>
              </a:rPr>
              <a:t> the value of 5</a:t>
            </a:r>
          </a:p>
          <a:p>
            <a:pPr lvl="1"/>
            <a:r>
              <a:rPr lang="en-US" sz="1800" dirty="0">
                <a:solidFill>
                  <a:srgbClr val="00B050"/>
                </a:solidFill>
                <a:latin typeface="Consolas" panose="020B0609020204030204" pitchFamily="49" charset="0"/>
              </a:rPr>
              <a:t>y = x + 7		</a:t>
            </a:r>
            <a:r>
              <a:rPr lang="en-US" sz="1800" dirty="0">
                <a:solidFill>
                  <a:schemeClr val="accent1"/>
                </a:solidFill>
              </a:rPr>
              <a:t># </a:t>
            </a:r>
            <a:r>
              <a:rPr lang="en-US" sz="1800" i="1" dirty="0">
                <a:solidFill>
                  <a:schemeClr val="accent1"/>
                </a:solidFill>
              </a:rPr>
              <a:t>y</a:t>
            </a:r>
            <a:r>
              <a:rPr lang="en-US" sz="1800" dirty="0">
                <a:solidFill>
                  <a:schemeClr val="accent1"/>
                </a:solidFill>
              </a:rPr>
              <a:t> is assigned the result of </a:t>
            </a:r>
            <a:r>
              <a:rPr lang="en-US" sz="1800" i="1" dirty="0">
                <a:solidFill>
                  <a:schemeClr val="accent1"/>
                </a:solidFill>
              </a:rPr>
              <a:t>x</a:t>
            </a:r>
            <a:r>
              <a:rPr lang="en-US" sz="1800" dirty="0">
                <a:solidFill>
                  <a:schemeClr val="accent1"/>
                </a:solidFill>
              </a:rPr>
              <a:t> + 7</a:t>
            </a:r>
          </a:p>
          <a:p>
            <a:r>
              <a:rPr lang="en-US" sz="1800" dirty="0"/>
              <a:t>Statements are formed by combining one or more </a:t>
            </a:r>
            <a:r>
              <a:rPr lang="en-US" sz="1800" dirty="0">
                <a:solidFill>
                  <a:srgbClr val="0070C0"/>
                </a:solidFill>
              </a:rPr>
              <a:t>Expressions</a:t>
            </a:r>
          </a:p>
          <a:p>
            <a:r>
              <a:rPr lang="en-US" sz="1800" dirty="0"/>
              <a:t>Expressions are formed by combining </a:t>
            </a:r>
            <a:r>
              <a:rPr lang="en-US" sz="1800" dirty="0">
                <a:solidFill>
                  <a:srgbClr val="0070C0"/>
                </a:solidFill>
              </a:rPr>
              <a:t>Operators</a:t>
            </a:r>
            <a:r>
              <a:rPr lang="en-US" sz="1800" dirty="0"/>
              <a:t> with </a:t>
            </a:r>
            <a:r>
              <a:rPr lang="en-US" sz="1800" dirty="0">
                <a:solidFill>
                  <a:srgbClr val="0070C0"/>
                </a:solidFill>
              </a:rPr>
              <a:t>Operands</a:t>
            </a:r>
            <a:r>
              <a:rPr lang="en-US" sz="1800" dirty="0"/>
              <a:t>:</a:t>
            </a:r>
          </a:p>
          <a:p>
            <a:pPr lvl="1"/>
            <a:r>
              <a:rPr lang="en-US" sz="1800" dirty="0"/>
              <a:t>In the above example the </a:t>
            </a:r>
            <a:r>
              <a:rPr lang="en-US" sz="1800" i="1" dirty="0">
                <a:solidFill>
                  <a:srgbClr val="00B050"/>
                </a:solidFill>
                <a:latin typeface="Consolas" panose="020B0609020204030204" pitchFamily="49" charset="0"/>
              </a:rPr>
              <a:t>x</a:t>
            </a:r>
            <a:r>
              <a:rPr lang="en-US" sz="1800" dirty="0"/>
              <a:t> and </a:t>
            </a:r>
            <a:r>
              <a:rPr lang="en-US" sz="1800" i="1" dirty="0">
                <a:solidFill>
                  <a:srgbClr val="00B050"/>
                </a:solidFill>
                <a:latin typeface="Consolas" panose="020B0609020204030204" pitchFamily="49" charset="0"/>
              </a:rPr>
              <a:t>y</a:t>
            </a:r>
            <a:r>
              <a:rPr lang="en-US" sz="1800" dirty="0"/>
              <a:t> are variables,</a:t>
            </a:r>
            <a:r>
              <a:rPr lang="en-US" sz="1800" dirty="0">
                <a:solidFill>
                  <a:srgbClr val="00B050"/>
                </a:solidFill>
              </a:rPr>
              <a:t> </a:t>
            </a:r>
            <a:r>
              <a:rPr lang="en-US" sz="1800" dirty="0"/>
              <a:t>and the values </a:t>
            </a:r>
            <a:r>
              <a:rPr lang="en-US" sz="1800" dirty="0">
                <a:solidFill>
                  <a:srgbClr val="00B050"/>
                </a:solidFill>
              </a:rPr>
              <a:t>5</a:t>
            </a:r>
            <a:r>
              <a:rPr lang="en-US" sz="1800" dirty="0"/>
              <a:t> and </a:t>
            </a:r>
            <a:r>
              <a:rPr lang="en-US" sz="1800" dirty="0">
                <a:solidFill>
                  <a:srgbClr val="00B050"/>
                </a:solidFill>
              </a:rPr>
              <a:t>7 </a:t>
            </a:r>
            <a:r>
              <a:rPr lang="en-US" sz="1800" dirty="0"/>
              <a:t>are </a:t>
            </a:r>
            <a:r>
              <a:rPr lang="en-US" sz="1800" dirty="0">
                <a:solidFill>
                  <a:srgbClr val="0070C0"/>
                </a:solidFill>
              </a:rPr>
              <a:t>operands</a:t>
            </a:r>
          </a:p>
          <a:p>
            <a:pPr lvl="1"/>
            <a:r>
              <a:rPr lang="en-US" sz="1800" dirty="0"/>
              <a:t>The ”</a:t>
            </a:r>
            <a:r>
              <a:rPr lang="en-US" sz="1800" dirty="0">
                <a:solidFill>
                  <a:srgbClr val="00B050"/>
                </a:solidFill>
              </a:rPr>
              <a:t>=</a:t>
            </a:r>
            <a:r>
              <a:rPr lang="en-US" sz="1800" dirty="0"/>
              <a:t>“ (assignment) and “</a:t>
            </a:r>
            <a:r>
              <a:rPr lang="en-US" sz="1800" dirty="0">
                <a:solidFill>
                  <a:srgbClr val="00B050"/>
                </a:solidFill>
              </a:rPr>
              <a:t>+</a:t>
            </a:r>
            <a:r>
              <a:rPr lang="en-US" sz="1800" dirty="0"/>
              <a:t>” (addition) are examples of o</a:t>
            </a:r>
            <a:r>
              <a:rPr lang="en-US" sz="1800" dirty="0">
                <a:solidFill>
                  <a:srgbClr val="0070C0"/>
                </a:solidFill>
              </a:rPr>
              <a:t>perators</a:t>
            </a:r>
          </a:p>
        </p:txBody>
      </p:sp>
      <p:sp>
        <p:nvSpPr>
          <p:cNvPr id="4" name="Rectangle 3">
            <a:extLst>
              <a:ext uri="{FF2B5EF4-FFF2-40B4-BE49-F238E27FC236}">
                <a16:creationId xmlns:a16="http://schemas.microsoft.com/office/drawing/2014/main" id="{18936935-18B0-5F40-A884-0449FED3D226}"/>
              </a:ext>
            </a:extLst>
          </p:cNvPr>
          <p:cNvSpPr/>
          <p:nvPr/>
        </p:nvSpPr>
        <p:spPr>
          <a:xfrm>
            <a:off x="3132231" y="2265647"/>
            <a:ext cx="1335640" cy="83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cxnSp>
        <p:nvCxnSpPr>
          <p:cNvPr id="6" name="Straight Arrow Connector 5">
            <a:extLst>
              <a:ext uri="{FF2B5EF4-FFF2-40B4-BE49-F238E27FC236}">
                <a16:creationId xmlns:a16="http://schemas.microsoft.com/office/drawing/2014/main" id="{F7C00609-AE89-BC44-AC62-EFD4A5D75A8F}"/>
              </a:ext>
            </a:extLst>
          </p:cNvPr>
          <p:cNvCxnSpPr/>
          <p:nvPr/>
        </p:nvCxnSpPr>
        <p:spPr>
          <a:xfrm>
            <a:off x="1632203" y="2658633"/>
            <a:ext cx="15000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8DED75A-4576-EA4B-A90D-ED5523BAF9FD}"/>
              </a:ext>
            </a:extLst>
          </p:cNvPr>
          <p:cNvCxnSpPr/>
          <p:nvPr/>
        </p:nvCxnSpPr>
        <p:spPr>
          <a:xfrm>
            <a:off x="4555386" y="2658633"/>
            <a:ext cx="1047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24FF0F-D9C2-DE42-B199-9280F89FDA1A}"/>
              </a:ext>
            </a:extLst>
          </p:cNvPr>
          <p:cNvSpPr txBox="1"/>
          <p:nvPr/>
        </p:nvSpPr>
        <p:spPr>
          <a:xfrm>
            <a:off x="1859622" y="2289301"/>
            <a:ext cx="684803" cy="369332"/>
          </a:xfrm>
          <a:prstGeom prst="rect">
            <a:avLst/>
          </a:prstGeom>
          <a:noFill/>
        </p:spPr>
        <p:txBody>
          <a:bodyPr wrap="none" rtlCol="0">
            <a:spAutoFit/>
          </a:bodyPr>
          <a:lstStyle/>
          <a:p>
            <a:r>
              <a:rPr lang="en-US" dirty="0"/>
              <a:t>Input</a:t>
            </a:r>
          </a:p>
        </p:txBody>
      </p:sp>
      <p:sp>
        <p:nvSpPr>
          <p:cNvPr id="10" name="TextBox 9">
            <a:extLst>
              <a:ext uri="{FF2B5EF4-FFF2-40B4-BE49-F238E27FC236}">
                <a16:creationId xmlns:a16="http://schemas.microsoft.com/office/drawing/2014/main" id="{5C204A21-E564-7D4B-A426-6BD3C5869CFD}"/>
              </a:ext>
            </a:extLst>
          </p:cNvPr>
          <p:cNvSpPr txBox="1"/>
          <p:nvPr/>
        </p:nvSpPr>
        <p:spPr>
          <a:xfrm>
            <a:off x="4777483" y="2289301"/>
            <a:ext cx="825867" cy="369332"/>
          </a:xfrm>
          <a:prstGeom prst="rect">
            <a:avLst/>
          </a:prstGeom>
          <a:noFill/>
        </p:spPr>
        <p:txBody>
          <a:bodyPr wrap="none" rtlCol="0">
            <a:spAutoFit/>
          </a:bodyPr>
          <a:lstStyle/>
          <a:p>
            <a:r>
              <a:rPr lang="en-US" dirty="0"/>
              <a:t>output</a:t>
            </a:r>
          </a:p>
        </p:txBody>
      </p:sp>
    </p:spTree>
    <p:extLst>
      <p:ext uri="{BB962C8B-B14F-4D97-AF65-F5344CB8AC3E}">
        <p14:creationId xmlns:p14="http://schemas.microsoft.com/office/powerpoint/2010/main" val="14143373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619A9-0336-A547-8219-374606A11A4C}"/>
              </a:ext>
            </a:extLst>
          </p:cNvPr>
          <p:cNvSpPr>
            <a:spLocks noGrp="1"/>
          </p:cNvSpPr>
          <p:nvPr>
            <p:ph type="title"/>
          </p:nvPr>
        </p:nvSpPr>
        <p:spPr>
          <a:xfrm>
            <a:off x="838200" y="148308"/>
            <a:ext cx="10515600" cy="426727"/>
          </a:xfrm>
        </p:spPr>
        <p:txBody>
          <a:bodyPr>
            <a:normAutofit/>
          </a:bodyPr>
          <a:lstStyle/>
          <a:p>
            <a:r>
              <a:rPr lang="en-US" sz="2000" dirty="0"/>
              <a:t>File I/O…</a:t>
            </a:r>
          </a:p>
        </p:txBody>
      </p:sp>
      <p:sp>
        <p:nvSpPr>
          <p:cNvPr id="3" name="Content Placeholder 2">
            <a:extLst>
              <a:ext uri="{FF2B5EF4-FFF2-40B4-BE49-F238E27FC236}">
                <a16:creationId xmlns:a16="http://schemas.microsoft.com/office/drawing/2014/main" id="{DCA210D9-1915-C74B-B204-69F0A3A80310}"/>
              </a:ext>
            </a:extLst>
          </p:cNvPr>
          <p:cNvSpPr>
            <a:spLocks noGrp="1"/>
          </p:cNvSpPr>
          <p:nvPr>
            <p:ph idx="1"/>
          </p:nvPr>
        </p:nvSpPr>
        <p:spPr>
          <a:xfrm>
            <a:off x="838200" y="684981"/>
            <a:ext cx="10515600" cy="5772379"/>
          </a:xfrm>
        </p:spPr>
        <p:txBody>
          <a:bodyPr>
            <a:normAutofit/>
          </a:bodyPr>
          <a:lstStyle/>
          <a:p>
            <a:r>
              <a:rPr lang="en-US" sz="1800" dirty="0"/>
              <a:t>Writing a file creates a new/empty file:</a:t>
            </a:r>
          </a:p>
          <a:p>
            <a:pPr marL="457200" lvl="1" indent="0">
              <a:buNone/>
              <a:tabLst>
                <a:tab pos="4572000" algn="l"/>
              </a:tabLst>
            </a:pPr>
            <a:r>
              <a:rPr lang="en-US" sz="1400" dirty="0" err="1">
                <a:solidFill>
                  <a:srgbClr val="00B050"/>
                </a:solidFill>
                <a:latin typeface="Consolas" panose="020B0609020204030204" pitchFamily="49" charset="0"/>
              </a:rPr>
              <a:t>myfile</a:t>
            </a:r>
            <a:r>
              <a:rPr lang="en-US" sz="1400" dirty="0">
                <a:solidFill>
                  <a:srgbClr val="00B050"/>
                </a:solidFill>
                <a:latin typeface="Consolas" panose="020B0609020204030204" pitchFamily="49" charset="0"/>
              </a:rPr>
              <a:t> = open('testfile.txt', 'w')</a:t>
            </a:r>
            <a:r>
              <a:rPr lang="en-US" sz="1400" dirty="0">
                <a:solidFill>
                  <a:srgbClr val="00B050"/>
                </a:solidFill>
              </a:rPr>
              <a:t>	</a:t>
            </a:r>
            <a:r>
              <a:rPr lang="en-US" sz="1400" dirty="0">
                <a:solidFill>
                  <a:srgbClr val="0070C0"/>
                </a:solidFill>
              </a:rPr>
              <a:t># note the w for write.  If it already exists, the original is clobbered </a:t>
            </a:r>
          </a:p>
          <a:p>
            <a:pPr marL="457200" lvl="1" indent="0">
              <a:buNone/>
              <a:tabLst>
                <a:tab pos="4572000" algn="l"/>
              </a:tabLst>
            </a:pPr>
            <a:r>
              <a:rPr lang="en-US" sz="1400" dirty="0" err="1">
                <a:solidFill>
                  <a:srgbClr val="00B050"/>
                </a:solidFill>
                <a:latin typeface="Consolas" panose="020B0609020204030204" pitchFamily="49" charset="0"/>
              </a:rPr>
              <a:t>myfile.write</a:t>
            </a:r>
            <a:r>
              <a:rPr lang="en-US" sz="1400" dirty="0">
                <a:solidFill>
                  <a:srgbClr val="00B050"/>
                </a:solidFill>
                <a:latin typeface="Consolas" panose="020B0609020204030204" pitchFamily="49" charset="0"/>
              </a:rPr>
              <a:t>("this is a line of text\n")</a:t>
            </a:r>
            <a:r>
              <a:rPr lang="en-US" sz="1400" dirty="0">
                <a:solidFill>
                  <a:srgbClr val="00B050"/>
                </a:solidFill>
              </a:rPr>
              <a:t>	</a:t>
            </a:r>
            <a:r>
              <a:rPr lang="en-US" sz="1400" dirty="0">
                <a:solidFill>
                  <a:srgbClr val="0070C0"/>
                </a:solidFill>
              </a:rPr>
              <a:t># we just wrote to it</a:t>
            </a:r>
          </a:p>
          <a:p>
            <a:pPr marL="457200" lvl="1" indent="0">
              <a:buNone/>
              <a:tabLst>
                <a:tab pos="4572000" algn="l"/>
              </a:tabLst>
            </a:pPr>
            <a:r>
              <a:rPr lang="en-US" sz="1400" dirty="0" err="1">
                <a:solidFill>
                  <a:srgbClr val="00B050"/>
                </a:solidFill>
                <a:latin typeface="Consolas" panose="020B0609020204030204" pitchFamily="49" charset="0"/>
              </a:rPr>
              <a:t>myfile.close</a:t>
            </a:r>
            <a:r>
              <a:rPr lang="en-US" sz="1400" dirty="0">
                <a:solidFill>
                  <a:srgbClr val="00B050"/>
                </a:solidFill>
                <a:latin typeface="Consolas" panose="020B0609020204030204" pitchFamily="49" charset="0"/>
              </a:rPr>
              <a:t>()</a:t>
            </a:r>
            <a:r>
              <a:rPr lang="en-US" sz="1400" dirty="0">
                <a:solidFill>
                  <a:srgbClr val="00B050"/>
                </a:solidFill>
              </a:rPr>
              <a:t>	</a:t>
            </a:r>
            <a:r>
              <a:rPr lang="en-US" sz="1400" dirty="0">
                <a:solidFill>
                  <a:srgbClr val="0070C0"/>
                </a:solidFill>
              </a:rPr>
              <a:t># you should close your file handle when you’re done with it</a:t>
            </a:r>
          </a:p>
          <a:p>
            <a:pPr marL="457200" lvl="1" indent="0">
              <a:buNone/>
            </a:pPr>
            <a:endParaRPr lang="en-US" sz="1400" dirty="0">
              <a:solidFill>
                <a:srgbClr val="0070C0"/>
              </a:solidFill>
            </a:endParaRPr>
          </a:p>
          <a:p>
            <a:r>
              <a:rPr lang="en-US" sz="1800" dirty="0"/>
              <a:t>Appending an existing file:</a:t>
            </a:r>
          </a:p>
          <a:p>
            <a:pPr marL="457200" lvl="1" indent="0">
              <a:buNone/>
            </a:pPr>
            <a:r>
              <a:rPr lang="en-US" sz="1400" dirty="0" err="1">
                <a:solidFill>
                  <a:srgbClr val="00B050"/>
                </a:solidFill>
                <a:latin typeface="Consolas" panose="020B0609020204030204" pitchFamily="49" charset="0"/>
              </a:rPr>
              <a:t>myfile</a:t>
            </a:r>
            <a:r>
              <a:rPr lang="en-US" sz="1400" dirty="0">
                <a:solidFill>
                  <a:srgbClr val="00B050"/>
                </a:solidFill>
                <a:latin typeface="Consolas" panose="020B0609020204030204" pitchFamily="49" charset="0"/>
              </a:rPr>
              <a:t> = open('testfile.txt', 'a')</a:t>
            </a:r>
            <a:r>
              <a:rPr lang="en-US" sz="1400" dirty="0">
                <a:solidFill>
                  <a:srgbClr val="00B050"/>
                </a:solidFill>
              </a:rPr>
              <a:t>	</a:t>
            </a:r>
            <a:r>
              <a:rPr lang="en-US" sz="1400" dirty="0">
                <a:solidFill>
                  <a:srgbClr val="0070C0"/>
                </a:solidFill>
              </a:rPr>
              <a:t># note the ‘a’</a:t>
            </a:r>
          </a:p>
          <a:p>
            <a:pPr marL="457200" lvl="1" indent="0">
              <a:buNone/>
            </a:pPr>
            <a:r>
              <a:rPr lang="en-US" sz="1400" dirty="0" err="1">
                <a:solidFill>
                  <a:srgbClr val="00B050"/>
                </a:solidFill>
                <a:latin typeface="Consolas" panose="020B0609020204030204" pitchFamily="49" charset="0"/>
              </a:rPr>
              <a:t>myfile.write</a:t>
            </a:r>
            <a:r>
              <a:rPr lang="en-US" sz="1400" dirty="0">
                <a:solidFill>
                  <a:srgbClr val="00B050"/>
                </a:solidFill>
                <a:latin typeface="Consolas" panose="020B0609020204030204" pitchFamily="49" charset="0"/>
              </a:rPr>
              <a:t>("adding a line\n")</a:t>
            </a:r>
          </a:p>
          <a:p>
            <a:pPr marL="457200" lvl="1" indent="0">
              <a:buNone/>
            </a:pPr>
            <a:r>
              <a:rPr lang="en-US" sz="1400" dirty="0" err="1">
                <a:solidFill>
                  <a:srgbClr val="00B050"/>
                </a:solidFill>
                <a:latin typeface="Consolas" panose="020B0609020204030204" pitchFamily="49" charset="0"/>
              </a:rPr>
              <a:t>myfile.close</a:t>
            </a:r>
            <a:r>
              <a:rPr lang="en-US" sz="1400" dirty="0">
                <a:solidFill>
                  <a:srgbClr val="00B050"/>
                </a:solidFill>
                <a:latin typeface="Consolas" panose="020B0609020204030204" pitchFamily="49" charset="0"/>
              </a:rPr>
              <a:t>()</a:t>
            </a:r>
          </a:p>
          <a:p>
            <a:pPr marL="457200" lvl="1" indent="0">
              <a:buNone/>
            </a:pPr>
            <a:endParaRPr lang="en-US" sz="1400" dirty="0"/>
          </a:p>
          <a:p>
            <a:r>
              <a:rPr lang="en-US" sz="1800" dirty="0"/>
              <a:t>You can also read/write binary files, but that’s beyond the scope of this tutorial</a:t>
            </a:r>
          </a:p>
        </p:txBody>
      </p:sp>
    </p:spTree>
    <p:extLst>
      <p:ext uri="{BB962C8B-B14F-4D97-AF65-F5344CB8AC3E}">
        <p14:creationId xmlns:p14="http://schemas.microsoft.com/office/powerpoint/2010/main" val="42024072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46A74-C299-A746-B913-5657AFB8789A}"/>
              </a:ext>
            </a:extLst>
          </p:cNvPr>
          <p:cNvSpPr>
            <a:spLocks noGrp="1"/>
          </p:cNvSpPr>
          <p:nvPr>
            <p:ph type="title"/>
          </p:nvPr>
        </p:nvSpPr>
        <p:spPr>
          <a:xfrm>
            <a:off x="838200" y="131762"/>
            <a:ext cx="10515600" cy="549275"/>
          </a:xfrm>
        </p:spPr>
        <p:txBody>
          <a:bodyPr>
            <a:normAutofit/>
          </a:bodyPr>
          <a:lstStyle/>
          <a:p>
            <a:r>
              <a:rPr lang="en-US" sz="2000" dirty="0"/>
              <a:t>File I/O example</a:t>
            </a:r>
          </a:p>
        </p:txBody>
      </p:sp>
      <p:sp>
        <p:nvSpPr>
          <p:cNvPr id="4" name="Rectangle 3">
            <a:extLst>
              <a:ext uri="{FF2B5EF4-FFF2-40B4-BE49-F238E27FC236}">
                <a16:creationId xmlns:a16="http://schemas.microsoft.com/office/drawing/2014/main" id="{25AB42DA-E0C2-BC4A-A71C-B8B73CF60CA3}"/>
              </a:ext>
            </a:extLst>
          </p:cNvPr>
          <p:cNvSpPr/>
          <p:nvPr/>
        </p:nvSpPr>
        <p:spPr>
          <a:xfrm>
            <a:off x="838200" y="681037"/>
            <a:ext cx="11109960" cy="4401205"/>
          </a:xfrm>
          <a:prstGeom prst="rect">
            <a:avLst/>
          </a:prstGeom>
        </p:spPr>
        <p:txBody>
          <a:bodyPr wrap="square">
            <a:spAutoFit/>
          </a:bodyPr>
          <a:lstStyle/>
          <a:p>
            <a:r>
              <a:rPr lang="en-US" sz="1400" dirty="0">
                <a:solidFill>
                  <a:srgbClr val="00B050"/>
                </a:solidFill>
                <a:latin typeface="Consolas" panose="020B0609020204030204" pitchFamily="49" charset="0"/>
              </a:rPr>
              <a:t>#!/</a:t>
            </a:r>
            <a:r>
              <a:rPr lang="en-US" sz="1400" dirty="0" err="1">
                <a:solidFill>
                  <a:srgbClr val="00B050"/>
                </a:solidFill>
                <a:latin typeface="Consolas" panose="020B0609020204030204" pitchFamily="49" charset="0"/>
              </a:rPr>
              <a:t>usr</a:t>
            </a:r>
            <a:r>
              <a:rPr lang="en-US" sz="1400" dirty="0">
                <a:solidFill>
                  <a:srgbClr val="00B050"/>
                </a:solidFill>
                <a:latin typeface="Consolas" panose="020B0609020204030204" pitchFamily="49" charset="0"/>
              </a:rPr>
              <a:t>/bin/python3</a:t>
            </a:r>
          </a:p>
          <a:p>
            <a:r>
              <a:rPr lang="en-US" sz="1400" dirty="0">
                <a:solidFill>
                  <a:srgbClr val="00B050"/>
                </a:solidFill>
                <a:latin typeface="Consolas" panose="020B0609020204030204" pitchFamily="49" charset="0"/>
              </a:rPr>
              <a:t>  </a:t>
            </a:r>
          </a:p>
          <a:p>
            <a:pPr>
              <a:tabLst>
                <a:tab pos="5770563" algn="l"/>
              </a:tabLst>
            </a:pPr>
            <a:r>
              <a:rPr lang="en-US" sz="1400" dirty="0" err="1">
                <a:solidFill>
                  <a:srgbClr val="00B050"/>
                </a:solidFill>
                <a:latin typeface="Consolas" panose="020B0609020204030204" pitchFamily="49" charset="0"/>
              </a:rPr>
              <a:t>myfile</a:t>
            </a:r>
            <a:r>
              <a:rPr lang="en-US" sz="1400" dirty="0">
                <a:solidFill>
                  <a:srgbClr val="00B050"/>
                </a:solidFill>
                <a:latin typeface="Consolas" panose="020B0609020204030204" pitchFamily="49" charset="0"/>
              </a:rPr>
              <a:t> = open("</a:t>
            </a:r>
            <a:r>
              <a:rPr lang="en-US" sz="1400" dirty="0" err="1">
                <a:solidFill>
                  <a:srgbClr val="00B050"/>
                </a:solidFill>
                <a:latin typeface="Consolas" panose="020B0609020204030204" pitchFamily="49" charset="0"/>
              </a:rPr>
              <a:t>lumberjack.txt",'w</a:t>
            </a:r>
            <a:r>
              <a:rPr lang="en-US" sz="1400" dirty="0">
                <a:solidFill>
                  <a:srgbClr val="00B050"/>
                </a:solidFill>
                <a:latin typeface="Consolas" panose="020B0609020204030204" pitchFamily="49" charset="0"/>
              </a:rPr>
              <a:t>’)	</a:t>
            </a:r>
            <a:r>
              <a:rPr lang="en-US" sz="1400" dirty="0">
                <a:solidFill>
                  <a:srgbClr val="0070C0"/>
                </a:solidFill>
                <a:latin typeface="Consolas" panose="020B0609020204030204" pitchFamily="49" charset="0"/>
              </a:rPr>
              <a:t># create and open a new file</a:t>
            </a:r>
          </a:p>
          <a:p>
            <a:pPr>
              <a:tabLst>
                <a:tab pos="5770563" algn="l"/>
              </a:tabLst>
            </a:pPr>
            <a:endParaRPr lang="en-US" sz="1400" dirty="0">
              <a:solidFill>
                <a:srgbClr val="00B050"/>
              </a:solidFill>
              <a:latin typeface="Consolas" panose="020B0609020204030204" pitchFamily="49" charset="0"/>
            </a:endParaRPr>
          </a:p>
          <a:p>
            <a:pPr>
              <a:tabLst>
                <a:tab pos="5770563" algn="l"/>
              </a:tabLst>
            </a:pPr>
            <a:r>
              <a:rPr lang="en-US" sz="1400" dirty="0" err="1">
                <a:solidFill>
                  <a:srgbClr val="00B050"/>
                </a:solidFill>
                <a:latin typeface="Consolas" panose="020B0609020204030204" pitchFamily="49" charset="0"/>
              </a:rPr>
              <a:t>myfile.write</a:t>
            </a:r>
            <a:r>
              <a:rPr lang="en-US" sz="1400" dirty="0">
                <a:solidFill>
                  <a:srgbClr val="00B050"/>
                </a:solidFill>
                <a:latin typeface="Consolas" panose="020B0609020204030204" pitchFamily="49" charset="0"/>
              </a:rPr>
              <a:t>("I'm a lumberjack and I'm OK\n")	</a:t>
            </a:r>
            <a:r>
              <a:rPr lang="en-US" sz="1400" dirty="0">
                <a:solidFill>
                  <a:srgbClr val="0070C0"/>
                </a:solidFill>
                <a:latin typeface="Consolas" panose="020B0609020204030204" pitchFamily="49" charset="0"/>
              </a:rPr>
              <a:t># we’re writing a single line at a time </a:t>
            </a:r>
          </a:p>
          <a:p>
            <a:pPr>
              <a:tabLst>
                <a:tab pos="5770563" algn="l"/>
              </a:tabLst>
            </a:pPr>
            <a:r>
              <a:rPr lang="en-US" sz="1400" dirty="0" err="1">
                <a:solidFill>
                  <a:srgbClr val="00B050"/>
                </a:solidFill>
                <a:latin typeface="Consolas" panose="020B0609020204030204" pitchFamily="49" charset="0"/>
              </a:rPr>
              <a:t>myfile.write</a:t>
            </a:r>
            <a:r>
              <a:rPr lang="en-US" sz="1400" dirty="0">
                <a:solidFill>
                  <a:srgbClr val="00B050"/>
                </a:solidFill>
                <a:latin typeface="Consolas" panose="020B0609020204030204" pitchFamily="49" charset="0"/>
              </a:rPr>
              <a:t>("I sleep all night and I work all day\n\n")	</a:t>
            </a:r>
            <a:r>
              <a:rPr lang="en-US" sz="1400" dirty="0">
                <a:solidFill>
                  <a:srgbClr val="0070C0"/>
                </a:solidFill>
                <a:latin typeface="Consolas" panose="020B0609020204030204" pitchFamily="49" charset="0"/>
              </a:rPr>
              <a:t># yes, we could have done it all with one write</a:t>
            </a:r>
          </a:p>
          <a:p>
            <a:pPr>
              <a:tabLst>
                <a:tab pos="5770563" algn="l"/>
              </a:tabLst>
            </a:pPr>
            <a:r>
              <a:rPr lang="en-US" sz="1400" dirty="0" err="1">
                <a:solidFill>
                  <a:srgbClr val="00B050"/>
                </a:solidFill>
                <a:latin typeface="Consolas" panose="020B0609020204030204" pitchFamily="49" charset="0"/>
              </a:rPr>
              <a:t>myfile.write</a:t>
            </a:r>
            <a:r>
              <a:rPr lang="en-US" sz="1400" dirty="0">
                <a:solidFill>
                  <a:srgbClr val="00B050"/>
                </a:solidFill>
                <a:latin typeface="Consolas" panose="020B0609020204030204" pitchFamily="49" charset="0"/>
              </a:rPr>
              <a:t>("He's a lumberjack and he's OK\n")	</a:t>
            </a:r>
            <a:r>
              <a:rPr lang="en-US" sz="1400" dirty="0">
                <a:solidFill>
                  <a:srgbClr val="0070C0"/>
                </a:solidFill>
                <a:latin typeface="Consolas" panose="020B0609020204030204" pitchFamily="49" charset="0"/>
              </a:rPr>
              <a:t># yes, to your next question</a:t>
            </a:r>
          </a:p>
          <a:p>
            <a:r>
              <a:rPr lang="en-US" sz="1400" dirty="0" err="1">
                <a:solidFill>
                  <a:srgbClr val="00B050"/>
                </a:solidFill>
                <a:latin typeface="Consolas" panose="020B0609020204030204" pitchFamily="49" charset="0"/>
              </a:rPr>
              <a:t>myfile.write</a:t>
            </a:r>
            <a:r>
              <a:rPr lang="en-US" sz="1400" dirty="0">
                <a:solidFill>
                  <a:srgbClr val="00B050"/>
                </a:solidFill>
                <a:latin typeface="Consolas" panose="020B0609020204030204" pitchFamily="49" charset="0"/>
              </a:rPr>
              <a:t>("He sleeps all night and he works all day\n\n")</a:t>
            </a:r>
          </a:p>
          <a:p>
            <a:r>
              <a:rPr lang="en-US" sz="1400" dirty="0" err="1">
                <a:solidFill>
                  <a:srgbClr val="00B050"/>
                </a:solidFill>
                <a:latin typeface="Consolas" panose="020B0609020204030204" pitchFamily="49" charset="0"/>
              </a:rPr>
              <a:t>myfile.write</a:t>
            </a:r>
            <a:r>
              <a:rPr lang="en-US" sz="1400" dirty="0">
                <a:solidFill>
                  <a:srgbClr val="00B050"/>
                </a:solidFill>
                <a:latin typeface="Consolas" panose="020B0609020204030204" pitchFamily="49" charset="0"/>
              </a:rPr>
              <a:t>("I cut down trees, I eat my lunch\n")</a:t>
            </a:r>
          </a:p>
          <a:p>
            <a:r>
              <a:rPr lang="en-US" sz="1400" dirty="0" err="1">
                <a:solidFill>
                  <a:srgbClr val="00B050"/>
                </a:solidFill>
                <a:latin typeface="Consolas" panose="020B0609020204030204" pitchFamily="49" charset="0"/>
              </a:rPr>
              <a:t>myfile.write</a:t>
            </a:r>
            <a:r>
              <a:rPr lang="en-US" sz="1400" dirty="0">
                <a:solidFill>
                  <a:srgbClr val="00B050"/>
                </a:solidFill>
                <a:latin typeface="Consolas" panose="020B0609020204030204" pitchFamily="49" charset="0"/>
              </a:rPr>
              <a:t>("I go to the lavatory\n")</a:t>
            </a:r>
          </a:p>
          <a:p>
            <a:r>
              <a:rPr lang="en-US" sz="1400" dirty="0" err="1">
                <a:solidFill>
                  <a:srgbClr val="00B050"/>
                </a:solidFill>
                <a:latin typeface="Consolas" panose="020B0609020204030204" pitchFamily="49" charset="0"/>
              </a:rPr>
              <a:t>myfile.write</a:t>
            </a:r>
            <a:r>
              <a:rPr lang="en-US" sz="1400" dirty="0">
                <a:solidFill>
                  <a:srgbClr val="00B050"/>
                </a:solidFill>
                <a:latin typeface="Consolas" panose="020B0609020204030204" pitchFamily="49" charset="0"/>
              </a:rPr>
              <a:t>("On Wednesdays I go shopping and have buttered scones for tea\n\n")</a:t>
            </a:r>
          </a:p>
          <a:p>
            <a:r>
              <a:rPr lang="en-US" sz="1400" dirty="0" err="1">
                <a:solidFill>
                  <a:srgbClr val="00B050"/>
                </a:solidFill>
                <a:latin typeface="Consolas" panose="020B0609020204030204" pitchFamily="49" charset="0"/>
              </a:rPr>
              <a:t>myfile.write</a:t>
            </a:r>
            <a:r>
              <a:rPr lang="en-US" sz="1400" dirty="0">
                <a:solidFill>
                  <a:srgbClr val="00B050"/>
                </a:solidFill>
                <a:latin typeface="Consolas" panose="020B0609020204030204" pitchFamily="49" charset="0"/>
              </a:rPr>
              <a:t>("He cuts down trees, he eat his lunch\n")</a:t>
            </a:r>
          </a:p>
          <a:p>
            <a:r>
              <a:rPr lang="en-US" sz="1400" dirty="0" err="1">
                <a:solidFill>
                  <a:srgbClr val="00B050"/>
                </a:solidFill>
                <a:latin typeface="Consolas" panose="020B0609020204030204" pitchFamily="49" charset="0"/>
              </a:rPr>
              <a:t>myfile.write</a:t>
            </a:r>
            <a:r>
              <a:rPr lang="en-US" sz="1400" dirty="0">
                <a:solidFill>
                  <a:srgbClr val="00B050"/>
                </a:solidFill>
                <a:latin typeface="Consolas" panose="020B0609020204030204" pitchFamily="49" charset="0"/>
              </a:rPr>
              <a:t>("He goes to the lavatory\n")</a:t>
            </a:r>
          </a:p>
          <a:p>
            <a:r>
              <a:rPr lang="en-US" sz="1400" dirty="0" err="1">
                <a:solidFill>
                  <a:srgbClr val="00B050"/>
                </a:solidFill>
                <a:latin typeface="Consolas" panose="020B0609020204030204" pitchFamily="49" charset="0"/>
              </a:rPr>
              <a:t>myfile.write</a:t>
            </a:r>
            <a:r>
              <a:rPr lang="en-US" sz="1400" dirty="0">
                <a:solidFill>
                  <a:srgbClr val="00B050"/>
                </a:solidFill>
                <a:latin typeface="Consolas" panose="020B0609020204030204" pitchFamily="49" charset="0"/>
              </a:rPr>
              <a:t>("On Wednesdays he goes shopping and has buttered scones for tea\n")</a:t>
            </a:r>
          </a:p>
          <a:p>
            <a:endParaRPr lang="en-US" sz="1400" dirty="0">
              <a:solidFill>
                <a:srgbClr val="00B050"/>
              </a:solidFill>
              <a:latin typeface="Consolas" panose="020B0609020204030204" pitchFamily="49" charset="0"/>
            </a:endParaRPr>
          </a:p>
          <a:p>
            <a:r>
              <a:rPr lang="en-US" sz="1400" dirty="0" err="1">
                <a:solidFill>
                  <a:srgbClr val="00B050"/>
                </a:solidFill>
                <a:latin typeface="Consolas" panose="020B0609020204030204" pitchFamily="49" charset="0"/>
              </a:rPr>
              <a:t>myfile.close</a:t>
            </a:r>
            <a:r>
              <a:rPr lang="en-US" sz="1400" dirty="0">
                <a:solidFill>
                  <a:srgbClr val="00B050"/>
                </a:solidFill>
                <a:latin typeface="Consolas" panose="020B0609020204030204" pitchFamily="49" charset="0"/>
              </a:rPr>
              <a:t>()			</a:t>
            </a:r>
            <a:r>
              <a:rPr lang="en-US" sz="1400" dirty="0">
                <a:solidFill>
                  <a:srgbClr val="0070C0"/>
                </a:solidFill>
                <a:latin typeface="Consolas" panose="020B0609020204030204" pitchFamily="49" charset="0"/>
              </a:rPr>
              <a:t># closing</a:t>
            </a:r>
          </a:p>
          <a:p>
            <a:endParaRPr lang="en-US" sz="1400" dirty="0">
              <a:solidFill>
                <a:srgbClr val="00B050"/>
              </a:solidFill>
              <a:latin typeface="Consolas" panose="020B0609020204030204" pitchFamily="49" charset="0"/>
            </a:endParaRPr>
          </a:p>
          <a:p>
            <a:r>
              <a:rPr lang="en-US" sz="1400" dirty="0">
                <a:solidFill>
                  <a:srgbClr val="00B050"/>
                </a:solidFill>
                <a:latin typeface="Consolas" panose="020B0609020204030204" pitchFamily="49" charset="0"/>
              </a:rPr>
              <a:t>for line in open("</a:t>
            </a:r>
            <a:r>
              <a:rPr lang="en-US" sz="1400" dirty="0" err="1">
                <a:solidFill>
                  <a:srgbClr val="00B050"/>
                </a:solidFill>
                <a:latin typeface="Consolas" panose="020B0609020204030204" pitchFamily="49" charset="0"/>
              </a:rPr>
              <a:t>lumberjack.txt</a:t>
            </a:r>
            <a:r>
              <a:rPr lang="en-US" sz="1400" dirty="0">
                <a:solidFill>
                  <a:srgbClr val="00B050"/>
                </a:solidFill>
                <a:latin typeface="Consolas" panose="020B0609020204030204" pitchFamily="49" charset="0"/>
              </a:rPr>
              <a:t>"):	</a:t>
            </a:r>
            <a:r>
              <a:rPr lang="en-US" sz="1400" dirty="0">
                <a:solidFill>
                  <a:srgbClr val="0070C0"/>
                </a:solidFill>
                <a:latin typeface="Consolas" panose="020B0609020204030204" pitchFamily="49" charset="0"/>
              </a:rPr>
              <a:t># opening a file, and iterating through 1 line at a time</a:t>
            </a:r>
          </a:p>
          <a:p>
            <a:r>
              <a:rPr lang="en-US" sz="1400" dirty="0">
                <a:solidFill>
                  <a:srgbClr val="00B050"/>
                </a:solidFill>
                <a:latin typeface="Consolas" panose="020B0609020204030204" pitchFamily="49" charset="0"/>
              </a:rPr>
              <a:t>    if ("lumberjack" in line):	</a:t>
            </a:r>
            <a:r>
              <a:rPr lang="en-US" sz="1400" dirty="0">
                <a:solidFill>
                  <a:srgbClr val="0070C0"/>
                </a:solidFill>
                <a:latin typeface="Consolas" panose="020B0609020204030204" pitchFamily="49" charset="0"/>
              </a:rPr>
              <a:t># if there is a string “lumberjack” somewhere in the line</a:t>
            </a:r>
          </a:p>
          <a:p>
            <a:r>
              <a:rPr lang="en-US" sz="1400" dirty="0">
                <a:solidFill>
                  <a:srgbClr val="00B050"/>
                </a:solidFill>
                <a:latin typeface="Consolas" panose="020B0609020204030204" pitchFamily="49" charset="0"/>
              </a:rPr>
              <a:t>        print(line)		</a:t>
            </a:r>
            <a:r>
              <a:rPr lang="en-US" sz="1400" dirty="0">
                <a:solidFill>
                  <a:srgbClr val="0070C0"/>
                </a:solidFill>
                <a:latin typeface="Consolas" panose="020B0609020204030204" pitchFamily="49" charset="0"/>
              </a:rPr>
              <a:t># then print it out</a:t>
            </a:r>
          </a:p>
        </p:txBody>
      </p:sp>
    </p:spTree>
    <p:extLst>
      <p:ext uri="{BB962C8B-B14F-4D97-AF65-F5344CB8AC3E}">
        <p14:creationId xmlns:p14="http://schemas.microsoft.com/office/powerpoint/2010/main" val="1175155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0AF5-F12F-DA4C-AA8E-98BC21033C0B}"/>
              </a:ext>
            </a:extLst>
          </p:cNvPr>
          <p:cNvSpPr>
            <a:spLocks noGrp="1"/>
          </p:cNvSpPr>
          <p:nvPr>
            <p:ph type="title"/>
          </p:nvPr>
        </p:nvSpPr>
        <p:spPr>
          <a:xfrm>
            <a:off x="838200" y="138882"/>
            <a:ext cx="10515600" cy="315912"/>
          </a:xfrm>
        </p:spPr>
        <p:txBody>
          <a:bodyPr>
            <a:noAutofit/>
          </a:bodyPr>
          <a:lstStyle/>
          <a:p>
            <a:r>
              <a:rPr lang="en-US" sz="2000" dirty="0"/>
              <a:t>Controlling your Computer</a:t>
            </a:r>
          </a:p>
        </p:txBody>
      </p:sp>
      <p:sp>
        <p:nvSpPr>
          <p:cNvPr id="3" name="Content Placeholder 2">
            <a:extLst>
              <a:ext uri="{FF2B5EF4-FFF2-40B4-BE49-F238E27FC236}">
                <a16:creationId xmlns:a16="http://schemas.microsoft.com/office/drawing/2014/main" id="{665554E1-6C6F-A44D-BEF0-95AA23C2B861}"/>
              </a:ext>
            </a:extLst>
          </p:cNvPr>
          <p:cNvSpPr>
            <a:spLocks noGrp="1"/>
          </p:cNvSpPr>
          <p:nvPr>
            <p:ph idx="1"/>
          </p:nvPr>
        </p:nvSpPr>
        <p:spPr>
          <a:xfrm>
            <a:off x="838200" y="735291"/>
            <a:ext cx="10515600" cy="5441672"/>
          </a:xfrm>
        </p:spPr>
        <p:txBody>
          <a:bodyPr>
            <a:normAutofit/>
          </a:bodyPr>
          <a:lstStyle/>
          <a:p>
            <a:r>
              <a:rPr lang="en-US" sz="1800" dirty="0"/>
              <a:t>You can launch programs, delete files, change permissions, and execute OS commands from your code</a:t>
            </a:r>
          </a:p>
          <a:p>
            <a:r>
              <a:rPr lang="en-US" sz="1800" dirty="0"/>
              <a:t>We just need to import the OS module that comes with Python</a:t>
            </a:r>
          </a:p>
          <a:p>
            <a:pPr marL="457200" lvl="1" indent="0">
              <a:buNone/>
            </a:pPr>
            <a:r>
              <a:rPr lang="en-US" sz="1600" dirty="0">
                <a:solidFill>
                  <a:srgbClr val="00B050"/>
                </a:solidFill>
                <a:latin typeface="Consolas" panose="020B0609020204030204" pitchFamily="49" charset="0"/>
              </a:rPr>
              <a:t>import </a:t>
            </a:r>
            <a:r>
              <a:rPr lang="en-US" sz="1600" dirty="0" err="1">
                <a:solidFill>
                  <a:srgbClr val="00B050"/>
                </a:solidFill>
                <a:latin typeface="Consolas" panose="020B0609020204030204" pitchFamily="49" charset="0"/>
              </a:rPr>
              <a:t>os</a:t>
            </a:r>
            <a:r>
              <a:rPr lang="en-US" sz="1600" dirty="0">
                <a:solidFill>
                  <a:srgbClr val="00B050"/>
                </a:solidFill>
              </a:rPr>
              <a:t>             </a:t>
            </a:r>
            <a:r>
              <a:rPr lang="en-US" sz="1600" dirty="0">
                <a:solidFill>
                  <a:srgbClr val="0070C0"/>
                </a:solidFill>
              </a:rPr>
              <a:t># placed near the top of your source code by convention</a:t>
            </a:r>
          </a:p>
          <a:p>
            <a:pPr marL="457200" lvl="1" indent="0">
              <a:buNone/>
            </a:pPr>
            <a:endParaRPr lang="en-US" sz="1400" dirty="0">
              <a:solidFill>
                <a:srgbClr val="0070C0"/>
              </a:solidFill>
            </a:endParaRPr>
          </a:p>
          <a:p>
            <a:r>
              <a:rPr lang="en-US" sz="1800" dirty="0"/>
              <a:t>There are a bunch of things you can do with this module, but here’s it’s best function</a:t>
            </a:r>
          </a:p>
          <a:p>
            <a:pPr marL="0" indent="0">
              <a:buNone/>
            </a:pPr>
            <a:r>
              <a:rPr lang="en-US" sz="1800" dirty="0">
                <a:latin typeface="Consolas" panose="020B0609020204030204" pitchFamily="49" charset="0"/>
              </a:rPr>
              <a:t>       </a:t>
            </a:r>
            <a:r>
              <a:rPr lang="en-US" sz="1800" dirty="0">
                <a:solidFill>
                  <a:srgbClr val="00B050"/>
                </a:solidFill>
                <a:latin typeface="Consolas" panose="020B0609020204030204" pitchFamily="49" charset="0"/>
              </a:rPr>
              <a:t>import </a:t>
            </a:r>
            <a:r>
              <a:rPr lang="en-US" sz="1800" dirty="0" err="1">
                <a:solidFill>
                  <a:srgbClr val="00B050"/>
                </a:solidFill>
                <a:latin typeface="Consolas" panose="020B0609020204030204" pitchFamily="49" charset="0"/>
              </a:rPr>
              <a:t>os</a:t>
            </a:r>
            <a:endParaRPr lang="en-US" sz="1800" dirty="0">
              <a:solidFill>
                <a:srgbClr val="00B050"/>
              </a:solidFill>
              <a:latin typeface="Consolas" panose="020B0609020204030204" pitchFamily="49" charset="0"/>
            </a:endParaRPr>
          </a:p>
          <a:p>
            <a:pPr marL="0" indent="0">
              <a:buNone/>
            </a:pPr>
            <a:r>
              <a:rPr lang="en-US" sz="1800" dirty="0">
                <a:latin typeface="Consolas" panose="020B0609020204030204" pitchFamily="49" charset="0"/>
              </a:rPr>
              <a:t>       </a:t>
            </a:r>
            <a:r>
              <a:rPr lang="en-US" sz="1800" dirty="0" err="1">
                <a:solidFill>
                  <a:srgbClr val="00B050"/>
                </a:solidFill>
                <a:latin typeface="Consolas" panose="020B0609020204030204" pitchFamily="49" charset="0"/>
              </a:rPr>
              <a:t>os.system</a:t>
            </a:r>
            <a:r>
              <a:rPr lang="en-US" sz="1800" dirty="0">
                <a:solidFill>
                  <a:srgbClr val="00B050"/>
                </a:solidFill>
                <a:latin typeface="Consolas" panose="020B0609020204030204" pitchFamily="49" charset="0"/>
              </a:rPr>
              <a:t>(</a:t>
            </a:r>
            <a:r>
              <a:rPr lang="en-US" sz="1800" i="1" dirty="0">
                <a:solidFill>
                  <a:srgbClr val="00B050"/>
                </a:solidFill>
              </a:rPr>
              <a:t>command</a:t>
            </a:r>
            <a:r>
              <a:rPr lang="en-US" sz="1800" dirty="0">
                <a:solidFill>
                  <a:srgbClr val="00B050"/>
                </a:solidFill>
                <a:latin typeface="Consolas" panose="020B0609020204030204" pitchFamily="49" charset="0"/>
              </a:rPr>
              <a:t>)</a:t>
            </a:r>
            <a:r>
              <a:rPr lang="en-US" sz="1800" dirty="0">
                <a:solidFill>
                  <a:srgbClr val="00B050"/>
                </a:solidFill>
              </a:rPr>
              <a:t>	</a:t>
            </a:r>
            <a:r>
              <a:rPr lang="en-US" sz="1800" dirty="0">
                <a:solidFill>
                  <a:srgbClr val="0070C0"/>
                </a:solidFill>
              </a:rPr>
              <a:t># you could do an ls, </a:t>
            </a:r>
            <a:r>
              <a:rPr lang="en-US" sz="1800" dirty="0" err="1">
                <a:solidFill>
                  <a:srgbClr val="0070C0"/>
                </a:solidFill>
              </a:rPr>
              <a:t>dir</a:t>
            </a:r>
            <a:r>
              <a:rPr lang="en-US" sz="1800" dirty="0">
                <a:solidFill>
                  <a:srgbClr val="0070C0"/>
                </a:solidFill>
              </a:rPr>
              <a:t>, run a program, </a:t>
            </a:r>
            <a:r>
              <a:rPr lang="en-US" sz="1800" dirty="0" err="1">
                <a:solidFill>
                  <a:srgbClr val="0070C0"/>
                </a:solidFill>
              </a:rPr>
              <a:t>etc</a:t>
            </a:r>
            <a:endParaRPr lang="en-US" sz="1800" dirty="0">
              <a:solidFill>
                <a:srgbClr val="0070C0"/>
              </a:solidFill>
            </a:endParaRPr>
          </a:p>
          <a:p>
            <a:pPr marL="0" indent="0">
              <a:buNone/>
            </a:pPr>
            <a:r>
              <a:rPr lang="en-US" sz="1800" dirty="0">
                <a:solidFill>
                  <a:srgbClr val="00B050"/>
                </a:solidFill>
                <a:latin typeface="Consolas" panose="020B0609020204030204" pitchFamily="49" charset="0"/>
              </a:rPr>
              <a:t>       </a:t>
            </a:r>
            <a:r>
              <a:rPr lang="en-US" sz="1800" dirty="0" err="1">
                <a:solidFill>
                  <a:srgbClr val="00B050"/>
                </a:solidFill>
                <a:latin typeface="Consolas" panose="020B0609020204030204" pitchFamily="49" charset="0"/>
              </a:rPr>
              <a:t>os.system</a:t>
            </a:r>
            <a:r>
              <a:rPr lang="en-US" sz="1800" dirty="0">
                <a:solidFill>
                  <a:srgbClr val="00B050"/>
                </a:solidFill>
                <a:latin typeface="Consolas" panose="020B0609020204030204" pitchFamily="49" charset="0"/>
              </a:rPr>
              <a:t>(‘ls’)	</a:t>
            </a:r>
            <a:r>
              <a:rPr lang="en-US" sz="1800" dirty="0">
                <a:solidFill>
                  <a:srgbClr val="0070C0"/>
                </a:solidFill>
              </a:rPr>
              <a:t># list all the files in the current directory</a:t>
            </a:r>
          </a:p>
          <a:p>
            <a:pPr marL="457200" lvl="1" indent="0">
              <a:buNone/>
            </a:pPr>
            <a:endParaRPr lang="en-US" sz="1400" dirty="0"/>
          </a:p>
          <a:p>
            <a:r>
              <a:rPr lang="en-US" sz="1800" dirty="0"/>
              <a:t>Reflect on this for a moment</a:t>
            </a:r>
          </a:p>
          <a:p>
            <a:r>
              <a:rPr lang="en-US" sz="1800" dirty="0"/>
              <a:t>Review the Python official documentation for this module</a:t>
            </a:r>
          </a:p>
        </p:txBody>
      </p:sp>
    </p:spTree>
    <p:extLst>
      <p:ext uri="{BB962C8B-B14F-4D97-AF65-F5344CB8AC3E}">
        <p14:creationId xmlns:p14="http://schemas.microsoft.com/office/powerpoint/2010/main" val="526592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759F5-14CA-BC4D-93C1-AE5363E23514}"/>
              </a:ext>
            </a:extLst>
          </p:cNvPr>
          <p:cNvSpPr>
            <a:spLocks noGrp="1"/>
          </p:cNvSpPr>
          <p:nvPr>
            <p:ph type="title"/>
          </p:nvPr>
        </p:nvSpPr>
        <p:spPr>
          <a:xfrm>
            <a:off x="838200" y="365126"/>
            <a:ext cx="10515600" cy="605836"/>
          </a:xfrm>
        </p:spPr>
        <p:txBody>
          <a:bodyPr>
            <a:normAutofit/>
          </a:bodyPr>
          <a:lstStyle/>
          <a:p>
            <a:r>
              <a:rPr lang="en-US" sz="2000" dirty="0"/>
              <a:t>Assignment #4</a:t>
            </a:r>
          </a:p>
        </p:txBody>
      </p:sp>
      <p:sp>
        <p:nvSpPr>
          <p:cNvPr id="3" name="Content Placeholder 2">
            <a:extLst>
              <a:ext uri="{FF2B5EF4-FFF2-40B4-BE49-F238E27FC236}">
                <a16:creationId xmlns:a16="http://schemas.microsoft.com/office/drawing/2014/main" id="{0B4B1928-655D-9044-A7F7-9AB42447B62F}"/>
              </a:ext>
            </a:extLst>
          </p:cNvPr>
          <p:cNvSpPr>
            <a:spLocks noGrp="1"/>
          </p:cNvSpPr>
          <p:nvPr>
            <p:ph idx="1"/>
          </p:nvPr>
        </p:nvSpPr>
        <p:spPr>
          <a:xfrm>
            <a:off x="838200" y="1197204"/>
            <a:ext cx="10515600" cy="4979759"/>
          </a:xfrm>
        </p:spPr>
        <p:txBody>
          <a:bodyPr>
            <a:normAutofit/>
          </a:bodyPr>
          <a:lstStyle/>
          <a:p>
            <a:r>
              <a:rPr lang="en-US" sz="1800" dirty="0"/>
              <a:t>Create a program that writes another program… then executes/launches it</a:t>
            </a:r>
          </a:p>
        </p:txBody>
      </p:sp>
      <p:pic>
        <p:nvPicPr>
          <p:cNvPr id="4" name="Picture 3">
            <a:extLst>
              <a:ext uri="{FF2B5EF4-FFF2-40B4-BE49-F238E27FC236}">
                <a16:creationId xmlns:a16="http://schemas.microsoft.com/office/drawing/2014/main" id="{E8E2E36B-E156-494E-AB73-88501EEED67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68855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CCBE5-9163-D544-981A-40AB5856B4CD}"/>
              </a:ext>
            </a:extLst>
          </p:cNvPr>
          <p:cNvSpPr>
            <a:spLocks noGrp="1"/>
          </p:cNvSpPr>
          <p:nvPr>
            <p:ph type="title"/>
          </p:nvPr>
        </p:nvSpPr>
        <p:spPr>
          <a:xfrm>
            <a:off x="838200" y="176589"/>
            <a:ext cx="10515600" cy="315912"/>
          </a:xfrm>
        </p:spPr>
        <p:txBody>
          <a:bodyPr>
            <a:noAutofit/>
          </a:bodyPr>
          <a:lstStyle/>
          <a:p>
            <a:r>
              <a:rPr lang="en-US" sz="2000" dirty="0"/>
              <a:t>Dictionaries</a:t>
            </a:r>
          </a:p>
        </p:txBody>
      </p:sp>
      <p:sp>
        <p:nvSpPr>
          <p:cNvPr id="3" name="Content Placeholder 2">
            <a:extLst>
              <a:ext uri="{FF2B5EF4-FFF2-40B4-BE49-F238E27FC236}">
                <a16:creationId xmlns:a16="http://schemas.microsoft.com/office/drawing/2014/main" id="{69D000F9-5AE9-5042-ACB2-DC346B773568}"/>
              </a:ext>
            </a:extLst>
          </p:cNvPr>
          <p:cNvSpPr>
            <a:spLocks noGrp="1"/>
          </p:cNvSpPr>
          <p:nvPr>
            <p:ph idx="1"/>
          </p:nvPr>
        </p:nvSpPr>
        <p:spPr>
          <a:xfrm>
            <a:off x="838200" y="584462"/>
            <a:ext cx="10515600" cy="6023728"/>
          </a:xfrm>
        </p:spPr>
        <p:txBody>
          <a:bodyPr>
            <a:normAutofit/>
          </a:bodyPr>
          <a:lstStyle/>
          <a:p>
            <a:r>
              <a:rPr lang="en-US" sz="1800" dirty="0"/>
              <a:t>Dictionaries are referred to as Hash Tables or Associative Arrays in other languages</a:t>
            </a:r>
          </a:p>
          <a:p>
            <a:r>
              <a:rPr lang="en-US" sz="1800" dirty="0"/>
              <a:t>They are implemented as a key/value pair with the key usually being a string</a:t>
            </a:r>
          </a:p>
          <a:p>
            <a:pPr marL="457200" lvl="1" indent="0">
              <a:buNone/>
            </a:pPr>
            <a:r>
              <a:rPr lang="en-US" sz="1400" dirty="0">
                <a:solidFill>
                  <a:srgbClr val="00B050"/>
                </a:solidFill>
                <a:latin typeface="Consolas" panose="020B0609020204030204" pitchFamily="49" charset="0"/>
              </a:rPr>
              <a:t>d = {}</a:t>
            </a:r>
            <a:r>
              <a:rPr lang="en-US" sz="1400" dirty="0">
                <a:solidFill>
                  <a:srgbClr val="00B050"/>
                </a:solidFill>
              </a:rPr>
              <a:t>	</a:t>
            </a:r>
            <a:r>
              <a:rPr lang="en-US" sz="1400" dirty="0">
                <a:solidFill>
                  <a:srgbClr val="0070C0"/>
                </a:solidFill>
              </a:rPr>
              <a:t># declare an empty dictionary</a:t>
            </a:r>
          </a:p>
          <a:p>
            <a:pPr marL="457200" lvl="1" indent="0">
              <a:buNone/>
            </a:pPr>
            <a:r>
              <a:rPr lang="en-US" sz="1400" dirty="0">
                <a:solidFill>
                  <a:srgbClr val="00B050"/>
                </a:solidFill>
                <a:latin typeface="Consolas" panose="020B0609020204030204" pitchFamily="49" charset="0"/>
              </a:rPr>
              <a:t>d = { 'name': 'Yoda', 'age': 947 }</a:t>
            </a:r>
            <a:r>
              <a:rPr lang="en-US" sz="1400" dirty="0">
                <a:solidFill>
                  <a:srgbClr val="00B050"/>
                </a:solidFill>
              </a:rPr>
              <a:t>	</a:t>
            </a:r>
            <a:r>
              <a:rPr lang="en-US" sz="1400" dirty="0">
                <a:solidFill>
                  <a:srgbClr val="0070C0"/>
                </a:solidFill>
              </a:rPr>
              <a:t># a two item dictionary</a:t>
            </a:r>
          </a:p>
          <a:p>
            <a:pPr marL="457200" lvl="1" indent="0">
              <a:buNone/>
            </a:pPr>
            <a:r>
              <a:rPr lang="en-US" sz="1400" dirty="0" err="1">
                <a:solidFill>
                  <a:srgbClr val="00B050"/>
                </a:solidFill>
                <a:latin typeface="Consolas" panose="020B0609020204030204" pitchFamily="49" charset="0"/>
              </a:rPr>
              <a:t>d.keys</a:t>
            </a:r>
            <a:r>
              <a:rPr lang="en-US" sz="1400" dirty="0">
                <a:solidFill>
                  <a:srgbClr val="00B050"/>
                </a:solidFill>
                <a:latin typeface="Consolas" panose="020B0609020204030204" pitchFamily="49" charset="0"/>
              </a:rPr>
              <a:t>()</a:t>
            </a:r>
            <a:r>
              <a:rPr lang="en-US" sz="1400" dirty="0">
                <a:solidFill>
                  <a:srgbClr val="00B050"/>
                </a:solidFill>
              </a:rPr>
              <a:t>	</a:t>
            </a:r>
            <a:r>
              <a:rPr lang="en-US" sz="1400" dirty="0">
                <a:solidFill>
                  <a:srgbClr val="0070C0"/>
                </a:solidFill>
              </a:rPr>
              <a:t># returns a dictionary view object </a:t>
            </a:r>
          </a:p>
          <a:p>
            <a:pPr marL="457200" lvl="1" indent="0">
              <a:buNone/>
            </a:pPr>
            <a:r>
              <a:rPr lang="en-US" sz="1400" dirty="0">
                <a:solidFill>
                  <a:srgbClr val="00B050"/>
                </a:solidFill>
                <a:latin typeface="Consolas" panose="020B0609020204030204" pitchFamily="49" charset="0"/>
              </a:rPr>
              <a:t>d[‘name’]</a:t>
            </a:r>
            <a:r>
              <a:rPr lang="en-US" sz="1400" dirty="0">
                <a:solidFill>
                  <a:srgbClr val="00B050"/>
                </a:solidFill>
              </a:rPr>
              <a:t>	</a:t>
            </a:r>
            <a:r>
              <a:rPr lang="en-US" sz="1400" dirty="0">
                <a:solidFill>
                  <a:srgbClr val="0070C0"/>
                </a:solidFill>
              </a:rPr>
              <a:t># Access name element of d; returns ‘Yoda’</a:t>
            </a:r>
          </a:p>
          <a:p>
            <a:r>
              <a:rPr lang="en-US" sz="1800" dirty="0"/>
              <a:t>You can think of them as an un-ordered string indexed array (don’t need to remember the index offset)</a:t>
            </a:r>
          </a:p>
          <a:p>
            <a:r>
              <a:rPr lang="en-US" sz="1800" dirty="0"/>
              <a:t>Here’s an example:</a:t>
            </a:r>
          </a:p>
          <a:p>
            <a:pPr marL="457200" lvl="1" indent="0">
              <a:buNone/>
            </a:pPr>
            <a:r>
              <a:rPr lang="en-US" sz="1400" dirty="0" err="1">
                <a:solidFill>
                  <a:srgbClr val="00B050"/>
                </a:solidFill>
                <a:latin typeface="Consolas" panose="020B0609020204030204" pitchFamily="49" charset="0"/>
              </a:rPr>
              <a:t>ips</a:t>
            </a:r>
            <a:r>
              <a:rPr lang="en-US" sz="1400" dirty="0">
                <a:solidFill>
                  <a:srgbClr val="00B050"/>
                </a:solidFill>
                <a:latin typeface="Consolas" panose="020B0609020204030204" pitchFamily="49" charset="0"/>
              </a:rPr>
              <a:t> = { '</a:t>
            </a:r>
            <a:r>
              <a:rPr lang="en-US" sz="1400" dirty="0" err="1">
                <a:solidFill>
                  <a:srgbClr val="00B050"/>
                </a:solidFill>
                <a:latin typeface="Consolas" panose="020B0609020204030204" pitchFamily="49" charset="0"/>
              </a:rPr>
              <a:t>googler</a:t>
            </a:r>
            <a:r>
              <a:rPr lang="en-US" sz="1400" dirty="0">
                <a:solidFill>
                  <a:srgbClr val="00B050"/>
                </a:solidFill>
                <a:latin typeface="Consolas" panose="020B0609020204030204" pitchFamily="49" charset="0"/>
              </a:rPr>
              <a:t>': '120.232.12.0',  '</a:t>
            </a:r>
            <a:r>
              <a:rPr lang="en-US" sz="1400" dirty="0" err="1">
                <a:solidFill>
                  <a:srgbClr val="00B050"/>
                </a:solidFill>
                <a:latin typeface="Consolas" panose="020B0609020204030204" pitchFamily="49" charset="0"/>
              </a:rPr>
              <a:t>facechat</a:t>
            </a:r>
            <a:r>
              <a:rPr lang="en-US" sz="1400" dirty="0">
                <a:solidFill>
                  <a:srgbClr val="00B050"/>
                </a:solidFill>
                <a:latin typeface="Consolas" panose="020B0609020204030204" pitchFamily="49" charset="0"/>
              </a:rPr>
              <a:t>': '147.331.234', '</a:t>
            </a:r>
            <a:r>
              <a:rPr lang="en-US" sz="1400" dirty="0" err="1">
                <a:solidFill>
                  <a:srgbClr val="00B050"/>
                </a:solidFill>
                <a:latin typeface="Consolas" panose="020B0609020204030204" pitchFamily="49" charset="0"/>
              </a:rPr>
              <a:t>twitwit</a:t>
            </a:r>
            <a:r>
              <a:rPr lang="en-US" sz="1400" dirty="0">
                <a:solidFill>
                  <a:srgbClr val="00B050"/>
                </a:solidFill>
                <a:latin typeface="Consolas" panose="020B0609020204030204" pitchFamily="49" charset="0"/>
              </a:rPr>
              <a:t>': '231.122.32.17' }</a:t>
            </a:r>
            <a:endParaRPr lang="en-US" sz="1400" dirty="0">
              <a:solidFill>
                <a:srgbClr val="00B050"/>
              </a:solidFill>
            </a:endParaRPr>
          </a:p>
          <a:p>
            <a:pPr marL="457200" lvl="1" indent="0">
              <a:buNone/>
            </a:pPr>
            <a:r>
              <a:rPr lang="en-US" sz="1400" dirty="0">
                <a:solidFill>
                  <a:srgbClr val="0070C0"/>
                </a:solidFill>
              </a:rPr>
              <a:t># just created a 3 element dictionary</a:t>
            </a:r>
          </a:p>
          <a:p>
            <a:pPr marL="457200" lvl="1" indent="0">
              <a:buNone/>
            </a:pPr>
            <a:r>
              <a:rPr lang="en-US" sz="1400" dirty="0">
                <a:solidFill>
                  <a:srgbClr val="00B050"/>
                </a:solidFill>
                <a:latin typeface="Consolas" panose="020B0609020204030204" pitchFamily="49" charset="0"/>
              </a:rPr>
              <a:t>print( </a:t>
            </a:r>
            <a:r>
              <a:rPr lang="en-US" sz="1400" dirty="0" err="1">
                <a:solidFill>
                  <a:srgbClr val="00B050"/>
                </a:solidFill>
                <a:latin typeface="Consolas" panose="020B0609020204030204" pitchFamily="49" charset="0"/>
              </a:rPr>
              <a:t>ips</a:t>
            </a:r>
            <a:r>
              <a:rPr lang="en-US" sz="1400" dirty="0">
                <a:solidFill>
                  <a:srgbClr val="00B050"/>
                </a:solidFill>
                <a:latin typeface="Consolas" panose="020B0609020204030204" pitchFamily="49" charset="0"/>
              </a:rPr>
              <a:t>[‘</a:t>
            </a:r>
            <a:r>
              <a:rPr lang="en-US" sz="1400" dirty="0" err="1">
                <a:solidFill>
                  <a:srgbClr val="00B050"/>
                </a:solidFill>
                <a:latin typeface="Consolas" panose="020B0609020204030204" pitchFamily="49" charset="0"/>
              </a:rPr>
              <a:t>facechat</a:t>
            </a:r>
            <a:r>
              <a:rPr lang="en-US" sz="1400" dirty="0">
                <a:solidFill>
                  <a:srgbClr val="00B050"/>
                </a:solidFill>
                <a:latin typeface="Consolas" panose="020B0609020204030204" pitchFamily="49" charset="0"/>
              </a:rPr>
              <a:t>’] )</a:t>
            </a:r>
            <a:r>
              <a:rPr lang="en-US" sz="1400" dirty="0">
                <a:solidFill>
                  <a:srgbClr val="00B050"/>
                </a:solidFill>
              </a:rPr>
              <a:t>	</a:t>
            </a:r>
            <a:r>
              <a:rPr lang="en-US" sz="1400" dirty="0">
                <a:solidFill>
                  <a:srgbClr val="0070C0"/>
                </a:solidFill>
              </a:rPr>
              <a:t># print out the </a:t>
            </a:r>
            <a:r>
              <a:rPr lang="en-US" sz="1400" dirty="0" err="1">
                <a:solidFill>
                  <a:srgbClr val="0070C0"/>
                </a:solidFill>
              </a:rPr>
              <a:t>ip</a:t>
            </a:r>
            <a:r>
              <a:rPr lang="en-US" sz="1400" dirty="0">
                <a:solidFill>
                  <a:srgbClr val="0070C0"/>
                </a:solidFill>
              </a:rPr>
              <a:t> by name.  If it was an list you’d have to remember the position -&gt;  </a:t>
            </a:r>
            <a:r>
              <a:rPr lang="en-US" sz="1400" dirty="0" err="1">
                <a:solidFill>
                  <a:srgbClr val="0070C0"/>
                </a:solidFill>
              </a:rPr>
              <a:t>ips</a:t>
            </a:r>
            <a:r>
              <a:rPr lang="en-US" sz="1400" dirty="0">
                <a:solidFill>
                  <a:srgbClr val="0070C0"/>
                </a:solidFill>
              </a:rPr>
              <a:t>[1] </a:t>
            </a:r>
          </a:p>
          <a:p>
            <a:pPr marL="457200" lvl="1" indent="0">
              <a:buNone/>
            </a:pPr>
            <a:endParaRPr lang="en-US" sz="1400" dirty="0">
              <a:solidFill>
                <a:srgbClr val="00B050"/>
              </a:solidFill>
            </a:endParaRPr>
          </a:p>
          <a:p>
            <a:r>
              <a:rPr lang="en-US" sz="1800" dirty="0"/>
              <a:t>We can iterate over an entire dictionary (similar to an list):</a:t>
            </a:r>
          </a:p>
          <a:p>
            <a:pPr marL="457200" lvl="1" indent="0">
              <a:buNone/>
            </a:pPr>
            <a:r>
              <a:rPr lang="en-US" sz="1400" dirty="0">
                <a:solidFill>
                  <a:srgbClr val="00B050"/>
                </a:solidFill>
                <a:latin typeface="Consolas" panose="020B0609020204030204" pitchFamily="49" charset="0"/>
              </a:rPr>
              <a:t>for (key, value) in </a:t>
            </a:r>
            <a:r>
              <a:rPr lang="en-US" sz="1400" dirty="0" err="1">
                <a:solidFill>
                  <a:srgbClr val="00B050"/>
                </a:solidFill>
                <a:latin typeface="Consolas" panose="020B0609020204030204" pitchFamily="49" charset="0"/>
              </a:rPr>
              <a:t>d.items</a:t>
            </a:r>
            <a:r>
              <a:rPr lang="en-US" sz="1400" dirty="0">
                <a:solidFill>
                  <a:srgbClr val="00B050"/>
                </a:solidFill>
                <a:latin typeface="Consolas" panose="020B0609020204030204" pitchFamily="49" charset="0"/>
              </a:rPr>
              <a:t>():</a:t>
            </a:r>
            <a:r>
              <a:rPr lang="en-US" sz="1400" dirty="0">
                <a:solidFill>
                  <a:srgbClr val="00B050"/>
                </a:solidFill>
              </a:rPr>
              <a:t>	</a:t>
            </a:r>
            <a:r>
              <a:rPr lang="en-US" sz="1400" dirty="0">
                <a:solidFill>
                  <a:srgbClr val="0070C0"/>
                </a:solidFill>
              </a:rPr>
              <a:t># using the .items() function returns a pair</a:t>
            </a:r>
          </a:p>
          <a:p>
            <a:pPr marL="457200" lvl="1" indent="0">
              <a:buNone/>
            </a:pPr>
            <a:r>
              <a:rPr lang="en-US" sz="1400" dirty="0">
                <a:solidFill>
                  <a:srgbClr val="00B050"/>
                </a:solidFill>
              </a:rPr>
              <a:t>	</a:t>
            </a:r>
            <a:r>
              <a:rPr lang="en-US" sz="1400" dirty="0">
                <a:solidFill>
                  <a:srgbClr val="0070C0"/>
                </a:solidFill>
              </a:rPr>
              <a:t># do something with a key and value</a:t>
            </a:r>
          </a:p>
          <a:p>
            <a:pPr marL="457200" lvl="1" indent="0">
              <a:buNone/>
            </a:pPr>
            <a:endParaRPr lang="en-US" sz="1400" dirty="0">
              <a:solidFill>
                <a:srgbClr val="00B050"/>
              </a:solidFill>
            </a:endParaRPr>
          </a:p>
          <a:p>
            <a:pPr marL="457200" lvl="1" indent="0">
              <a:buNone/>
            </a:pPr>
            <a:r>
              <a:rPr lang="en-US" sz="1400" dirty="0">
                <a:solidFill>
                  <a:srgbClr val="00B050"/>
                </a:solidFill>
                <a:latin typeface="Consolas" panose="020B0609020204030204" pitchFamily="49" charset="0"/>
              </a:rPr>
              <a:t>for key in </a:t>
            </a:r>
            <a:r>
              <a:rPr lang="en-US" sz="1400" dirty="0" err="1">
                <a:solidFill>
                  <a:srgbClr val="00B050"/>
                </a:solidFill>
                <a:latin typeface="Consolas" panose="020B0609020204030204" pitchFamily="49" charset="0"/>
              </a:rPr>
              <a:t>d.keys</a:t>
            </a:r>
            <a:r>
              <a:rPr lang="en-US" sz="1400" dirty="0">
                <a:solidFill>
                  <a:srgbClr val="00B050"/>
                </a:solidFill>
                <a:latin typeface="Consolas" panose="020B0609020204030204" pitchFamily="49" charset="0"/>
              </a:rPr>
              <a:t>():</a:t>
            </a:r>
            <a:r>
              <a:rPr lang="en-US" sz="1400" dirty="0">
                <a:solidFill>
                  <a:srgbClr val="00B050"/>
                </a:solidFill>
              </a:rPr>
              <a:t>		</a:t>
            </a:r>
            <a:r>
              <a:rPr lang="en-US" sz="1400" dirty="0">
                <a:solidFill>
                  <a:srgbClr val="0070C0"/>
                </a:solidFill>
              </a:rPr>
              <a:t># you can do something like this</a:t>
            </a:r>
          </a:p>
          <a:p>
            <a:pPr marL="457200" lvl="1" indent="0">
              <a:buNone/>
            </a:pPr>
            <a:r>
              <a:rPr lang="en-US" sz="1400" dirty="0">
                <a:solidFill>
                  <a:srgbClr val="00B050"/>
                </a:solidFill>
                <a:latin typeface="Consolas" panose="020B0609020204030204" pitchFamily="49" charset="0"/>
              </a:rPr>
              <a:t>	</a:t>
            </a:r>
            <a:r>
              <a:rPr lang="en-US" sz="1400" dirty="0" err="1">
                <a:solidFill>
                  <a:srgbClr val="00B050"/>
                </a:solidFill>
                <a:latin typeface="Consolas" panose="020B0609020204030204" pitchFamily="49" charset="0"/>
              </a:rPr>
              <a:t>sendlawyer</a:t>
            </a:r>
            <a:r>
              <a:rPr lang="en-US" sz="1400" dirty="0">
                <a:solidFill>
                  <a:srgbClr val="00B050"/>
                </a:solidFill>
                <a:latin typeface="Consolas" panose="020B0609020204030204" pitchFamily="49" charset="0"/>
              </a:rPr>
              <a:t>( d[key] )</a:t>
            </a:r>
            <a:r>
              <a:rPr lang="en-US" sz="1400" dirty="0">
                <a:solidFill>
                  <a:srgbClr val="00B050"/>
                </a:solidFill>
              </a:rPr>
              <a:t>	</a:t>
            </a:r>
            <a:r>
              <a:rPr lang="en-US" sz="1400" dirty="0">
                <a:solidFill>
                  <a:srgbClr val="0070C0"/>
                </a:solidFill>
              </a:rPr>
              <a:t># </a:t>
            </a:r>
            <a:r>
              <a:rPr lang="en-US" sz="1400" dirty="0" err="1">
                <a:solidFill>
                  <a:srgbClr val="0070C0"/>
                </a:solidFill>
              </a:rPr>
              <a:t>ip</a:t>
            </a:r>
            <a:r>
              <a:rPr lang="en-US" sz="1400" dirty="0">
                <a:solidFill>
                  <a:srgbClr val="0070C0"/>
                </a:solidFill>
              </a:rPr>
              <a:t> is passed to the </a:t>
            </a:r>
            <a:r>
              <a:rPr lang="en-US" sz="1400" dirty="0" err="1">
                <a:solidFill>
                  <a:srgbClr val="0070C0"/>
                </a:solidFill>
              </a:rPr>
              <a:t>sendlawyer</a:t>
            </a:r>
            <a:r>
              <a:rPr lang="en-US" sz="1400" dirty="0">
                <a:solidFill>
                  <a:srgbClr val="0070C0"/>
                </a:solidFill>
              </a:rPr>
              <a:t>() function for due processing</a:t>
            </a:r>
          </a:p>
          <a:p>
            <a:r>
              <a:rPr lang="en-US" sz="1800" dirty="0"/>
              <a:t>The values don’t need to be numbers or strings, they can be lists, dictionaries, or other objects</a:t>
            </a:r>
          </a:p>
          <a:p>
            <a:pPr marL="457200" lvl="1" indent="0">
              <a:buNone/>
            </a:pPr>
            <a:endParaRPr lang="en-US" sz="1400" dirty="0"/>
          </a:p>
        </p:txBody>
      </p:sp>
    </p:spTree>
    <p:extLst>
      <p:ext uri="{BB962C8B-B14F-4D97-AF65-F5344CB8AC3E}">
        <p14:creationId xmlns:p14="http://schemas.microsoft.com/office/powerpoint/2010/main" val="2874633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4820C-0605-F249-8E46-AFF59BA2A47F}"/>
              </a:ext>
            </a:extLst>
          </p:cNvPr>
          <p:cNvSpPr>
            <a:spLocks noGrp="1"/>
          </p:cNvSpPr>
          <p:nvPr>
            <p:ph type="title"/>
          </p:nvPr>
        </p:nvSpPr>
        <p:spPr>
          <a:xfrm>
            <a:off x="838200" y="157736"/>
            <a:ext cx="10515600" cy="605836"/>
          </a:xfrm>
        </p:spPr>
        <p:txBody>
          <a:bodyPr>
            <a:normAutofit/>
          </a:bodyPr>
          <a:lstStyle/>
          <a:p>
            <a:r>
              <a:rPr lang="en-US" sz="2000" dirty="0"/>
              <a:t>Complex Data Structures</a:t>
            </a:r>
          </a:p>
        </p:txBody>
      </p:sp>
      <p:sp>
        <p:nvSpPr>
          <p:cNvPr id="3" name="Content Placeholder 2">
            <a:extLst>
              <a:ext uri="{FF2B5EF4-FFF2-40B4-BE49-F238E27FC236}">
                <a16:creationId xmlns:a16="http://schemas.microsoft.com/office/drawing/2014/main" id="{5BABBAB9-CD01-4048-AF89-D771EAEA199E}"/>
              </a:ext>
            </a:extLst>
          </p:cNvPr>
          <p:cNvSpPr>
            <a:spLocks noGrp="1"/>
          </p:cNvSpPr>
          <p:nvPr>
            <p:ph idx="1"/>
          </p:nvPr>
        </p:nvSpPr>
        <p:spPr>
          <a:xfrm>
            <a:off x="838200" y="756431"/>
            <a:ext cx="10515600" cy="725863"/>
          </a:xfrm>
        </p:spPr>
        <p:txBody>
          <a:bodyPr>
            <a:normAutofit fontScale="85000" lnSpcReduction="20000"/>
          </a:bodyPr>
          <a:lstStyle/>
          <a:p>
            <a:r>
              <a:rPr lang="en-US" sz="1800" dirty="0"/>
              <a:t>Let’s say we want a data structure that holds a series of TV shows, and a list of characters for each show; it may look something like a dictionary of lists:</a:t>
            </a:r>
          </a:p>
          <a:p>
            <a:pPr marL="0" indent="0">
              <a:buNone/>
            </a:pPr>
            <a:r>
              <a:rPr lang="en-US" sz="1400" dirty="0"/>
              <a:t>          </a:t>
            </a:r>
          </a:p>
          <a:p>
            <a:pPr marL="457200" lvl="1" indent="0">
              <a:buNone/>
            </a:pPr>
            <a:endParaRPr lang="en-US" sz="1200" dirty="0"/>
          </a:p>
          <a:p>
            <a:endParaRPr lang="en-US" sz="1800" dirty="0"/>
          </a:p>
        </p:txBody>
      </p:sp>
      <p:sp>
        <p:nvSpPr>
          <p:cNvPr id="4" name="Rectangle 3">
            <a:extLst>
              <a:ext uri="{FF2B5EF4-FFF2-40B4-BE49-F238E27FC236}">
                <a16:creationId xmlns:a16="http://schemas.microsoft.com/office/drawing/2014/main" id="{285B9D83-FAB8-FC43-9BBA-26178A6A10AA}"/>
              </a:ext>
            </a:extLst>
          </p:cNvPr>
          <p:cNvSpPr/>
          <p:nvPr/>
        </p:nvSpPr>
        <p:spPr>
          <a:xfrm>
            <a:off x="672445" y="1482294"/>
            <a:ext cx="10036404" cy="4616648"/>
          </a:xfrm>
          <a:prstGeom prst="rect">
            <a:avLst/>
          </a:prstGeom>
        </p:spPr>
        <p:txBody>
          <a:bodyPr wrap="square">
            <a:spAutoFit/>
          </a:bodyPr>
          <a:lstStyle/>
          <a:p>
            <a:r>
              <a:rPr lang="en-US" sz="1400" dirty="0">
                <a:solidFill>
                  <a:srgbClr val="00B050"/>
                </a:solidFill>
                <a:latin typeface="Consolas" panose="020B0609020204030204" pitchFamily="49" charset="0"/>
              </a:rPr>
              <a:t>#!/</a:t>
            </a:r>
            <a:r>
              <a:rPr lang="en-US" sz="1400" dirty="0" err="1">
                <a:solidFill>
                  <a:srgbClr val="00B050"/>
                </a:solidFill>
                <a:latin typeface="Consolas" panose="020B0609020204030204" pitchFamily="49" charset="0"/>
              </a:rPr>
              <a:t>usr</a:t>
            </a:r>
            <a:r>
              <a:rPr lang="en-US" sz="1400" dirty="0">
                <a:solidFill>
                  <a:srgbClr val="00B050"/>
                </a:solidFill>
                <a:latin typeface="Consolas" panose="020B0609020204030204" pitchFamily="49" charset="0"/>
              </a:rPr>
              <a:t>/bin/python3</a:t>
            </a:r>
          </a:p>
          <a:p>
            <a:r>
              <a:rPr lang="en-US" sz="1400" dirty="0">
                <a:solidFill>
                  <a:srgbClr val="00B050"/>
                </a:solidFill>
                <a:latin typeface="Consolas" panose="020B0609020204030204" pitchFamily="49" charset="0"/>
              </a:rPr>
              <a:t>  </a:t>
            </a:r>
          </a:p>
          <a:p>
            <a:r>
              <a:rPr lang="en-US" sz="1400" dirty="0">
                <a:solidFill>
                  <a:srgbClr val="00B050"/>
                </a:solidFill>
                <a:latin typeface="Consolas" panose="020B0609020204030204" pitchFamily="49" charset="0"/>
              </a:rPr>
              <a:t>shows = { '</a:t>
            </a:r>
            <a:r>
              <a:rPr lang="en-US" sz="1400" dirty="0" err="1">
                <a:solidFill>
                  <a:srgbClr val="00B050"/>
                </a:solidFill>
                <a:latin typeface="Consolas" panose="020B0609020204030204" pitchFamily="49" charset="0"/>
              </a:rPr>
              <a:t>seinfeld</a:t>
            </a:r>
            <a:r>
              <a:rPr lang="en-US" sz="1400" dirty="0">
                <a:solidFill>
                  <a:srgbClr val="00B050"/>
                </a:solidFill>
                <a:latin typeface="Consolas" panose="020B0609020204030204" pitchFamily="49" charset="0"/>
              </a:rPr>
              <a:t>': ['Jerry', 'George', 'Elaine', 'Kramer'],</a:t>
            </a:r>
            <a:r>
              <a:rPr lang="en-US" sz="1400" dirty="0">
                <a:solidFill>
                  <a:srgbClr val="00B050"/>
                </a:solidFill>
              </a:rPr>
              <a:t>	</a:t>
            </a:r>
            <a:r>
              <a:rPr lang="en-US" sz="1400" dirty="0">
                <a:solidFill>
                  <a:srgbClr val="0070C0"/>
                </a:solidFill>
              </a:rPr>
              <a:t># see what we've done here</a:t>
            </a:r>
          </a:p>
          <a:p>
            <a:r>
              <a:rPr lang="en-US" sz="1400" dirty="0">
                <a:solidFill>
                  <a:srgbClr val="00B050"/>
                </a:solidFill>
                <a:latin typeface="Consolas" panose="020B0609020204030204" pitchFamily="49" charset="0"/>
              </a:rPr>
              <a:t>          'office': ['Michael', 'Dwight', 'Pam', 'Jim', 'Creed']</a:t>
            </a:r>
            <a:r>
              <a:rPr lang="en-US" sz="1400" dirty="0">
                <a:solidFill>
                  <a:srgbClr val="00B050"/>
                </a:solidFill>
                <a:latin typeface="+mj-lt"/>
              </a:rPr>
              <a:t>,</a:t>
            </a:r>
            <a:r>
              <a:rPr lang="en-US" sz="1400" dirty="0">
                <a:solidFill>
                  <a:srgbClr val="00B050"/>
                </a:solidFill>
              </a:rPr>
              <a:t>	</a:t>
            </a:r>
            <a:r>
              <a:rPr lang="en-US" sz="1400" dirty="0">
                <a:solidFill>
                  <a:srgbClr val="0070C0"/>
                </a:solidFill>
              </a:rPr>
              <a:t># same list syntax without using variables</a:t>
            </a:r>
          </a:p>
          <a:p>
            <a:r>
              <a:rPr lang="en-US" sz="1400" dirty="0">
                <a:solidFill>
                  <a:srgbClr val="00B050"/>
                </a:solidFill>
                <a:latin typeface="Consolas" panose="020B0609020204030204" pitchFamily="49" charset="0"/>
              </a:rPr>
              <a:t>          'sledgehammer': ['Sledge', '</a:t>
            </a:r>
            <a:r>
              <a:rPr lang="en-US" sz="1400" dirty="0" err="1">
                <a:solidFill>
                  <a:srgbClr val="00B050"/>
                </a:solidFill>
                <a:latin typeface="Consolas" panose="020B0609020204030204" pitchFamily="49" charset="0"/>
              </a:rPr>
              <a:t>Dori</a:t>
            </a:r>
            <a:r>
              <a:rPr lang="en-US" sz="1400" dirty="0">
                <a:solidFill>
                  <a:srgbClr val="00B050"/>
                </a:solidFill>
                <a:latin typeface="Consolas" panose="020B0609020204030204" pitchFamily="49" charset="0"/>
              </a:rPr>
              <a:t>', 'Captain Trunk', 'Officer </a:t>
            </a:r>
            <a:r>
              <a:rPr lang="en-US" sz="1400" dirty="0" err="1">
                <a:solidFill>
                  <a:srgbClr val="00B050"/>
                </a:solidFill>
                <a:latin typeface="Consolas" panose="020B0609020204030204" pitchFamily="49" charset="0"/>
              </a:rPr>
              <a:t>Majoy</a:t>
            </a:r>
            <a:r>
              <a:rPr lang="en-US" sz="1400" dirty="0">
                <a:solidFill>
                  <a:srgbClr val="00B050"/>
                </a:solidFill>
                <a:latin typeface="Consolas" panose="020B0609020204030204" pitchFamily="49" charset="0"/>
              </a:rPr>
              <a:t>']</a:t>
            </a:r>
            <a:r>
              <a:rPr lang="en-US" sz="1400" dirty="0">
                <a:solidFill>
                  <a:srgbClr val="00B050"/>
                </a:solidFill>
              </a:rPr>
              <a:t> </a:t>
            </a:r>
            <a:r>
              <a:rPr lang="en-US" sz="1400" dirty="0">
                <a:solidFill>
                  <a:srgbClr val="0070C0"/>
                </a:solidFill>
              </a:rPr>
              <a:t># greatest tv show of all time</a:t>
            </a:r>
          </a:p>
          <a:p>
            <a:r>
              <a:rPr lang="en-US" sz="1400" dirty="0">
                <a:solidFill>
                  <a:srgbClr val="00B050"/>
                </a:solidFill>
                <a:latin typeface="Consolas" panose="020B0609020204030204" pitchFamily="49" charset="0"/>
              </a:rPr>
              <a:t>        }</a:t>
            </a:r>
          </a:p>
          <a:p>
            <a:endParaRPr lang="en-US" sz="1400" dirty="0">
              <a:solidFill>
                <a:srgbClr val="00B050"/>
              </a:solidFill>
              <a:latin typeface="Consolas" panose="020B0609020204030204" pitchFamily="49" charset="0"/>
            </a:endParaRPr>
          </a:p>
          <a:p>
            <a:pPr defTabSz="3546475"/>
            <a:r>
              <a:rPr lang="en-US" sz="1400" dirty="0">
                <a:solidFill>
                  <a:srgbClr val="00B050"/>
                </a:solidFill>
                <a:latin typeface="Consolas" panose="020B0609020204030204" pitchFamily="49" charset="0"/>
              </a:rPr>
              <a:t>for key in </a:t>
            </a:r>
            <a:r>
              <a:rPr lang="en-US" sz="1400" dirty="0" err="1">
                <a:solidFill>
                  <a:srgbClr val="00B050"/>
                </a:solidFill>
                <a:latin typeface="Consolas" panose="020B0609020204030204" pitchFamily="49" charset="0"/>
              </a:rPr>
              <a:t>shows.keys</a:t>
            </a:r>
            <a:r>
              <a:rPr lang="en-US" sz="1400" dirty="0">
                <a:solidFill>
                  <a:srgbClr val="00B050"/>
                </a:solidFill>
                <a:latin typeface="Consolas" panose="020B0609020204030204" pitchFamily="49" charset="0"/>
              </a:rPr>
              <a:t>():</a:t>
            </a:r>
            <a:r>
              <a:rPr lang="en-US" sz="1400" dirty="0">
                <a:solidFill>
                  <a:srgbClr val="00B050"/>
                </a:solidFill>
              </a:rPr>
              <a:t>	</a:t>
            </a:r>
            <a:r>
              <a:rPr lang="en-US" sz="1400" dirty="0">
                <a:solidFill>
                  <a:srgbClr val="0070C0"/>
                </a:solidFill>
              </a:rPr>
              <a:t># first loop allows us to access each </a:t>
            </a:r>
            <a:r>
              <a:rPr lang="en-US" sz="1400" dirty="0" err="1">
                <a:solidFill>
                  <a:srgbClr val="0070C0"/>
                </a:solidFill>
              </a:rPr>
              <a:t>dict</a:t>
            </a:r>
            <a:r>
              <a:rPr lang="en-US" sz="1400" dirty="0">
                <a:solidFill>
                  <a:srgbClr val="0070C0"/>
                </a:solidFill>
              </a:rPr>
              <a:t> element</a:t>
            </a:r>
          </a:p>
          <a:p>
            <a:pPr defTabSz="3546475"/>
            <a:r>
              <a:rPr lang="en-US" sz="1400" dirty="0">
                <a:solidFill>
                  <a:srgbClr val="00B050"/>
                </a:solidFill>
                <a:latin typeface="Consolas" panose="020B0609020204030204" pitchFamily="49" charset="0"/>
              </a:rPr>
              <a:t>    print("\n")</a:t>
            </a:r>
            <a:r>
              <a:rPr lang="en-US" sz="1400" dirty="0">
                <a:solidFill>
                  <a:srgbClr val="00B050"/>
                </a:solidFill>
              </a:rPr>
              <a:t>	</a:t>
            </a:r>
            <a:r>
              <a:rPr lang="en-US" sz="1400" dirty="0">
                <a:solidFill>
                  <a:srgbClr val="0070C0"/>
                </a:solidFill>
              </a:rPr>
              <a:t># visual appeal</a:t>
            </a:r>
          </a:p>
          <a:p>
            <a:pPr defTabSz="3546475"/>
            <a:r>
              <a:rPr lang="en-US" sz="1400" dirty="0">
                <a:solidFill>
                  <a:srgbClr val="00B050"/>
                </a:solidFill>
                <a:latin typeface="Consolas" panose="020B0609020204030204" pitchFamily="49" charset="0"/>
              </a:rPr>
              <a:t>    print ("**",key,"**")</a:t>
            </a:r>
          </a:p>
          <a:p>
            <a:pPr defTabSz="3546475"/>
            <a:r>
              <a:rPr lang="en-US" sz="1400" dirty="0">
                <a:solidFill>
                  <a:srgbClr val="00B050"/>
                </a:solidFill>
                <a:latin typeface="Consolas" panose="020B0609020204030204" pitchFamily="49" charset="0"/>
              </a:rPr>
              <a:t>    for character in shows[key]:</a:t>
            </a:r>
            <a:r>
              <a:rPr lang="en-US" sz="1400" dirty="0">
                <a:solidFill>
                  <a:srgbClr val="00B050"/>
                </a:solidFill>
              </a:rPr>
              <a:t>	</a:t>
            </a:r>
            <a:r>
              <a:rPr lang="en-US" sz="1400" dirty="0">
                <a:solidFill>
                  <a:srgbClr val="0070C0"/>
                </a:solidFill>
              </a:rPr>
              <a:t># second loop allows us to iterate over each nested list</a:t>
            </a:r>
          </a:p>
          <a:p>
            <a:pPr defTabSz="3546475"/>
            <a:r>
              <a:rPr lang="en-US" sz="1400" dirty="0">
                <a:solidFill>
                  <a:srgbClr val="00B050"/>
                </a:solidFill>
                <a:latin typeface="Consolas" panose="020B0609020204030204" pitchFamily="49" charset="0"/>
              </a:rPr>
              <a:t>        print (character)</a:t>
            </a:r>
          </a:p>
          <a:p>
            <a:pPr defTabSz="3546475"/>
            <a:endParaRPr lang="en-US" sz="1400" dirty="0">
              <a:solidFill>
                <a:srgbClr val="00B050"/>
              </a:solidFill>
              <a:latin typeface="Consolas" panose="020B0609020204030204" pitchFamily="49" charset="0"/>
            </a:endParaRPr>
          </a:p>
          <a:p>
            <a:pPr defTabSz="3546475"/>
            <a:r>
              <a:rPr lang="en-US" sz="1400" dirty="0">
                <a:solidFill>
                  <a:srgbClr val="0070C0"/>
                </a:solidFill>
              </a:rPr>
              <a:t># how do we access a single element of an list like 'Sledge'?</a:t>
            </a:r>
          </a:p>
          <a:p>
            <a:pPr defTabSz="3546475"/>
            <a:r>
              <a:rPr lang="en-US" sz="1400" dirty="0">
                <a:solidFill>
                  <a:srgbClr val="00B050"/>
                </a:solidFill>
                <a:latin typeface="Consolas" panose="020B0609020204030204" pitchFamily="49" charset="0"/>
              </a:rPr>
              <a:t>print ( shows['sledgehammer'][0] )</a:t>
            </a:r>
            <a:r>
              <a:rPr lang="en-US" sz="1400" dirty="0">
                <a:solidFill>
                  <a:srgbClr val="00B050"/>
                </a:solidFill>
              </a:rPr>
              <a:t>	</a:t>
            </a:r>
            <a:r>
              <a:rPr lang="en-US" sz="1400" dirty="0">
                <a:solidFill>
                  <a:srgbClr val="0070C0"/>
                </a:solidFill>
              </a:rPr>
              <a:t># with an extra set of []</a:t>
            </a:r>
          </a:p>
          <a:p>
            <a:endParaRPr lang="en-US" sz="1400" dirty="0">
              <a:solidFill>
                <a:srgbClr val="00B050"/>
              </a:solidFill>
              <a:latin typeface="Consolas" panose="020B0609020204030204" pitchFamily="49" charset="0"/>
            </a:endParaRPr>
          </a:p>
          <a:p>
            <a:endParaRPr lang="en-US" sz="1400" dirty="0">
              <a:solidFill>
                <a:srgbClr val="00B050"/>
              </a:solidFill>
              <a:latin typeface="Consolas" panose="020B0609020204030204" pitchFamily="49" charset="0"/>
            </a:endParaRPr>
          </a:p>
          <a:p>
            <a:r>
              <a:rPr lang="en-US" sz="1400" dirty="0">
                <a:solidFill>
                  <a:srgbClr val="0070C0"/>
                </a:solidFill>
              </a:rPr>
              <a:t># what about if we wanted to add a new character to the office?</a:t>
            </a:r>
          </a:p>
          <a:p>
            <a:r>
              <a:rPr lang="en-US" sz="1400" dirty="0">
                <a:solidFill>
                  <a:srgbClr val="00B050"/>
                </a:solidFill>
                <a:latin typeface="Consolas" panose="020B0609020204030204" pitchFamily="49" charset="0"/>
              </a:rPr>
              <a:t>shows['office'].append('Angela')</a:t>
            </a:r>
          </a:p>
          <a:p>
            <a:endParaRPr lang="en-US" sz="1400" dirty="0">
              <a:solidFill>
                <a:srgbClr val="00B050"/>
              </a:solidFill>
            </a:endParaRPr>
          </a:p>
          <a:p>
            <a:endParaRPr lang="en-US" sz="1400" dirty="0">
              <a:solidFill>
                <a:srgbClr val="00B050"/>
              </a:solidFill>
            </a:endParaRPr>
          </a:p>
        </p:txBody>
      </p:sp>
    </p:spTree>
    <p:extLst>
      <p:ext uri="{BB962C8B-B14F-4D97-AF65-F5344CB8AC3E}">
        <p14:creationId xmlns:p14="http://schemas.microsoft.com/office/powerpoint/2010/main" val="2779283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4AC62-B532-D94D-B5D7-F449B661B588}"/>
              </a:ext>
            </a:extLst>
          </p:cNvPr>
          <p:cNvSpPr>
            <a:spLocks noGrp="1"/>
          </p:cNvSpPr>
          <p:nvPr>
            <p:ph type="title"/>
          </p:nvPr>
        </p:nvSpPr>
        <p:spPr>
          <a:xfrm>
            <a:off x="838200" y="365126"/>
            <a:ext cx="10515600" cy="586982"/>
          </a:xfrm>
        </p:spPr>
        <p:txBody>
          <a:bodyPr>
            <a:normAutofit/>
          </a:bodyPr>
          <a:lstStyle/>
          <a:p>
            <a:r>
              <a:rPr lang="en-US" sz="2000" dirty="0"/>
              <a:t>Complex Data Structures… </a:t>
            </a:r>
          </a:p>
        </p:txBody>
      </p:sp>
      <p:sp>
        <p:nvSpPr>
          <p:cNvPr id="3" name="Content Placeholder 2">
            <a:extLst>
              <a:ext uri="{FF2B5EF4-FFF2-40B4-BE49-F238E27FC236}">
                <a16:creationId xmlns:a16="http://schemas.microsoft.com/office/drawing/2014/main" id="{623181D5-49D9-1747-891C-845816812E01}"/>
              </a:ext>
            </a:extLst>
          </p:cNvPr>
          <p:cNvSpPr>
            <a:spLocks noGrp="1"/>
          </p:cNvSpPr>
          <p:nvPr>
            <p:ph idx="1"/>
          </p:nvPr>
        </p:nvSpPr>
        <p:spPr>
          <a:xfrm>
            <a:off x="838200" y="1023962"/>
            <a:ext cx="10515600" cy="1521275"/>
          </a:xfrm>
        </p:spPr>
        <p:txBody>
          <a:bodyPr>
            <a:normAutofit fontScale="92500" lnSpcReduction="20000"/>
          </a:bodyPr>
          <a:lstStyle/>
          <a:p>
            <a:r>
              <a:rPr lang="en-US" sz="1800" dirty="0"/>
              <a:t>Think of how your data is best represented before creating your data structures</a:t>
            </a:r>
          </a:p>
          <a:p>
            <a:r>
              <a:rPr lang="en-US" sz="1800" dirty="0"/>
              <a:t>A grid may be best represent by an List of Lists, or ‘</a:t>
            </a:r>
            <a:r>
              <a:rPr lang="en-US" sz="1800" dirty="0" err="1"/>
              <a:t>Dict</a:t>
            </a:r>
            <a:r>
              <a:rPr lang="en-US" sz="1800" dirty="0"/>
              <a:t> of </a:t>
            </a:r>
            <a:r>
              <a:rPr lang="en-US" sz="1800" dirty="0" err="1"/>
              <a:t>Dict</a:t>
            </a:r>
            <a:r>
              <a:rPr lang="en-US" sz="1800" dirty="0"/>
              <a:t> of </a:t>
            </a:r>
            <a:r>
              <a:rPr lang="en-US" sz="1800" dirty="0" err="1"/>
              <a:t>Dict</a:t>
            </a:r>
            <a:r>
              <a:rPr lang="en-US" sz="1800" dirty="0"/>
              <a:t>’ for a tree</a:t>
            </a:r>
          </a:p>
          <a:p>
            <a:pPr marL="0" indent="0">
              <a:buNone/>
            </a:pPr>
            <a:endParaRPr lang="en-US" sz="1800" dirty="0"/>
          </a:p>
          <a:p>
            <a:r>
              <a:rPr lang="en-US" sz="1800" dirty="0"/>
              <a:t>We’re building a 10x10 matrix below programmatically</a:t>
            </a:r>
          </a:p>
          <a:p>
            <a:r>
              <a:rPr lang="en-US" sz="1800" dirty="0"/>
              <a:t>Try and put some extra </a:t>
            </a:r>
            <a:r>
              <a:rPr lang="en-US" sz="1800" dirty="0">
                <a:solidFill>
                  <a:srgbClr val="00B050"/>
                </a:solidFill>
                <a:latin typeface="Consolas" panose="020B0609020204030204" pitchFamily="49" charset="0"/>
              </a:rPr>
              <a:t>print()</a:t>
            </a:r>
            <a:r>
              <a:rPr lang="en-US" sz="1800" dirty="0"/>
              <a:t> statements within the loop to see what’s going on and when:</a:t>
            </a:r>
          </a:p>
          <a:p>
            <a:pPr marL="0" indent="0">
              <a:buNone/>
            </a:pPr>
            <a:endParaRPr lang="en-US" sz="1800" dirty="0"/>
          </a:p>
        </p:txBody>
      </p:sp>
      <p:sp>
        <p:nvSpPr>
          <p:cNvPr id="4" name="Rectangle 3">
            <a:extLst>
              <a:ext uri="{FF2B5EF4-FFF2-40B4-BE49-F238E27FC236}">
                <a16:creationId xmlns:a16="http://schemas.microsoft.com/office/drawing/2014/main" id="{EB23CFBE-8A6E-294D-A084-5900B223BDCA}"/>
              </a:ext>
            </a:extLst>
          </p:cNvPr>
          <p:cNvSpPr/>
          <p:nvPr/>
        </p:nvSpPr>
        <p:spPr>
          <a:xfrm>
            <a:off x="838199" y="2617091"/>
            <a:ext cx="10515599" cy="2677656"/>
          </a:xfrm>
          <a:prstGeom prst="rect">
            <a:avLst/>
          </a:prstGeom>
        </p:spPr>
        <p:txBody>
          <a:bodyPr wrap="square">
            <a:spAutoFit/>
          </a:bodyPr>
          <a:lstStyle/>
          <a:p>
            <a:r>
              <a:rPr lang="en-US" sz="1400" dirty="0">
                <a:solidFill>
                  <a:srgbClr val="00B050"/>
                </a:solidFill>
                <a:latin typeface="Consolas" panose="020B0609020204030204" pitchFamily="49" charset="0"/>
              </a:rPr>
              <a:t>#!/</a:t>
            </a:r>
            <a:r>
              <a:rPr lang="en-US" sz="1400" dirty="0" err="1">
                <a:solidFill>
                  <a:srgbClr val="00B050"/>
                </a:solidFill>
                <a:latin typeface="Consolas" panose="020B0609020204030204" pitchFamily="49" charset="0"/>
              </a:rPr>
              <a:t>usr</a:t>
            </a:r>
            <a:r>
              <a:rPr lang="en-US" sz="1400" dirty="0">
                <a:solidFill>
                  <a:srgbClr val="00B050"/>
                </a:solidFill>
                <a:latin typeface="Consolas" panose="020B0609020204030204" pitchFamily="49" charset="0"/>
              </a:rPr>
              <a:t>/bin/python3</a:t>
            </a:r>
          </a:p>
          <a:p>
            <a:r>
              <a:rPr lang="en-US" sz="1400" dirty="0">
                <a:solidFill>
                  <a:srgbClr val="00B050"/>
                </a:solidFill>
              </a:rPr>
              <a:t>  </a:t>
            </a:r>
          </a:p>
          <a:p>
            <a:r>
              <a:rPr lang="en-US" sz="1400" dirty="0">
                <a:solidFill>
                  <a:srgbClr val="0070C0"/>
                </a:solidFill>
              </a:rPr>
              <a:t># how to build up a 2 dimensional array dynamically</a:t>
            </a:r>
          </a:p>
          <a:p>
            <a:r>
              <a:rPr lang="en-US" sz="1400" dirty="0">
                <a:solidFill>
                  <a:srgbClr val="00B050"/>
                </a:solidFill>
                <a:latin typeface="Consolas" panose="020B0609020204030204" pitchFamily="49" charset="0"/>
              </a:rPr>
              <a:t>list2d = []	</a:t>
            </a:r>
            <a:r>
              <a:rPr lang="en-US" sz="1400" dirty="0">
                <a:solidFill>
                  <a:srgbClr val="00B050"/>
                </a:solidFill>
              </a:rPr>
              <a:t>	</a:t>
            </a:r>
            <a:r>
              <a:rPr lang="en-US" sz="1400" dirty="0">
                <a:solidFill>
                  <a:srgbClr val="0070C0"/>
                </a:solidFill>
              </a:rPr>
              <a:t># we’re starting out with a declaration of a single list</a:t>
            </a:r>
          </a:p>
          <a:p>
            <a:endParaRPr lang="en-US" sz="1400" dirty="0">
              <a:solidFill>
                <a:srgbClr val="00B050"/>
              </a:solidFill>
            </a:endParaRPr>
          </a:p>
          <a:p>
            <a:r>
              <a:rPr lang="en-US" sz="1400" dirty="0">
                <a:solidFill>
                  <a:srgbClr val="00B050"/>
                </a:solidFill>
                <a:latin typeface="Consolas" panose="020B0609020204030204" pitchFamily="49" charset="0"/>
              </a:rPr>
              <a:t>for x in range(0,10):</a:t>
            </a:r>
            <a:r>
              <a:rPr lang="en-US" sz="1400" dirty="0">
                <a:solidFill>
                  <a:srgbClr val="00B050"/>
                </a:solidFill>
              </a:rPr>
              <a:t>	</a:t>
            </a:r>
            <a:r>
              <a:rPr lang="en-US" sz="1400" dirty="0">
                <a:solidFill>
                  <a:srgbClr val="0070C0"/>
                </a:solidFill>
              </a:rPr>
              <a:t># I snuck in the range() function, and the for iterates over the range provided</a:t>
            </a:r>
          </a:p>
          <a:p>
            <a:r>
              <a:rPr lang="en-US" sz="1400" dirty="0">
                <a:solidFill>
                  <a:srgbClr val="00B050"/>
                </a:solidFill>
                <a:latin typeface="Consolas" panose="020B0609020204030204" pitchFamily="49" charset="0"/>
              </a:rPr>
              <a:t>    list2d.insert(x, [])</a:t>
            </a:r>
            <a:r>
              <a:rPr lang="en-US" sz="1400" dirty="0">
                <a:solidFill>
                  <a:srgbClr val="00B050"/>
                </a:solidFill>
              </a:rPr>
              <a:t>	</a:t>
            </a:r>
            <a:r>
              <a:rPr lang="en-US" sz="1400" dirty="0">
                <a:solidFill>
                  <a:srgbClr val="0070C0"/>
                </a:solidFill>
              </a:rPr>
              <a:t># Each time through the outer loop, we're going to insert an empty []. insert takes an offset and a value   </a:t>
            </a:r>
          </a:p>
          <a:p>
            <a:r>
              <a:rPr lang="en-US" sz="1400" dirty="0">
                <a:solidFill>
                  <a:srgbClr val="00B050"/>
                </a:solidFill>
                <a:latin typeface="Consolas" panose="020B0609020204030204" pitchFamily="49" charset="0"/>
              </a:rPr>
              <a:t>    for y in range(0,10):</a:t>
            </a:r>
            <a:r>
              <a:rPr lang="en-US" sz="1400" dirty="0">
                <a:solidFill>
                  <a:srgbClr val="00B050"/>
                </a:solidFill>
              </a:rPr>
              <a:t>	</a:t>
            </a:r>
            <a:r>
              <a:rPr lang="en-US" sz="1400" dirty="0">
                <a:solidFill>
                  <a:srgbClr val="0070C0"/>
                </a:solidFill>
              </a:rPr>
              <a:t># for the inner loop, we're filling the lists we just created with the values 0-9 </a:t>
            </a:r>
          </a:p>
          <a:p>
            <a:r>
              <a:rPr lang="en-US" sz="1400" dirty="0">
                <a:solidFill>
                  <a:srgbClr val="00B050"/>
                </a:solidFill>
                <a:latin typeface="Consolas" panose="020B0609020204030204" pitchFamily="49" charset="0"/>
              </a:rPr>
              <a:t>        list2d[x].append(y)</a:t>
            </a:r>
            <a:r>
              <a:rPr lang="en-US" sz="1400" dirty="0">
                <a:solidFill>
                  <a:srgbClr val="00B050"/>
                </a:solidFill>
              </a:rPr>
              <a:t>	</a:t>
            </a:r>
            <a:r>
              <a:rPr lang="en-US" sz="1400" dirty="0">
                <a:solidFill>
                  <a:srgbClr val="0070C0"/>
                </a:solidFill>
              </a:rPr>
              <a:t># the x contains the current index of the outer loop, and we're appending the inner loops value to the list</a:t>
            </a:r>
          </a:p>
          <a:p>
            <a:endParaRPr lang="en-US" sz="1400" dirty="0">
              <a:solidFill>
                <a:srgbClr val="0070C0"/>
              </a:solidFill>
            </a:endParaRPr>
          </a:p>
          <a:p>
            <a:endParaRPr lang="en-US" sz="1400" dirty="0">
              <a:solidFill>
                <a:srgbClr val="00B050"/>
              </a:solidFill>
            </a:endParaRPr>
          </a:p>
          <a:p>
            <a:r>
              <a:rPr lang="en-US" sz="1400" dirty="0">
                <a:solidFill>
                  <a:srgbClr val="00B050"/>
                </a:solidFill>
                <a:latin typeface="Consolas" panose="020B0609020204030204" pitchFamily="49" charset="0"/>
              </a:rPr>
              <a:t>print (list2d)</a:t>
            </a:r>
            <a:r>
              <a:rPr lang="en-US" sz="1400" dirty="0">
                <a:solidFill>
                  <a:srgbClr val="00B050"/>
                </a:solidFill>
              </a:rPr>
              <a:t>		</a:t>
            </a:r>
            <a:r>
              <a:rPr lang="en-US" sz="1400" dirty="0">
                <a:solidFill>
                  <a:srgbClr val="0070C0"/>
                </a:solidFill>
              </a:rPr>
              <a:t># print the whole thing out</a:t>
            </a:r>
          </a:p>
        </p:txBody>
      </p:sp>
    </p:spTree>
    <p:extLst>
      <p:ext uri="{BB962C8B-B14F-4D97-AF65-F5344CB8AC3E}">
        <p14:creationId xmlns:p14="http://schemas.microsoft.com/office/powerpoint/2010/main" val="8833890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D2061-BB01-164F-A931-7E30B429401E}"/>
              </a:ext>
            </a:extLst>
          </p:cNvPr>
          <p:cNvSpPr>
            <a:spLocks noGrp="1"/>
          </p:cNvSpPr>
          <p:nvPr>
            <p:ph type="title"/>
          </p:nvPr>
        </p:nvSpPr>
        <p:spPr>
          <a:xfrm>
            <a:off x="838200" y="365126"/>
            <a:ext cx="10515600" cy="605836"/>
          </a:xfrm>
        </p:spPr>
        <p:txBody>
          <a:bodyPr>
            <a:normAutofit/>
          </a:bodyPr>
          <a:lstStyle/>
          <a:p>
            <a:r>
              <a:rPr lang="en-US" sz="2000" dirty="0"/>
              <a:t>Assignment #5</a:t>
            </a:r>
          </a:p>
        </p:txBody>
      </p:sp>
      <p:sp>
        <p:nvSpPr>
          <p:cNvPr id="3" name="Content Placeholder 2">
            <a:extLst>
              <a:ext uri="{FF2B5EF4-FFF2-40B4-BE49-F238E27FC236}">
                <a16:creationId xmlns:a16="http://schemas.microsoft.com/office/drawing/2014/main" id="{7F6F5853-C9D1-8D40-8438-8492FB5C3809}"/>
              </a:ext>
            </a:extLst>
          </p:cNvPr>
          <p:cNvSpPr>
            <a:spLocks noGrp="1"/>
          </p:cNvSpPr>
          <p:nvPr>
            <p:ph idx="1"/>
          </p:nvPr>
        </p:nvSpPr>
        <p:spPr>
          <a:xfrm>
            <a:off x="480767" y="1291472"/>
            <a:ext cx="11236751" cy="4885491"/>
          </a:xfrm>
        </p:spPr>
        <p:txBody>
          <a:bodyPr>
            <a:normAutofit/>
          </a:bodyPr>
          <a:lstStyle/>
          <a:p>
            <a:r>
              <a:rPr lang="en-US" sz="1800" dirty="0"/>
              <a:t>Create a program that opens up ‘</a:t>
            </a:r>
            <a:r>
              <a:rPr lang="en-US" sz="1800" dirty="0" err="1"/>
              <a:t>swallows.txt</a:t>
            </a:r>
            <a:r>
              <a:rPr lang="en-US" sz="1800" dirty="0"/>
              <a:t>’, organizes the lines by Actor, and output to the screen like this:</a:t>
            </a:r>
          </a:p>
          <a:p>
            <a:pPr marL="0" indent="0">
              <a:buNone/>
            </a:pPr>
            <a:r>
              <a:rPr lang="en-US" sz="1000" dirty="0"/>
              <a:t>ARTHUR     </a:t>
            </a:r>
            <a:r>
              <a:rPr lang="en-US" sz="1200" b="1" dirty="0">
                <a:solidFill>
                  <a:srgbClr val="FF0000"/>
                </a:solidFill>
              </a:rPr>
              <a:t>&lt;- actor</a:t>
            </a:r>
          </a:p>
          <a:p>
            <a:pPr marL="0" indent="0">
              <a:buNone/>
            </a:pPr>
            <a:r>
              <a:rPr lang="en-US" sz="1000" dirty="0"/>
              <a:t>	[Whoa there!]</a:t>
            </a:r>
          </a:p>
          <a:p>
            <a:pPr marL="0" indent="0">
              <a:buNone/>
            </a:pPr>
            <a:r>
              <a:rPr lang="en-US" sz="1000" dirty="0"/>
              <a:t>	[' It is I, Arthur, son of Uther Pendragon, from the castle of Camelot. King of the Britons, </a:t>
            </a:r>
            <a:r>
              <a:rPr lang="en-US" sz="1000" dirty="0" err="1"/>
              <a:t>defeator</a:t>
            </a:r>
            <a:r>
              <a:rPr lang="en-US" sz="1000" dirty="0"/>
              <a:t> of the Saxons, sovereign of all England!\n’]</a:t>
            </a:r>
          </a:p>
          <a:p>
            <a:pPr marL="0" indent="0">
              <a:buNone/>
            </a:pPr>
            <a:r>
              <a:rPr lang="en-US" sz="1000" dirty="0"/>
              <a:t>	[' I am. And this my trusty servant Patsy. We have ridden the length and breadth of the land in search of knights who will join me in my court of Camelot. I must speak with your lord and master.\n’]</a:t>
            </a:r>
          </a:p>
          <a:p>
            <a:pPr marL="457200" lvl="1" indent="0">
              <a:buNone/>
            </a:pPr>
            <a:endParaRPr lang="en-US" sz="1400" dirty="0"/>
          </a:p>
          <a:p>
            <a:pPr marL="0" indent="0">
              <a:buNone/>
            </a:pPr>
            <a:r>
              <a:rPr lang="en-US" sz="1000" dirty="0"/>
              <a:t>SOLDIER #1</a:t>
            </a:r>
          </a:p>
          <a:p>
            <a:pPr marL="0" indent="0">
              <a:buNone/>
            </a:pPr>
            <a:r>
              <a:rPr lang="en-US" sz="1000" dirty="0"/>
              <a:t>	[Halt! Who goes there?]</a:t>
            </a:r>
          </a:p>
          <a:p>
            <a:pPr marL="0" indent="0">
              <a:buNone/>
            </a:pPr>
            <a:r>
              <a:rPr lang="en-US" sz="1000" dirty="0"/>
              <a:t>	[' Pull the other one!\n’]</a:t>
            </a:r>
          </a:p>
          <a:p>
            <a:pPr marL="0" indent="0">
              <a:buNone/>
            </a:pPr>
            <a:r>
              <a:rPr lang="en-US" sz="1000" dirty="0"/>
              <a:t>	[' What, ridden on a horse?\n’]</a:t>
            </a:r>
          </a:p>
          <a:p>
            <a:pPr marL="0" indent="0">
              <a:buNone/>
            </a:pPr>
            <a:r>
              <a:rPr lang="en-US" sz="1000" dirty="0"/>
              <a:t>	[" You're using coconuts!\n"]</a:t>
            </a:r>
          </a:p>
          <a:p>
            <a:r>
              <a:rPr lang="en-US" sz="1800" dirty="0"/>
              <a:t>You will likely need to lookup the array functions </a:t>
            </a:r>
            <a:r>
              <a:rPr lang="en-US" sz="1800" dirty="0">
                <a:solidFill>
                  <a:srgbClr val="00B050"/>
                </a:solidFill>
                <a:latin typeface="Consolas" panose="020B0609020204030204" pitchFamily="49" charset="0"/>
              </a:rPr>
              <a:t>split()</a:t>
            </a:r>
            <a:r>
              <a:rPr lang="en-US" sz="1800" dirty="0"/>
              <a:t> and </a:t>
            </a:r>
            <a:r>
              <a:rPr lang="en-US" sz="1800" dirty="0">
                <a:solidFill>
                  <a:srgbClr val="00B050"/>
                </a:solidFill>
                <a:latin typeface="Consolas" panose="020B0609020204030204" pitchFamily="49" charset="0"/>
              </a:rPr>
              <a:t>pop()</a:t>
            </a:r>
            <a:r>
              <a:rPr lang="en-US" sz="1800" dirty="0"/>
              <a:t>, and study the text file before you start coding away</a:t>
            </a:r>
          </a:p>
          <a:p>
            <a:r>
              <a:rPr lang="en-US" sz="1800" dirty="0"/>
              <a:t>This is a fairly complicated task for a new programmer.  Expect to struggle some, and read the error messages</a:t>
            </a:r>
          </a:p>
          <a:p>
            <a:pPr marL="0" indent="0">
              <a:buNone/>
            </a:pPr>
            <a:endParaRPr lang="en-US" sz="1800" dirty="0"/>
          </a:p>
        </p:txBody>
      </p:sp>
    </p:spTree>
    <p:extLst>
      <p:ext uri="{BB962C8B-B14F-4D97-AF65-F5344CB8AC3E}">
        <p14:creationId xmlns:p14="http://schemas.microsoft.com/office/powerpoint/2010/main" val="38838980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3633F-2A78-534F-9BD4-2BEB8173CF02}"/>
              </a:ext>
            </a:extLst>
          </p:cNvPr>
          <p:cNvSpPr>
            <a:spLocks noGrp="1"/>
          </p:cNvSpPr>
          <p:nvPr>
            <p:ph type="title"/>
          </p:nvPr>
        </p:nvSpPr>
        <p:spPr>
          <a:xfrm>
            <a:off x="838200" y="365125"/>
            <a:ext cx="10515600" cy="502141"/>
          </a:xfrm>
        </p:spPr>
        <p:txBody>
          <a:bodyPr>
            <a:normAutofit/>
          </a:bodyPr>
          <a:lstStyle/>
          <a:p>
            <a:r>
              <a:rPr lang="en-US" sz="2000" dirty="0"/>
              <a:t>Functions()</a:t>
            </a:r>
          </a:p>
        </p:txBody>
      </p:sp>
      <p:sp>
        <p:nvSpPr>
          <p:cNvPr id="3" name="Content Placeholder 2">
            <a:extLst>
              <a:ext uri="{FF2B5EF4-FFF2-40B4-BE49-F238E27FC236}">
                <a16:creationId xmlns:a16="http://schemas.microsoft.com/office/drawing/2014/main" id="{A1907D75-0CCC-F247-B222-DE56485FA732}"/>
              </a:ext>
            </a:extLst>
          </p:cNvPr>
          <p:cNvSpPr>
            <a:spLocks noGrp="1"/>
          </p:cNvSpPr>
          <p:nvPr>
            <p:ph idx="1"/>
          </p:nvPr>
        </p:nvSpPr>
        <p:spPr>
          <a:xfrm>
            <a:off x="838200" y="801278"/>
            <a:ext cx="10515600" cy="3940404"/>
          </a:xfrm>
        </p:spPr>
        <p:txBody>
          <a:bodyPr>
            <a:normAutofit/>
          </a:bodyPr>
          <a:lstStyle/>
          <a:p>
            <a:r>
              <a:rPr lang="en-US" sz="1800" dirty="0"/>
              <a:t>Functions are your first step for building re-usable and more generic units of code</a:t>
            </a:r>
          </a:p>
          <a:p>
            <a:r>
              <a:rPr lang="en-US" sz="1800" dirty="0"/>
              <a:t>You’ve been using and calling functions all along… </a:t>
            </a:r>
            <a:r>
              <a:rPr lang="en-US" sz="1800" dirty="0">
                <a:solidFill>
                  <a:srgbClr val="00B050"/>
                </a:solidFill>
                <a:latin typeface="Consolas" panose="020B0609020204030204" pitchFamily="49" charset="0"/>
              </a:rPr>
              <a:t>print()</a:t>
            </a:r>
            <a:r>
              <a:rPr lang="en-US" sz="1800" dirty="0"/>
              <a:t> is a function </a:t>
            </a:r>
          </a:p>
          <a:p>
            <a:r>
              <a:rPr lang="en-US" sz="1800" dirty="0"/>
              <a:t>Below is the basic format for defining your functions:</a:t>
            </a:r>
            <a:endParaRPr lang="en-US" sz="1400" dirty="0"/>
          </a:p>
          <a:p>
            <a:pPr marL="457200" lvl="1" indent="0">
              <a:buNone/>
            </a:pPr>
            <a:r>
              <a:rPr lang="en-US" sz="1400" b="1" dirty="0">
                <a:solidFill>
                  <a:srgbClr val="00B050"/>
                </a:solidFill>
                <a:latin typeface="Consolas" panose="020B0609020204030204" pitchFamily="49" charset="0"/>
              </a:rPr>
              <a:t>def</a:t>
            </a:r>
            <a:r>
              <a:rPr lang="en-US" sz="1400" dirty="0"/>
              <a:t>  </a:t>
            </a:r>
            <a:r>
              <a:rPr lang="en-US" sz="1400" b="1" i="1" dirty="0" err="1">
                <a:solidFill>
                  <a:srgbClr val="00B050"/>
                </a:solidFill>
              </a:rPr>
              <a:t>function_name</a:t>
            </a:r>
            <a:r>
              <a:rPr lang="en-US" sz="1400" b="1" dirty="0">
                <a:solidFill>
                  <a:srgbClr val="00B050"/>
                </a:solidFill>
                <a:latin typeface="Consolas" panose="020B0609020204030204" pitchFamily="49" charset="0"/>
              </a:rPr>
              <a:t> (</a:t>
            </a:r>
            <a:r>
              <a:rPr lang="en-US" sz="1400" b="1" i="1" dirty="0">
                <a:solidFill>
                  <a:srgbClr val="00B050"/>
                </a:solidFill>
              </a:rPr>
              <a:t>argument1</a:t>
            </a:r>
            <a:r>
              <a:rPr lang="en-US" sz="1400" b="1" i="1" dirty="0">
                <a:solidFill>
                  <a:srgbClr val="00B050"/>
                </a:solidFill>
                <a:latin typeface="Consolas" panose="020B0609020204030204" pitchFamily="49" charset="0"/>
              </a:rPr>
              <a:t>, </a:t>
            </a:r>
            <a:r>
              <a:rPr lang="en-US" sz="1400" b="1" i="1" dirty="0">
                <a:solidFill>
                  <a:srgbClr val="00B050"/>
                </a:solidFill>
              </a:rPr>
              <a:t>argument2</a:t>
            </a:r>
            <a:r>
              <a:rPr lang="en-US" sz="1400" b="1" i="1" dirty="0">
                <a:solidFill>
                  <a:srgbClr val="00B050"/>
                </a:solidFill>
                <a:latin typeface="Consolas" panose="020B0609020204030204" pitchFamily="49" charset="0"/>
              </a:rPr>
              <a:t>, </a:t>
            </a:r>
            <a:r>
              <a:rPr lang="en-US" sz="1400" b="1" i="1" dirty="0">
                <a:solidFill>
                  <a:srgbClr val="00B050"/>
                </a:solidFill>
              </a:rPr>
              <a:t>argument3</a:t>
            </a:r>
            <a:r>
              <a:rPr lang="en-US" sz="1400" b="1" i="1" dirty="0">
                <a:solidFill>
                  <a:srgbClr val="00B050"/>
                </a:solidFill>
                <a:latin typeface="Consolas" panose="020B0609020204030204" pitchFamily="49" charset="0"/>
              </a:rPr>
              <a:t>, </a:t>
            </a:r>
            <a:r>
              <a:rPr lang="en-US" sz="1400" b="1" i="1" dirty="0">
                <a:solidFill>
                  <a:srgbClr val="00B050"/>
                </a:solidFill>
              </a:rPr>
              <a:t>etc</a:t>
            </a:r>
            <a:r>
              <a:rPr lang="en-US" sz="1400" b="1" dirty="0">
                <a:solidFill>
                  <a:srgbClr val="00B050"/>
                </a:solidFill>
              </a:rPr>
              <a:t>…</a:t>
            </a:r>
            <a:r>
              <a:rPr lang="en-US" sz="1400" b="1" dirty="0">
                <a:solidFill>
                  <a:srgbClr val="00B050"/>
                </a:solidFill>
                <a:latin typeface="Consolas" panose="020B0609020204030204" pitchFamily="49" charset="0"/>
              </a:rPr>
              <a:t>)</a:t>
            </a:r>
            <a:r>
              <a:rPr lang="en-US" sz="1400" b="1" dirty="0">
                <a:solidFill>
                  <a:srgbClr val="00B050"/>
                </a:solidFill>
              </a:rPr>
              <a:t>:  </a:t>
            </a:r>
            <a:r>
              <a:rPr lang="en-US" sz="1400" dirty="0">
                <a:solidFill>
                  <a:srgbClr val="0070C0"/>
                </a:solidFill>
              </a:rPr>
              <a:t># can have 0 or more arguments passed in</a:t>
            </a:r>
          </a:p>
          <a:p>
            <a:pPr marL="457200" lvl="1" indent="0">
              <a:buNone/>
            </a:pPr>
            <a:r>
              <a:rPr lang="en-US" sz="1400" dirty="0"/>
              <a:t>	</a:t>
            </a:r>
            <a:r>
              <a:rPr lang="en-US" sz="1400" i="1" dirty="0">
                <a:solidFill>
                  <a:srgbClr val="0070C0"/>
                </a:solidFill>
              </a:rPr>
              <a:t>function body… that does something…</a:t>
            </a:r>
          </a:p>
          <a:p>
            <a:pPr marL="457200" lvl="1" indent="0">
              <a:buNone/>
            </a:pPr>
            <a:r>
              <a:rPr lang="en-US" sz="1400" i="1" dirty="0">
                <a:solidFill>
                  <a:srgbClr val="0070C0"/>
                </a:solidFill>
              </a:rPr>
              <a:t>	</a:t>
            </a:r>
            <a:r>
              <a:rPr lang="en-US" sz="1400" dirty="0">
                <a:solidFill>
                  <a:srgbClr val="00B050"/>
                </a:solidFill>
                <a:latin typeface="Consolas" panose="020B0609020204030204" pitchFamily="49" charset="0"/>
              </a:rPr>
              <a:t>return</a:t>
            </a:r>
            <a:r>
              <a:rPr lang="en-US" sz="1400" i="1" dirty="0">
                <a:solidFill>
                  <a:srgbClr val="0070C0"/>
                </a:solidFill>
              </a:rPr>
              <a:t> something (optional)			</a:t>
            </a:r>
            <a:r>
              <a:rPr lang="en-US" sz="1400" dirty="0">
                <a:solidFill>
                  <a:srgbClr val="0070C0"/>
                </a:solidFill>
              </a:rPr>
              <a:t># the default return value is </a:t>
            </a:r>
            <a:r>
              <a:rPr lang="en-US" sz="1400" b="1" dirty="0">
                <a:solidFill>
                  <a:srgbClr val="0070C0"/>
                </a:solidFill>
              </a:rPr>
              <a:t>None </a:t>
            </a:r>
            <a:r>
              <a:rPr lang="en-US" sz="1400" i="1" dirty="0">
                <a:solidFill>
                  <a:srgbClr val="0070C0"/>
                </a:solidFill>
              </a:rPr>
              <a:t>	                 </a:t>
            </a:r>
          </a:p>
          <a:p>
            <a:r>
              <a:rPr lang="en-US" sz="1800" dirty="0"/>
              <a:t>Function Rules:</a:t>
            </a:r>
          </a:p>
          <a:p>
            <a:pPr lvl="1"/>
            <a:r>
              <a:rPr lang="en-US" sz="1400" dirty="0"/>
              <a:t>Your function name follows the same rules as your variable names</a:t>
            </a:r>
          </a:p>
          <a:p>
            <a:pPr lvl="1"/>
            <a:r>
              <a:rPr lang="en-US" sz="1400" dirty="0"/>
              <a:t>All variables defined within a function are limited to the SCOPE of that function </a:t>
            </a:r>
          </a:p>
          <a:p>
            <a:pPr lvl="1"/>
            <a:r>
              <a:rPr lang="en-US" sz="1400" dirty="0"/>
              <a:t>It’s good practice to always pass in the parameters to be operated on vs operating on variables defined outside the functions.  Variables defined outside of functions are said to be Global Variables, and limiting their usage aids in reducing bugs</a:t>
            </a:r>
          </a:p>
          <a:p>
            <a:pPr lvl="1"/>
            <a:r>
              <a:rPr lang="en-US" sz="1400" dirty="0"/>
              <a:t>Functions can be passed as arguments/parameters to other functions</a:t>
            </a:r>
          </a:p>
          <a:p>
            <a:pPr lvl="1"/>
            <a:r>
              <a:rPr lang="en-US" sz="1400" dirty="0"/>
              <a:t>There are a few more complicated uses that deal with a Functional Style of programming that we won’t cover, but you can explore on your own</a:t>
            </a:r>
          </a:p>
          <a:p>
            <a:pPr marL="457200" lvl="1" indent="0">
              <a:buNone/>
            </a:pPr>
            <a:endParaRPr lang="en-US" sz="1400" dirty="0"/>
          </a:p>
          <a:p>
            <a:pPr marL="457200" lvl="1" indent="0">
              <a:buNone/>
            </a:pPr>
            <a:endParaRPr lang="en-US" sz="1400" dirty="0"/>
          </a:p>
        </p:txBody>
      </p:sp>
      <p:sp>
        <p:nvSpPr>
          <p:cNvPr id="4" name="Rectangle 3">
            <a:extLst>
              <a:ext uri="{FF2B5EF4-FFF2-40B4-BE49-F238E27FC236}">
                <a16:creationId xmlns:a16="http://schemas.microsoft.com/office/drawing/2014/main" id="{93ACCCFF-C769-7344-A191-4A5BD270B472}"/>
              </a:ext>
            </a:extLst>
          </p:cNvPr>
          <p:cNvSpPr/>
          <p:nvPr/>
        </p:nvSpPr>
        <p:spPr>
          <a:xfrm>
            <a:off x="1304040" y="4741682"/>
            <a:ext cx="9734747" cy="1815882"/>
          </a:xfrm>
          <a:prstGeom prst="rect">
            <a:avLst/>
          </a:prstGeom>
        </p:spPr>
        <p:txBody>
          <a:bodyPr wrap="square">
            <a:spAutoFit/>
          </a:bodyPr>
          <a:lstStyle/>
          <a:p>
            <a:pPr>
              <a:tabLst>
                <a:tab pos="2397125" algn="l"/>
              </a:tabLst>
            </a:pPr>
            <a:r>
              <a:rPr lang="en-US" sz="1400" dirty="0">
                <a:solidFill>
                  <a:srgbClr val="0070C0"/>
                </a:solidFill>
              </a:rPr>
              <a:t># simple function that squares it's input, and returns the result</a:t>
            </a:r>
          </a:p>
          <a:p>
            <a:pPr>
              <a:tabLst>
                <a:tab pos="2397125" algn="l"/>
              </a:tabLst>
            </a:pPr>
            <a:r>
              <a:rPr lang="en-US" sz="1400" dirty="0">
                <a:solidFill>
                  <a:srgbClr val="00B050"/>
                </a:solidFill>
                <a:latin typeface="Consolas" panose="020B0609020204030204" pitchFamily="49" charset="0"/>
              </a:rPr>
              <a:t>def square(num):</a:t>
            </a:r>
            <a:r>
              <a:rPr lang="en-US" sz="1400" dirty="0">
                <a:solidFill>
                  <a:srgbClr val="00B050"/>
                </a:solidFill>
              </a:rPr>
              <a:t>	</a:t>
            </a:r>
            <a:r>
              <a:rPr lang="en-US" sz="1400" dirty="0">
                <a:solidFill>
                  <a:srgbClr val="0070C0"/>
                </a:solidFill>
              </a:rPr>
              <a:t># we can call the arguments anything we want, but it helps if the names mean something</a:t>
            </a:r>
            <a:r>
              <a:rPr lang="en-US" sz="1400" dirty="0">
                <a:solidFill>
                  <a:srgbClr val="00B050"/>
                </a:solidFill>
              </a:rPr>
              <a:t>	</a:t>
            </a:r>
          </a:p>
          <a:p>
            <a:pPr>
              <a:tabLst>
                <a:tab pos="2397125" algn="l"/>
              </a:tabLst>
            </a:pPr>
            <a:r>
              <a:rPr lang="en-US" sz="1400" dirty="0">
                <a:solidFill>
                  <a:srgbClr val="00B050"/>
                </a:solidFill>
                <a:latin typeface="Consolas" panose="020B0609020204030204" pitchFamily="49" charset="0"/>
              </a:rPr>
              <a:t>    return num * num</a:t>
            </a:r>
            <a:r>
              <a:rPr lang="en-US" sz="1400" dirty="0">
                <a:solidFill>
                  <a:srgbClr val="00B050"/>
                </a:solidFill>
              </a:rPr>
              <a:t>	</a:t>
            </a:r>
            <a:r>
              <a:rPr lang="en-US" sz="1400" dirty="0">
                <a:solidFill>
                  <a:srgbClr val="0070C0"/>
                </a:solidFill>
              </a:rPr>
              <a:t># explicitly return the value</a:t>
            </a:r>
          </a:p>
          <a:p>
            <a:pPr>
              <a:tabLst>
                <a:tab pos="2397125" algn="l"/>
              </a:tabLst>
            </a:pPr>
            <a:endParaRPr lang="en-US" sz="1400" dirty="0">
              <a:solidFill>
                <a:srgbClr val="00B050"/>
              </a:solidFill>
            </a:endParaRPr>
          </a:p>
          <a:p>
            <a:pPr>
              <a:tabLst>
                <a:tab pos="2397125" algn="l"/>
              </a:tabLst>
            </a:pPr>
            <a:r>
              <a:rPr lang="en-US" sz="1400" dirty="0">
                <a:solidFill>
                  <a:srgbClr val="00B050"/>
                </a:solidFill>
                <a:latin typeface="Consolas" panose="020B0609020204030204" pitchFamily="49" charset="0"/>
              </a:rPr>
              <a:t>square(4)</a:t>
            </a:r>
            <a:r>
              <a:rPr lang="en-US" sz="1400" dirty="0">
                <a:solidFill>
                  <a:srgbClr val="00B050"/>
                </a:solidFill>
              </a:rPr>
              <a:t>	</a:t>
            </a:r>
            <a:r>
              <a:rPr lang="en-US" sz="1400" dirty="0">
                <a:solidFill>
                  <a:srgbClr val="0070C0"/>
                </a:solidFill>
              </a:rPr>
              <a:t># here we called square, and passed an argument of 4.  It does the calculation, but we didn’t do</a:t>
            </a:r>
          </a:p>
          <a:p>
            <a:pPr>
              <a:tabLst>
                <a:tab pos="2397125" algn="l"/>
              </a:tabLst>
            </a:pPr>
            <a:r>
              <a:rPr lang="en-US" sz="1400" dirty="0">
                <a:solidFill>
                  <a:srgbClr val="00B050"/>
                </a:solidFill>
              </a:rPr>
              <a:t>	</a:t>
            </a:r>
            <a:r>
              <a:rPr lang="en-US" sz="1400" dirty="0">
                <a:solidFill>
                  <a:srgbClr val="0070C0"/>
                </a:solidFill>
              </a:rPr>
              <a:t># anything with the return value </a:t>
            </a:r>
          </a:p>
          <a:p>
            <a:pPr>
              <a:tabLst>
                <a:tab pos="2397125" algn="l"/>
              </a:tabLst>
            </a:pPr>
            <a:endParaRPr lang="en-US" sz="1400" dirty="0">
              <a:solidFill>
                <a:srgbClr val="00B050"/>
              </a:solidFill>
            </a:endParaRPr>
          </a:p>
          <a:p>
            <a:pPr>
              <a:tabLst>
                <a:tab pos="2397125" algn="l"/>
              </a:tabLst>
            </a:pPr>
            <a:r>
              <a:rPr lang="en-US" sz="1400" dirty="0">
                <a:solidFill>
                  <a:srgbClr val="00B050"/>
                </a:solidFill>
                <a:latin typeface="Consolas" panose="020B0609020204030204" pitchFamily="49" charset="0"/>
              </a:rPr>
              <a:t>print( square(4) )</a:t>
            </a:r>
            <a:r>
              <a:rPr lang="en-US" sz="1400" dirty="0">
                <a:solidFill>
                  <a:srgbClr val="00B050"/>
                </a:solidFill>
              </a:rPr>
              <a:t>	</a:t>
            </a:r>
            <a:r>
              <a:rPr lang="en-US" sz="1400" dirty="0">
                <a:solidFill>
                  <a:srgbClr val="0070C0"/>
                </a:solidFill>
              </a:rPr>
              <a:t># here we passed the function square(), with an argument of 4, to the print() function</a:t>
            </a:r>
          </a:p>
        </p:txBody>
      </p:sp>
    </p:spTree>
    <p:extLst>
      <p:ext uri="{BB962C8B-B14F-4D97-AF65-F5344CB8AC3E}">
        <p14:creationId xmlns:p14="http://schemas.microsoft.com/office/powerpoint/2010/main" val="17435515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7A3E0-0601-FF42-BB7B-0831AC8C76C8}"/>
              </a:ext>
            </a:extLst>
          </p:cNvPr>
          <p:cNvSpPr>
            <a:spLocks noGrp="1"/>
          </p:cNvSpPr>
          <p:nvPr>
            <p:ph type="title"/>
          </p:nvPr>
        </p:nvSpPr>
        <p:spPr>
          <a:xfrm>
            <a:off x="838200" y="157736"/>
            <a:ext cx="10515600" cy="315912"/>
          </a:xfrm>
        </p:spPr>
        <p:txBody>
          <a:bodyPr>
            <a:normAutofit fontScale="90000"/>
          </a:bodyPr>
          <a:lstStyle/>
          <a:p>
            <a:r>
              <a:rPr lang="en-US" sz="2000" dirty="0"/>
              <a:t>Functions()…</a:t>
            </a:r>
          </a:p>
        </p:txBody>
      </p:sp>
      <p:sp>
        <p:nvSpPr>
          <p:cNvPr id="3" name="Content Placeholder 2">
            <a:extLst>
              <a:ext uri="{FF2B5EF4-FFF2-40B4-BE49-F238E27FC236}">
                <a16:creationId xmlns:a16="http://schemas.microsoft.com/office/drawing/2014/main" id="{0795AD26-85E9-6C44-B4B0-52B34F599110}"/>
              </a:ext>
            </a:extLst>
          </p:cNvPr>
          <p:cNvSpPr>
            <a:spLocks noGrp="1"/>
          </p:cNvSpPr>
          <p:nvPr>
            <p:ph idx="1"/>
          </p:nvPr>
        </p:nvSpPr>
        <p:spPr>
          <a:xfrm>
            <a:off x="838200" y="473648"/>
            <a:ext cx="10515600" cy="1128909"/>
          </a:xfrm>
        </p:spPr>
        <p:txBody>
          <a:bodyPr>
            <a:normAutofit fontScale="92500" lnSpcReduction="10000"/>
          </a:bodyPr>
          <a:lstStyle/>
          <a:p>
            <a:r>
              <a:rPr lang="en-US" sz="1600" dirty="0"/>
              <a:t>The below example takes our crappy calculator and puts the input and calculation into a function</a:t>
            </a:r>
          </a:p>
          <a:p>
            <a:r>
              <a:rPr lang="en-US" sz="1600" dirty="0"/>
              <a:t>It may only save us a few lines now, but if we ever decide to add more calculations (like subtraction) then those savings will continue to add up</a:t>
            </a:r>
          </a:p>
          <a:p>
            <a:r>
              <a:rPr lang="en-US" sz="1600" dirty="0"/>
              <a:t>The code is also more modular and easier to update and read:</a:t>
            </a:r>
          </a:p>
        </p:txBody>
      </p:sp>
      <p:sp>
        <p:nvSpPr>
          <p:cNvPr id="4" name="Rectangle 3">
            <a:extLst>
              <a:ext uri="{FF2B5EF4-FFF2-40B4-BE49-F238E27FC236}">
                <a16:creationId xmlns:a16="http://schemas.microsoft.com/office/drawing/2014/main" id="{860E8547-F4EF-5144-B818-5EA2DF2CC296}"/>
              </a:ext>
            </a:extLst>
          </p:cNvPr>
          <p:cNvSpPr/>
          <p:nvPr/>
        </p:nvSpPr>
        <p:spPr>
          <a:xfrm>
            <a:off x="853911" y="1533465"/>
            <a:ext cx="8126691" cy="5324535"/>
          </a:xfrm>
          <a:prstGeom prst="rect">
            <a:avLst/>
          </a:prstGeom>
        </p:spPr>
        <p:txBody>
          <a:bodyPr wrap="square">
            <a:spAutoFit/>
          </a:bodyPr>
          <a:lstStyle/>
          <a:p>
            <a:r>
              <a:rPr lang="en-US" sz="1000" dirty="0">
                <a:solidFill>
                  <a:srgbClr val="0070C0"/>
                </a:solidFill>
                <a:latin typeface="Consolas" panose="020B0609020204030204" pitchFamily="49" charset="0"/>
              </a:rPr>
              <a:t>#!/</a:t>
            </a:r>
            <a:r>
              <a:rPr lang="en-US" sz="1000" dirty="0" err="1">
                <a:solidFill>
                  <a:srgbClr val="0070C0"/>
                </a:solidFill>
                <a:latin typeface="Consolas" panose="020B0609020204030204" pitchFamily="49" charset="0"/>
              </a:rPr>
              <a:t>usr</a:t>
            </a:r>
            <a:r>
              <a:rPr lang="en-US" sz="1000" dirty="0">
                <a:solidFill>
                  <a:srgbClr val="0070C0"/>
                </a:solidFill>
                <a:latin typeface="Consolas" panose="020B0609020204030204" pitchFamily="49" charset="0"/>
              </a:rPr>
              <a:t>/bin/python3</a:t>
            </a:r>
          </a:p>
          <a:p>
            <a:r>
              <a:rPr lang="en-US" sz="1000" dirty="0">
                <a:solidFill>
                  <a:srgbClr val="0070C0"/>
                </a:solidFill>
                <a:latin typeface="Consolas" panose="020B0609020204030204" pitchFamily="49" charset="0"/>
              </a:rPr>
              <a:t># </a:t>
            </a:r>
            <a:r>
              <a:rPr lang="en-US" sz="1000" dirty="0" err="1">
                <a:solidFill>
                  <a:srgbClr val="0070C0"/>
                </a:solidFill>
                <a:latin typeface="Consolas" panose="020B0609020204030204" pitchFamily="49" charset="0"/>
              </a:rPr>
              <a:t>crappyCalculator_functions.py</a:t>
            </a:r>
            <a:endParaRPr lang="en-US" sz="1000" dirty="0">
              <a:solidFill>
                <a:srgbClr val="0070C0"/>
              </a:solidFill>
              <a:latin typeface="Consolas" panose="020B0609020204030204" pitchFamily="49" charset="0"/>
            </a:endParaRPr>
          </a:p>
          <a:p>
            <a:r>
              <a:rPr lang="en-US" sz="1000" dirty="0">
                <a:solidFill>
                  <a:srgbClr val="0070C0"/>
                </a:solidFill>
                <a:latin typeface="Consolas" panose="020B0609020204030204" pitchFamily="49" charset="0"/>
              </a:rPr>
              <a:t># Added a calculate function, and removed the </a:t>
            </a:r>
            <a:r>
              <a:rPr lang="en-US" sz="1000" dirty="0" err="1">
                <a:solidFill>
                  <a:srgbClr val="0070C0"/>
                </a:solidFill>
                <a:latin typeface="Consolas" panose="020B0609020204030204" pitchFamily="49" charset="0"/>
              </a:rPr>
              <a:t>exitFlag</a:t>
            </a:r>
            <a:r>
              <a:rPr lang="en-US" sz="1000" dirty="0">
                <a:solidFill>
                  <a:srgbClr val="0070C0"/>
                </a:solidFill>
                <a:latin typeface="Consolas" panose="020B0609020204030204" pitchFamily="49" charset="0"/>
              </a:rPr>
              <a:t> (demo the break)</a:t>
            </a:r>
          </a:p>
          <a:p>
            <a:endParaRPr lang="en-US" sz="1000" dirty="0">
              <a:latin typeface="Consolas" panose="020B0609020204030204" pitchFamily="49" charset="0"/>
            </a:endParaRPr>
          </a:p>
          <a:p>
            <a:endParaRPr lang="en-US" sz="1000" dirty="0">
              <a:latin typeface="Consolas" panose="020B0609020204030204" pitchFamily="49" charset="0"/>
            </a:endParaRPr>
          </a:p>
          <a:p>
            <a:r>
              <a:rPr lang="en-US" sz="1000" dirty="0">
                <a:solidFill>
                  <a:srgbClr val="00B050"/>
                </a:solidFill>
                <a:latin typeface="Consolas" panose="020B0609020204030204" pitchFamily="49" charset="0"/>
              </a:rPr>
              <a:t>def calculate(choice):   </a:t>
            </a:r>
            <a:r>
              <a:rPr lang="en-US" sz="1000" dirty="0">
                <a:solidFill>
                  <a:schemeClr val="accent1"/>
                </a:solidFill>
                <a:latin typeface="Consolas" panose="020B0609020204030204" pitchFamily="49" charset="0"/>
              </a:rPr>
              <a:t># we defined a new function that removed some duplication (the extra input() calls)</a:t>
            </a:r>
          </a:p>
          <a:p>
            <a:r>
              <a:rPr lang="en-US" sz="1000" dirty="0">
                <a:solidFill>
                  <a:srgbClr val="00B050"/>
                </a:solidFill>
                <a:latin typeface="Consolas" panose="020B0609020204030204" pitchFamily="49" charset="0"/>
              </a:rPr>
              <a:t>    </a:t>
            </a:r>
            <a:r>
              <a:rPr lang="en-US" sz="1000" dirty="0" err="1">
                <a:solidFill>
                  <a:srgbClr val="00B050"/>
                </a:solidFill>
                <a:latin typeface="Consolas" panose="020B0609020204030204" pitchFamily="49" charset="0"/>
              </a:rPr>
              <a:t>firstNum</a:t>
            </a:r>
            <a:r>
              <a:rPr lang="en-US" sz="1000" dirty="0">
                <a:solidFill>
                  <a:srgbClr val="00B050"/>
                </a:solidFill>
                <a:latin typeface="Consolas" panose="020B0609020204030204" pitchFamily="49" charset="0"/>
              </a:rPr>
              <a:t> = input("Enter First Number:")</a:t>
            </a:r>
          </a:p>
          <a:p>
            <a:r>
              <a:rPr lang="en-US" sz="1000" dirty="0">
                <a:solidFill>
                  <a:srgbClr val="00B050"/>
                </a:solidFill>
                <a:latin typeface="Consolas" panose="020B0609020204030204" pitchFamily="49" charset="0"/>
              </a:rPr>
              <a:t>    </a:t>
            </a:r>
            <a:r>
              <a:rPr lang="en-US" sz="1000" dirty="0" err="1">
                <a:solidFill>
                  <a:srgbClr val="00B050"/>
                </a:solidFill>
                <a:latin typeface="Consolas" panose="020B0609020204030204" pitchFamily="49" charset="0"/>
              </a:rPr>
              <a:t>secondNum</a:t>
            </a:r>
            <a:r>
              <a:rPr lang="en-US" sz="1000" dirty="0">
                <a:solidFill>
                  <a:srgbClr val="00B050"/>
                </a:solidFill>
                <a:latin typeface="Consolas" panose="020B0609020204030204" pitchFamily="49" charset="0"/>
              </a:rPr>
              <a:t> = input("Enter Second Number:")</a:t>
            </a:r>
          </a:p>
          <a:p>
            <a:r>
              <a:rPr lang="en-US" sz="1000" dirty="0">
                <a:solidFill>
                  <a:srgbClr val="00B050"/>
                </a:solidFill>
                <a:latin typeface="Consolas" panose="020B0609020204030204" pitchFamily="49" charset="0"/>
              </a:rPr>
              <a:t>    if (choice == "1"):</a:t>
            </a:r>
          </a:p>
          <a:p>
            <a:r>
              <a:rPr lang="en-US" sz="1000" dirty="0">
                <a:solidFill>
                  <a:srgbClr val="00B050"/>
                </a:solidFill>
                <a:latin typeface="Consolas" panose="020B0609020204030204" pitchFamily="49" charset="0"/>
              </a:rPr>
              <a:t>        print("Result=",  int(</a:t>
            </a:r>
            <a:r>
              <a:rPr lang="en-US" sz="1000" dirty="0" err="1">
                <a:solidFill>
                  <a:srgbClr val="00B050"/>
                </a:solidFill>
                <a:latin typeface="Consolas" panose="020B0609020204030204" pitchFamily="49" charset="0"/>
              </a:rPr>
              <a:t>firstNum</a:t>
            </a:r>
            <a:r>
              <a:rPr lang="en-US" sz="1000" dirty="0">
                <a:solidFill>
                  <a:srgbClr val="00B050"/>
                </a:solidFill>
                <a:latin typeface="Consolas" panose="020B0609020204030204" pitchFamily="49" charset="0"/>
              </a:rPr>
              <a:t>) + int(</a:t>
            </a:r>
            <a:r>
              <a:rPr lang="en-US" sz="1000" dirty="0" err="1">
                <a:solidFill>
                  <a:srgbClr val="00B050"/>
                </a:solidFill>
                <a:latin typeface="Consolas" panose="020B0609020204030204" pitchFamily="49" charset="0"/>
              </a:rPr>
              <a:t>secondNum</a:t>
            </a:r>
            <a:r>
              <a:rPr lang="en-US" sz="1000" dirty="0">
                <a:solidFill>
                  <a:srgbClr val="00B050"/>
                </a:solidFill>
                <a:latin typeface="Consolas" panose="020B0609020204030204" pitchFamily="49" charset="0"/>
              </a:rPr>
              <a:t>))</a:t>
            </a:r>
          </a:p>
          <a:p>
            <a:r>
              <a:rPr lang="en-US" sz="1000" dirty="0">
                <a:solidFill>
                  <a:srgbClr val="00B050"/>
                </a:solidFill>
                <a:latin typeface="Consolas" panose="020B0609020204030204" pitchFamily="49" charset="0"/>
              </a:rPr>
              <a:t>    </a:t>
            </a:r>
            <a:r>
              <a:rPr lang="en-US" sz="1000" dirty="0" err="1">
                <a:solidFill>
                  <a:srgbClr val="00B050"/>
                </a:solidFill>
                <a:latin typeface="Consolas" panose="020B0609020204030204" pitchFamily="49" charset="0"/>
              </a:rPr>
              <a:t>elif</a:t>
            </a:r>
            <a:r>
              <a:rPr lang="en-US" sz="1000" dirty="0">
                <a:solidFill>
                  <a:srgbClr val="00B050"/>
                </a:solidFill>
                <a:latin typeface="Consolas" panose="020B0609020204030204" pitchFamily="49" charset="0"/>
              </a:rPr>
              <a:t> (choice == "2"):</a:t>
            </a:r>
          </a:p>
          <a:p>
            <a:r>
              <a:rPr lang="en-US" sz="1000" dirty="0">
                <a:solidFill>
                  <a:srgbClr val="00B050"/>
                </a:solidFill>
                <a:latin typeface="Consolas" panose="020B0609020204030204" pitchFamily="49" charset="0"/>
              </a:rPr>
              <a:t>        print("Result=",  int(</a:t>
            </a:r>
            <a:r>
              <a:rPr lang="en-US" sz="1000" dirty="0" err="1">
                <a:solidFill>
                  <a:srgbClr val="00B050"/>
                </a:solidFill>
                <a:latin typeface="Consolas" panose="020B0609020204030204" pitchFamily="49" charset="0"/>
              </a:rPr>
              <a:t>firstNum</a:t>
            </a:r>
            <a:r>
              <a:rPr lang="en-US" sz="1000" dirty="0">
                <a:solidFill>
                  <a:srgbClr val="00B050"/>
                </a:solidFill>
                <a:latin typeface="Consolas" panose="020B0609020204030204" pitchFamily="49" charset="0"/>
              </a:rPr>
              <a:t>) * int(</a:t>
            </a:r>
            <a:r>
              <a:rPr lang="en-US" sz="1000" dirty="0" err="1">
                <a:solidFill>
                  <a:srgbClr val="00B050"/>
                </a:solidFill>
                <a:latin typeface="Consolas" panose="020B0609020204030204" pitchFamily="49" charset="0"/>
              </a:rPr>
              <a:t>secondNum</a:t>
            </a:r>
            <a:r>
              <a:rPr lang="en-US" sz="1000" dirty="0">
                <a:solidFill>
                  <a:srgbClr val="00B050"/>
                </a:solidFill>
                <a:latin typeface="Consolas" panose="020B0609020204030204" pitchFamily="49" charset="0"/>
              </a:rPr>
              <a:t>))</a:t>
            </a:r>
          </a:p>
          <a:p>
            <a:r>
              <a:rPr lang="en-US" sz="1000" dirty="0">
                <a:solidFill>
                  <a:srgbClr val="00B050"/>
                </a:solidFill>
                <a:latin typeface="Consolas" panose="020B0609020204030204" pitchFamily="49" charset="0"/>
              </a:rPr>
              <a:t>    </a:t>
            </a:r>
            <a:r>
              <a:rPr lang="en-US" sz="1000" dirty="0" err="1">
                <a:solidFill>
                  <a:srgbClr val="00B050"/>
                </a:solidFill>
                <a:latin typeface="Consolas" panose="020B0609020204030204" pitchFamily="49" charset="0"/>
              </a:rPr>
              <a:t>elif</a:t>
            </a:r>
            <a:r>
              <a:rPr lang="en-US" sz="1000" dirty="0">
                <a:solidFill>
                  <a:srgbClr val="00B050"/>
                </a:solidFill>
                <a:latin typeface="Consolas" panose="020B0609020204030204" pitchFamily="49" charset="0"/>
              </a:rPr>
              <a:t> (choice == "3"):</a:t>
            </a:r>
          </a:p>
          <a:p>
            <a:r>
              <a:rPr lang="en-US" sz="1000" dirty="0">
                <a:solidFill>
                  <a:srgbClr val="00B050"/>
                </a:solidFill>
                <a:latin typeface="Consolas" panose="020B0609020204030204" pitchFamily="49" charset="0"/>
              </a:rPr>
              <a:t>        print("Result=",  int(</a:t>
            </a:r>
            <a:r>
              <a:rPr lang="en-US" sz="1000" dirty="0" err="1">
                <a:solidFill>
                  <a:srgbClr val="00B050"/>
                </a:solidFill>
                <a:latin typeface="Consolas" panose="020B0609020204030204" pitchFamily="49" charset="0"/>
              </a:rPr>
              <a:t>firstNum</a:t>
            </a:r>
            <a:r>
              <a:rPr lang="en-US" sz="1000" dirty="0">
                <a:solidFill>
                  <a:srgbClr val="00B050"/>
                </a:solidFill>
                <a:latin typeface="Consolas" panose="020B0609020204030204" pitchFamily="49" charset="0"/>
              </a:rPr>
              <a:t>) / int(</a:t>
            </a:r>
            <a:r>
              <a:rPr lang="en-US" sz="1000" dirty="0" err="1">
                <a:solidFill>
                  <a:srgbClr val="00B050"/>
                </a:solidFill>
                <a:latin typeface="Consolas" panose="020B0609020204030204" pitchFamily="49" charset="0"/>
              </a:rPr>
              <a:t>secondNum</a:t>
            </a:r>
            <a:r>
              <a:rPr lang="en-US" sz="1000" dirty="0">
                <a:solidFill>
                  <a:srgbClr val="00B050"/>
                </a:solidFill>
                <a:latin typeface="Consolas" panose="020B0609020204030204" pitchFamily="49" charset="0"/>
              </a:rPr>
              <a:t>))</a:t>
            </a:r>
          </a:p>
          <a:p>
            <a:r>
              <a:rPr lang="en-US" sz="1000" dirty="0">
                <a:solidFill>
                  <a:srgbClr val="00B050"/>
                </a:solidFill>
                <a:latin typeface="Consolas" panose="020B0609020204030204" pitchFamily="49" charset="0"/>
              </a:rPr>
              <a:t>    else:</a:t>
            </a:r>
          </a:p>
          <a:p>
            <a:r>
              <a:rPr lang="en-US" sz="1000" dirty="0">
                <a:solidFill>
                  <a:srgbClr val="00B050"/>
                </a:solidFill>
                <a:latin typeface="Consolas" panose="020B0609020204030204" pitchFamily="49" charset="0"/>
              </a:rPr>
              <a:t>        print("Not a valid selection!!")</a:t>
            </a:r>
          </a:p>
          <a:p>
            <a:endParaRPr lang="en-US" sz="1000" dirty="0">
              <a:latin typeface="Consolas" panose="020B0609020204030204" pitchFamily="49" charset="0"/>
            </a:endParaRPr>
          </a:p>
          <a:p>
            <a:endParaRPr lang="en-US" sz="1000" dirty="0">
              <a:latin typeface="Consolas" panose="020B0609020204030204" pitchFamily="49" charset="0"/>
            </a:endParaRPr>
          </a:p>
          <a:p>
            <a:r>
              <a:rPr lang="en-US" sz="1000" dirty="0">
                <a:solidFill>
                  <a:srgbClr val="00B050"/>
                </a:solidFill>
                <a:latin typeface="Consolas" panose="020B0609020204030204" pitchFamily="49" charset="0"/>
              </a:rPr>
              <a:t>while (True):            </a:t>
            </a:r>
            <a:r>
              <a:rPr lang="en-US" sz="1000" dirty="0">
                <a:solidFill>
                  <a:srgbClr val="0070C0"/>
                </a:solidFill>
                <a:latin typeface="Consolas" panose="020B0609020204030204" pitchFamily="49" charset="0"/>
              </a:rPr>
              <a:t># loop forever?</a:t>
            </a:r>
          </a:p>
          <a:p>
            <a:r>
              <a:rPr lang="en-US" sz="1000" dirty="0">
                <a:solidFill>
                  <a:srgbClr val="00B050"/>
                </a:solidFill>
                <a:latin typeface="Consolas" panose="020B0609020204030204" pitchFamily="49" charset="0"/>
              </a:rPr>
              <a:t>    print("\n\n")        </a:t>
            </a:r>
            <a:r>
              <a:rPr lang="en-US" sz="1000" dirty="0">
                <a:solidFill>
                  <a:srgbClr val="0070C0"/>
                </a:solidFill>
                <a:latin typeface="Consolas" panose="020B0609020204030204" pitchFamily="49" charset="0"/>
              </a:rPr>
              <a:t># print out 2 newlines</a:t>
            </a:r>
          </a:p>
          <a:p>
            <a:r>
              <a:rPr lang="en-US" sz="1000" dirty="0">
                <a:solidFill>
                  <a:srgbClr val="00B050"/>
                </a:solidFill>
                <a:latin typeface="Consolas" panose="020B0609020204030204" pitchFamily="49" charset="0"/>
              </a:rPr>
              <a:t>    print("*" * 60)      </a:t>
            </a:r>
            <a:r>
              <a:rPr lang="en-US" sz="1000" dirty="0">
                <a:solidFill>
                  <a:srgbClr val="0070C0"/>
                </a:solidFill>
                <a:latin typeface="Consolas" panose="020B0609020204030204" pitchFamily="49" charset="0"/>
              </a:rPr>
              <a:t># note the multiplication operator when used on a string duplicates it</a:t>
            </a:r>
          </a:p>
          <a:p>
            <a:r>
              <a:rPr lang="en-US" sz="1000" dirty="0">
                <a:solidFill>
                  <a:srgbClr val="00B050"/>
                </a:solidFill>
                <a:latin typeface="Consolas" panose="020B0609020204030204" pitchFamily="49" charset="0"/>
              </a:rPr>
              <a:t>    print("Enter a Selection\n")</a:t>
            </a:r>
          </a:p>
          <a:p>
            <a:r>
              <a:rPr lang="en-US" sz="1000" dirty="0">
                <a:solidFill>
                  <a:srgbClr val="00B050"/>
                </a:solidFill>
                <a:latin typeface="Consolas" panose="020B0609020204030204" pitchFamily="49" charset="0"/>
              </a:rPr>
              <a:t>    print("1: Add 2 Values")</a:t>
            </a:r>
          </a:p>
          <a:p>
            <a:r>
              <a:rPr lang="en-US" sz="1000" dirty="0">
                <a:solidFill>
                  <a:srgbClr val="00B050"/>
                </a:solidFill>
                <a:latin typeface="Consolas" panose="020B0609020204030204" pitchFamily="49" charset="0"/>
              </a:rPr>
              <a:t>    print("2: Multiply 2 Values")</a:t>
            </a:r>
          </a:p>
          <a:p>
            <a:r>
              <a:rPr lang="en-US" sz="1000" dirty="0">
                <a:solidFill>
                  <a:srgbClr val="00B050"/>
                </a:solidFill>
                <a:latin typeface="Consolas" panose="020B0609020204030204" pitchFamily="49" charset="0"/>
              </a:rPr>
              <a:t>    print("3: Divide 2 Values")</a:t>
            </a:r>
          </a:p>
          <a:p>
            <a:r>
              <a:rPr lang="en-US" sz="1000" dirty="0">
                <a:solidFill>
                  <a:srgbClr val="00B050"/>
                </a:solidFill>
                <a:latin typeface="Consolas" panose="020B0609020204030204" pitchFamily="49" charset="0"/>
              </a:rPr>
              <a:t>    print("4: Exit Program")</a:t>
            </a:r>
          </a:p>
          <a:p>
            <a:r>
              <a:rPr lang="en-US" sz="1000" dirty="0">
                <a:solidFill>
                  <a:srgbClr val="00B050"/>
                </a:solidFill>
                <a:latin typeface="Consolas" panose="020B0609020204030204" pitchFamily="49" charset="0"/>
              </a:rPr>
              <a:t>    print("*" * 60)</a:t>
            </a:r>
          </a:p>
          <a:p>
            <a:endParaRPr lang="en-US" sz="1000" dirty="0">
              <a:solidFill>
                <a:srgbClr val="00B050"/>
              </a:solidFill>
              <a:latin typeface="Consolas" panose="020B0609020204030204" pitchFamily="49" charset="0"/>
            </a:endParaRPr>
          </a:p>
          <a:p>
            <a:r>
              <a:rPr lang="en-US" sz="1000" dirty="0">
                <a:solidFill>
                  <a:srgbClr val="00B050"/>
                </a:solidFill>
                <a:latin typeface="Consolas" panose="020B0609020204030204" pitchFamily="49" charset="0"/>
              </a:rPr>
              <a:t>    choice = input("Type [1,2,3,4]")</a:t>
            </a:r>
          </a:p>
          <a:p>
            <a:r>
              <a:rPr lang="en-US" sz="1000" dirty="0">
                <a:solidFill>
                  <a:srgbClr val="00B050"/>
                </a:solidFill>
                <a:latin typeface="Consolas" panose="020B0609020204030204" pitchFamily="49" charset="0"/>
              </a:rPr>
              <a:t>    if (choice == "4"):</a:t>
            </a:r>
          </a:p>
          <a:p>
            <a:r>
              <a:rPr lang="en-US" sz="1000" dirty="0">
                <a:solidFill>
                  <a:srgbClr val="00B050"/>
                </a:solidFill>
                <a:latin typeface="Consolas" panose="020B0609020204030204" pitchFamily="49" charset="0"/>
              </a:rPr>
              <a:t>        print ("bye")</a:t>
            </a:r>
          </a:p>
          <a:p>
            <a:r>
              <a:rPr lang="en-US" sz="1000" dirty="0">
                <a:solidFill>
                  <a:srgbClr val="00B050"/>
                </a:solidFill>
                <a:latin typeface="Consolas" panose="020B0609020204030204" pitchFamily="49" charset="0"/>
              </a:rPr>
              <a:t>        break             	</a:t>
            </a:r>
            <a:r>
              <a:rPr lang="en-US" sz="1000" dirty="0">
                <a:solidFill>
                  <a:srgbClr val="0070C0"/>
                </a:solidFill>
                <a:latin typeface="Consolas" panose="020B0609020204030204" pitchFamily="49" charset="0"/>
              </a:rPr>
              <a:t># 'break' with break you out of the current loop</a:t>
            </a:r>
          </a:p>
          <a:p>
            <a:r>
              <a:rPr lang="en-US" sz="1000" dirty="0">
                <a:solidFill>
                  <a:srgbClr val="00B050"/>
                </a:solidFill>
                <a:latin typeface="Consolas" panose="020B0609020204030204" pitchFamily="49" charset="0"/>
              </a:rPr>
              <a:t>    calculate(choice)     </a:t>
            </a:r>
            <a:r>
              <a:rPr lang="en-US" sz="1000" dirty="0">
                <a:solidFill>
                  <a:srgbClr val="0070C0"/>
                </a:solidFill>
                <a:latin typeface="Consolas" panose="020B0609020204030204" pitchFamily="49" charset="0"/>
              </a:rPr>
              <a:t># </a:t>
            </a:r>
            <a:r>
              <a:rPr lang="en-US" sz="1000" dirty="0">
                <a:solidFill>
                  <a:srgbClr val="0070C0"/>
                </a:solidFill>
                <a:latin typeface="Consolas" panose="020B0609020204030204" pitchFamily="49" charset="0"/>
                <a:sym typeface="Wingdings" pitchFamily="2" charset="2"/>
              </a:rPr>
              <a:t>------   </a:t>
            </a:r>
            <a:r>
              <a:rPr lang="en-US" sz="1000" dirty="0">
                <a:solidFill>
                  <a:srgbClr val="0070C0"/>
                </a:solidFill>
                <a:latin typeface="Consolas" panose="020B0609020204030204" pitchFamily="49" charset="0"/>
              </a:rPr>
              <a:t>here we call the function each pass through the loop</a:t>
            </a:r>
          </a:p>
        </p:txBody>
      </p:sp>
    </p:spTree>
    <p:extLst>
      <p:ext uri="{BB962C8B-B14F-4D97-AF65-F5344CB8AC3E}">
        <p14:creationId xmlns:p14="http://schemas.microsoft.com/office/powerpoint/2010/main" val="3771389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32988-CCC7-B242-B52B-E1F4CAA1A29E}"/>
              </a:ext>
            </a:extLst>
          </p:cNvPr>
          <p:cNvSpPr>
            <a:spLocks noGrp="1"/>
          </p:cNvSpPr>
          <p:nvPr>
            <p:ph type="title"/>
          </p:nvPr>
        </p:nvSpPr>
        <p:spPr>
          <a:xfrm>
            <a:off x="838200" y="172859"/>
            <a:ext cx="10515600" cy="508178"/>
          </a:xfrm>
        </p:spPr>
        <p:txBody>
          <a:bodyPr>
            <a:normAutofit/>
          </a:bodyPr>
          <a:lstStyle/>
          <a:p>
            <a:r>
              <a:rPr lang="en-US" sz="2000" dirty="0"/>
              <a:t>What is a Program?  Continued…</a:t>
            </a:r>
          </a:p>
        </p:txBody>
      </p:sp>
      <p:sp>
        <p:nvSpPr>
          <p:cNvPr id="3" name="Content Placeholder 2">
            <a:extLst>
              <a:ext uri="{FF2B5EF4-FFF2-40B4-BE49-F238E27FC236}">
                <a16:creationId xmlns:a16="http://schemas.microsoft.com/office/drawing/2014/main" id="{D30F68C5-393C-834E-A98E-0817A56C0428}"/>
              </a:ext>
            </a:extLst>
          </p:cNvPr>
          <p:cNvSpPr>
            <a:spLocks noGrp="1"/>
          </p:cNvSpPr>
          <p:nvPr>
            <p:ph idx="1"/>
          </p:nvPr>
        </p:nvSpPr>
        <p:spPr>
          <a:xfrm>
            <a:off x="838200" y="681037"/>
            <a:ext cx="10515600" cy="6004104"/>
          </a:xfrm>
        </p:spPr>
        <p:txBody>
          <a:bodyPr>
            <a:normAutofit lnSpcReduction="10000"/>
          </a:bodyPr>
          <a:lstStyle/>
          <a:p>
            <a:r>
              <a:rPr lang="en-US" sz="1800" dirty="0"/>
              <a:t>Algorithm: A method for solving a problem</a:t>
            </a:r>
          </a:p>
          <a:p>
            <a:pPr lvl="1"/>
            <a:r>
              <a:rPr lang="en-US" sz="1400" dirty="0"/>
              <a:t>A recipe for baking an apple pie could be considered an algorithm</a:t>
            </a:r>
          </a:p>
          <a:p>
            <a:pPr lvl="1"/>
            <a:r>
              <a:rPr lang="en-US" sz="1400" dirty="0"/>
              <a:t>Finding an average:  Take a bunch of numbers, sum them up, and divide by the count</a:t>
            </a:r>
          </a:p>
          <a:p>
            <a:r>
              <a:rPr lang="en-US" sz="1800" dirty="0"/>
              <a:t>Basic Numbers </a:t>
            </a:r>
          </a:p>
          <a:p>
            <a:pPr lvl="1"/>
            <a:r>
              <a:rPr lang="en-US" sz="1400" dirty="0"/>
              <a:t>Integers:  </a:t>
            </a:r>
            <a:r>
              <a:rPr lang="en-US" sz="1400" dirty="0">
                <a:solidFill>
                  <a:srgbClr val="00B050"/>
                </a:solidFill>
                <a:latin typeface="Consolas" panose="020B0609020204030204" pitchFamily="49" charset="0"/>
              </a:rPr>
              <a:t>5</a:t>
            </a:r>
            <a:r>
              <a:rPr lang="en-US" sz="1400" dirty="0"/>
              <a:t>, </a:t>
            </a:r>
            <a:r>
              <a:rPr lang="en-US" sz="1400" dirty="0">
                <a:solidFill>
                  <a:srgbClr val="00B050"/>
                </a:solidFill>
                <a:latin typeface="Consolas" panose="020B0609020204030204" pitchFamily="49" charset="0"/>
              </a:rPr>
              <a:t>101</a:t>
            </a:r>
            <a:r>
              <a:rPr lang="en-US" sz="1400" dirty="0"/>
              <a:t>, and </a:t>
            </a:r>
            <a:r>
              <a:rPr lang="en-US" sz="1400" dirty="0">
                <a:solidFill>
                  <a:srgbClr val="00B050"/>
                </a:solidFill>
                <a:latin typeface="Consolas" panose="020B0609020204030204" pitchFamily="49" charset="0"/>
              </a:rPr>
              <a:t>-7</a:t>
            </a:r>
            <a:r>
              <a:rPr lang="en-US" sz="1400" dirty="0"/>
              <a:t> are integers or whole numbers</a:t>
            </a:r>
          </a:p>
          <a:p>
            <a:pPr lvl="1"/>
            <a:r>
              <a:rPr lang="en-US" sz="1400" dirty="0"/>
              <a:t>Floats: </a:t>
            </a:r>
            <a:r>
              <a:rPr lang="en-US" sz="1400" dirty="0">
                <a:solidFill>
                  <a:srgbClr val="00B050"/>
                </a:solidFill>
                <a:latin typeface="Consolas" panose="020B0609020204030204" pitchFamily="49" charset="0"/>
              </a:rPr>
              <a:t>3.14</a:t>
            </a:r>
            <a:r>
              <a:rPr lang="en-US" sz="1400" dirty="0"/>
              <a:t> and </a:t>
            </a:r>
            <a:r>
              <a:rPr lang="en-US" sz="1400" dirty="0">
                <a:solidFill>
                  <a:srgbClr val="00B050"/>
                </a:solidFill>
                <a:latin typeface="Consolas" panose="020B0609020204030204" pitchFamily="49" charset="0"/>
              </a:rPr>
              <a:t>-0.0003439849</a:t>
            </a:r>
            <a:r>
              <a:rPr lang="en-US" sz="1400" dirty="0">
                <a:solidFill>
                  <a:srgbClr val="00B050"/>
                </a:solidFill>
              </a:rPr>
              <a:t> </a:t>
            </a:r>
            <a:r>
              <a:rPr lang="en-US" sz="1400" dirty="0"/>
              <a:t>are floating point or decimal values</a:t>
            </a:r>
          </a:p>
          <a:p>
            <a:pPr lvl="1"/>
            <a:r>
              <a:rPr lang="en-US" sz="1400" dirty="0"/>
              <a:t>With Python, you don’t normally have to think of the differences between integers and floating point values</a:t>
            </a:r>
          </a:p>
          <a:p>
            <a:pPr lvl="1"/>
            <a:r>
              <a:rPr lang="en-US" sz="1400" dirty="0"/>
              <a:t>There are additional numeric types that you can research on your own (Hex, Oct, </a:t>
            </a:r>
            <a:r>
              <a:rPr lang="en-US" sz="1400" dirty="0" err="1"/>
              <a:t>etc</a:t>
            </a:r>
            <a:r>
              <a:rPr lang="en-US" sz="1400" dirty="0"/>
              <a:t>) </a:t>
            </a:r>
          </a:p>
          <a:p>
            <a:r>
              <a:rPr lang="en-US" sz="1800" dirty="0"/>
              <a:t>Strings</a:t>
            </a:r>
          </a:p>
          <a:p>
            <a:pPr lvl="1"/>
            <a:r>
              <a:rPr lang="en-US" sz="1400" dirty="0"/>
              <a:t>Strings are a sequence of ASCII characters (a “string” of characters), and may be single, double, or triple quoted</a:t>
            </a:r>
          </a:p>
          <a:p>
            <a:pPr lvl="1"/>
            <a:r>
              <a:rPr lang="en-US" sz="1400" dirty="0"/>
              <a:t>Examples  </a:t>
            </a:r>
            <a:r>
              <a:rPr lang="en-US" sz="1400" dirty="0">
                <a:solidFill>
                  <a:srgbClr val="00B050"/>
                </a:solidFill>
                <a:latin typeface="Consolas" panose="020B0609020204030204" pitchFamily="49" charset="0"/>
              </a:rPr>
              <a:t>"This is a string"</a:t>
            </a:r>
            <a:r>
              <a:rPr lang="en-US" sz="1400" dirty="0"/>
              <a:t>,</a:t>
            </a:r>
            <a:r>
              <a:rPr lang="en-US" sz="1400" dirty="0">
                <a:solidFill>
                  <a:srgbClr val="00B050"/>
                </a:solidFill>
              </a:rPr>
              <a:t> </a:t>
            </a:r>
            <a:r>
              <a:rPr lang="en-US" sz="1400" dirty="0">
                <a:solidFill>
                  <a:srgbClr val="00B050"/>
                </a:solidFill>
                <a:latin typeface="Consolas" panose="020B0609020204030204" pitchFamily="49" charset="0"/>
              </a:rPr>
              <a:t>'a single quoted string'</a:t>
            </a:r>
            <a:r>
              <a:rPr lang="en-US" sz="1400" dirty="0"/>
              <a:t>,</a:t>
            </a:r>
            <a:r>
              <a:rPr lang="en-US" sz="1400" dirty="0">
                <a:solidFill>
                  <a:srgbClr val="00B050"/>
                </a:solidFill>
              </a:rPr>
              <a:t> </a:t>
            </a:r>
            <a:r>
              <a:rPr lang="en-US" sz="1400" dirty="0">
                <a:solidFill>
                  <a:srgbClr val="00B050"/>
                </a:solidFill>
                <a:latin typeface="Consolas" panose="020B0609020204030204" pitchFamily="49" charset="0"/>
              </a:rPr>
              <a:t>"""A triple quoted string"""</a:t>
            </a:r>
          </a:p>
          <a:p>
            <a:pPr lvl="1"/>
            <a:r>
              <a:rPr lang="en-US" sz="1400" dirty="0"/>
              <a:t>A numeric value within a string, is still a string:  </a:t>
            </a:r>
            <a:r>
              <a:rPr lang="en-US" sz="1400" dirty="0">
                <a:solidFill>
                  <a:srgbClr val="00B050"/>
                </a:solidFill>
                <a:latin typeface="Consolas" panose="020B0609020204030204" pitchFamily="49" charset="0"/>
              </a:rPr>
              <a:t>'66'</a:t>
            </a:r>
            <a:r>
              <a:rPr lang="en-US" sz="1400" dirty="0">
                <a:solidFill>
                  <a:srgbClr val="00B050"/>
                </a:solidFill>
              </a:rPr>
              <a:t>  </a:t>
            </a:r>
            <a:r>
              <a:rPr lang="en-US" sz="1400" dirty="0">
                <a:solidFill>
                  <a:srgbClr val="0070C0"/>
                </a:solidFill>
              </a:rPr>
              <a:t># not technically a number</a:t>
            </a:r>
          </a:p>
          <a:p>
            <a:pPr marL="457200" lvl="1" indent="0">
              <a:buNone/>
            </a:pPr>
            <a:endParaRPr lang="en-US" sz="1400" dirty="0"/>
          </a:p>
          <a:p>
            <a:r>
              <a:rPr lang="en-US" sz="1800" dirty="0"/>
              <a:t>Decisions: </a:t>
            </a:r>
            <a:r>
              <a:rPr lang="en-US" sz="1800" dirty="0">
                <a:solidFill>
                  <a:srgbClr val="00B050"/>
                </a:solidFill>
                <a:latin typeface="Consolas" panose="020B0609020204030204" pitchFamily="49" charset="0"/>
              </a:rPr>
              <a:t>if</a:t>
            </a:r>
            <a:r>
              <a:rPr lang="en-US" sz="1800" dirty="0"/>
              <a:t>, </a:t>
            </a:r>
            <a:r>
              <a:rPr lang="en-US" sz="1800" dirty="0" err="1">
                <a:solidFill>
                  <a:srgbClr val="00B050"/>
                </a:solidFill>
                <a:latin typeface="Consolas" panose="020B0609020204030204" pitchFamily="49" charset="0"/>
              </a:rPr>
              <a:t>elif</a:t>
            </a:r>
            <a:r>
              <a:rPr lang="en-US" sz="1800" dirty="0"/>
              <a:t>, </a:t>
            </a:r>
            <a:r>
              <a:rPr lang="en-US" sz="1800" dirty="0">
                <a:solidFill>
                  <a:srgbClr val="00B050"/>
                </a:solidFill>
                <a:latin typeface="Consolas" panose="020B0609020204030204" pitchFamily="49" charset="0"/>
              </a:rPr>
              <a:t>else</a:t>
            </a:r>
            <a:r>
              <a:rPr lang="en-US" sz="1800" dirty="0"/>
              <a:t> (testing for Truth and choosing a path)</a:t>
            </a:r>
          </a:p>
          <a:p>
            <a:pPr lvl="1"/>
            <a:r>
              <a:rPr lang="en-US" sz="1400" dirty="0"/>
              <a:t>We can direct the program flow base on if a condition is True (or Not)</a:t>
            </a:r>
          </a:p>
          <a:p>
            <a:pPr marL="457200" lvl="1" indent="0">
              <a:buNone/>
            </a:pPr>
            <a:r>
              <a:rPr lang="en-US" sz="1400" dirty="0">
                <a:solidFill>
                  <a:srgbClr val="00B050"/>
                </a:solidFill>
                <a:latin typeface="Consolas" panose="020B0609020204030204" pitchFamily="49" charset="0"/>
              </a:rPr>
              <a:t>if (dog == hungry):</a:t>
            </a:r>
            <a:r>
              <a:rPr lang="en-US" sz="1400" dirty="0">
                <a:solidFill>
                  <a:srgbClr val="00B050"/>
                </a:solidFill>
              </a:rPr>
              <a:t>	</a:t>
            </a:r>
            <a:r>
              <a:rPr lang="en-US" sz="1400" dirty="0">
                <a:solidFill>
                  <a:srgbClr val="0070C0"/>
                </a:solidFill>
              </a:rPr>
              <a:t># the (parenthesis) contain the condition to test for Truth</a:t>
            </a:r>
            <a:endParaRPr lang="en-US" sz="1400" dirty="0"/>
          </a:p>
          <a:p>
            <a:pPr marL="457200" lvl="1" indent="0">
              <a:buNone/>
            </a:pPr>
            <a:r>
              <a:rPr lang="en-US" sz="1400" dirty="0"/>
              <a:t>	 </a:t>
            </a:r>
            <a:r>
              <a:rPr lang="en-US" sz="1400" i="1" dirty="0"/>
              <a:t>then feed the dog</a:t>
            </a:r>
            <a:r>
              <a:rPr lang="en-US" sz="1400" dirty="0"/>
              <a:t>	</a:t>
            </a:r>
            <a:r>
              <a:rPr lang="en-US" sz="1400" dirty="0">
                <a:solidFill>
                  <a:srgbClr val="0070C0"/>
                </a:solidFill>
              </a:rPr>
              <a:t># this is the block that’s executed if the condition is True</a:t>
            </a:r>
          </a:p>
          <a:p>
            <a:pPr marL="457200" lvl="1" indent="0">
              <a:buNone/>
            </a:pPr>
            <a:r>
              <a:rPr lang="en-US" sz="1400" dirty="0" err="1">
                <a:solidFill>
                  <a:srgbClr val="00B050"/>
                </a:solidFill>
                <a:latin typeface="Consolas" panose="020B0609020204030204" pitchFamily="49" charset="0"/>
              </a:rPr>
              <a:t>elif</a:t>
            </a:r>
            <a:r>
              <a:rPr lang="en-US" sz="1400" dirty="0">
                <a:solidFill>
                  <a:srgbClr val="00B050"/>
                </a:solidFill>
                <a:latin typeface="Consolas" panose="020B0609020204030204" pitchFamily="49" charset="0"/>
              </a:rPr>
              <a:t> (dog == barking):</a:t>
            </a:r>
            <a:r>
              <a:rPr lang="en-US" sz="1400" dirty="0">
                <a:solidFill>
                  <a:srgbClr val="00B050"/>
                </a:solidFill>
              </a:rPr>
              <a:t>	</a:t>
            </a:r>
            <a:r>
              <a:rPr lang="en-US" sz="1400" dirty="0">
                <a:solidFill>
                  <a:srgbClr val="0070C0"/>
                </a:solidFill>
              </a:rPr>
              <a:t># There can be multiple </a:t>
            </a:r>
            <a:r>
              <a:rPr lang="en-US" sz="1400" dirty="0" err="1">
                <a:solidFill>
                  <a:srgbClr val="0070C0"/>
                </a:solidFill>
              </a:rPr>
              <a:t>elifs</a:t>
            </a:r>
            <a:r>
              <a:rPr lang="en-US" sz="1400" dirty="0">
                <a:solidFill>
                  <a:srgbClr val="0070C0"/>
                </a:solidFill>
              </a:rPr>
              <a:t> (else-ifs), but only 1 is executed in the chain</a:t>
            </a:r>
            <a:endParaRPr lang="en-US" sz="1400" dirty="0"/>
          </a:p>
          <a:p>
            <a:pPr marL="457200" lvl="1" indent="0">
              <a:buNone/>
            </a:pPr>
            <a:r>
              <a:rPr lang="en-US" sz="1400" dirty="0"/>
              <a:t>	</a:t>
            </a:r>
            <a:r>
              <a:rPr lang="en-US" sz="1400" i="1" dirty="0"/>
              <a:t>then throw it outside</a:t>
            </a:r>
            <a:endParaRPr lang="en-US" sz="1400" dirty="0">
              <a:solidFill>
                <a:srgbClr val="0070C0"/>
              </a:solidFill>
            </a:endParaRPr>
          </a:p>
          <a:p>
            <a:pPr marL="457200" lvl="1" indent="0">
              <a:buNone/>
            </a:pPr>
            <a:r>
              <a:rPr lang="en-US" sz="1400" dirty="0">
                <a:solidFill>
                  <a:srgbClr val="00B050"/>
                </a:solidFill>
                <a:latin typeface="Consolas" panose="020B0609020204030204" pitchFamily="49" charset="0"/>
              </a:rPr>
              <a:t>else:</a:t>
            </a:r>
            <a:endParaRPr lang="en-US" sz="1400" dirty="0"/>
          </a:p>
          <a:p>
            <a:pPr marL="457200" lvl="1" indent="0">
              <a:buNone/>
            </a:pPr>
            <a:r>
              <a:rPr lang="en-US" sz="1400" i="1" dirty="0"/>
              <a:t>	pet the dog		</a:t>
            </a:r>
            <a:r>
              <a:rPr lang="en-US" sz="1400" dirty="0">
                <a:solidFill>
                  <a:srgbClr val="0070C0"/>
                </a:solidFill>
              </a:rPr>
              <a:t># If none of the if or </a:t>
            </a:r>
            <a:r>
              <a:rPr lang="en-US" sz="1400" dirty="0" err="1">
                <a:solidFill>
                  <a:srgbClr val="0070C0"/>
                </a:solidFill>
              </a:rPr>
              <a:t>elif’s</a:t>
            </a:r>
            <a:r>
              <a:rPr lang="en-US" sz="1400" dirty="0">
                <a:solidFill>
                  <a:srgbClr val="0070C0"/>
                </a:solidFill>
              </a:rPr>
              <a:t> match, then the else is executed</a:t>
            </a:r>
          </a:p>
          <a:p>
            <a:pPr lvl="1"/>
            <a:r>
              <a:rPr lang="en-US" sz="1400" dirty="0"/>
              <a:t>The testing condition for the if is evaluated first and executes the following block of code. </a:t>
            </a:r>
          </a:p>
          <a:p>
            <a:pPr marL="457200" lvl="1" indent="0">
              <a:buNone/>
            </a:pPr>
            <a:endParaRPr lang="en-US" sz="1400" dirty="0"/>
          </a:p>
          <a:p>
            <a:pPr marL="457200" lvl="1" indent="0">
              <a:buNone/>
            </a:pPr>
            <a:endParaRPr lang="en-US" sz="1400" dirty="0"/>
          </a:p>
        </p:txBody>
      </p:sp>
    </p:spTree>
    <p:extLst>
      <p:ext uri="{BB962C8B-B14F-4D97-AF65-F5344CB8AC3E}">
        <p14:creationId xmlns:p14="http://schemas.microsoft.com/office/powerpoint/2010/main" val="32450596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3A903-0522-1847-96C0-DFA798C04AAB}"/>
              </a:ext>
            </a:extLst>
          </p:cNvPr>
          <p:cNvSpPr>
            <a:spLocks noGrp="1"/>
          </p:cNvSpPr>
          <p:nvPr>
            <p:ph type="title"/>
          </p:nvPr>
        </p:nvSpPr>
        <p:spPr>
          <a:xfrm>
            <a:off x="838200" y="301117"/>
            <a:ext cx="10515600" cy="549275"/>
          </a:xfrm>
        </p:spPr>
        <p:txBody>
          <a:bodyPr>
            <a:normAutofit/>
          </a:bodyPr>
          <a:lstStyle/>
          <a:p>
            <a:r>
              <a:rPr lang="en-US" sz="2000" dirty="0"/>
              <a:t>Assignment #6</a:t>
            </a:r>
          </a:p>
        </p:txBody>
      </p:sp>
      <p:sp>
        <p:nvSpPr>
          <p:cNvPr id="3" name="Content Placeholder 2">
            <a:extLst>
              <a:ext uri="{FF2B5EF4-FFF2-40B4-BE49-F238E27FC236}">
                <a16:creationId xmlns:a16="http://schemas.microsoft.com/office/drawing/2014/main" id="{7BE285C2-7CBC-874B-9048-0AF9ADB2BDC3}"/>
              </a:ext>
            </a:extLst>
          </p:cNvPr>
          <p:cNvSpPr>
            <a:spLocks noGrp="1"/>
          </p:cNvSpPr>
          <p:nvPr>
            <p:ph idx="1"/>
          </p:nvPr>
        </p:nvSpPr>
        <p:spPr>
          <a:xfrm>
            <a:off x="838200" y="941832"/>
            <a:ext cx="10515600" cy="5235131"/>
          </a:xfrm>
        </p:spPr>
        <p:txBody>
          <a:bodyPr>
            <a:normAutofit/>
          </a:bodyPr>
          <a:lstStyle/>
          <a:p>
            <a:r>
              <a:rPr lang="en-US" sz="1800" dirty="0"/>
              <a:t>Take the crappy calculator and add some additional functions:</a:t>
            </a:r>
          </a:p>
          <a:p>
            <a:pPr lvl="1"/>
            <a:r>
              <a:rPr lang="en-US" sz="1600" dirty="0"/>
              <a:t>Take all the header information, and wrap it in a function</a:t>
            </a:r>
          </a:p>
          <a:p>
            <a:pPr lvl="1"/>
            <a:r>
              <a:rPr lang="en-US" sz="1600" dirty="0"/>
              <a:t>Make all calculations a function call</a:t>
            </a:r>
          </a:p>
          <a:p>
            <a:pPr lvl="1"/>
            <a:r>
              <a:rPr lang="en-US" sz="1600" dirty="0"/>
              <a:t>Add a subtraction function, this should make it less crappy</a:t>
            </a:r>
          </a:p>
          <a:p>
            <a:endParaRPr lang="en-US" sz="1800" dirty="0"/>
          </a:p>
        </p:txBody>
      </p:sp>
    </p:spTree>
    <p:extLst>
      <p:ext uri="{BB962C8B-B14F-4D97-AF65-F5344CB8AC3E}">
        <p14:creationId xmlns:p14="http://schemas.microsoft.com/office/powerpoint/2010/main" val="39050757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81D1-81BD-474D-B248-2EC4079D2EDB}"/>
              </a:ext>
            </a:extLst>
          </p:cNvPr>
          <p:cNvSpPr>
            <a:spLocks noGrp="1"/>
          </p:cNvSpPr>
          <p:nvPr>
            <p:ph type="title"/>
          </p:nvPr>
        </p:nvSpPr>
        <p:spPr>
          <a:xfrm>
            <a:off x="838200" y="195770"/>
            <a:ext cx="10515600" cy="485267"/>
          </a:xfrm>
        </p:spPr>
        <p:txBody>
          <a:bodyPr>
            <a:normAutofit/>
          </a:bodyPr>
          <a:lstStyle/>
          <a:p>
            <a:r>
              <a:rPr lang="en-US" sz="2000" dirty="0"/>
              <a:t>Classes and Objects</a:t>
            </a:r>
          </a:p>
        </p:txBody>
      </p:sp>
      <p:sp>
        <p:nvSpPr>
          <p:cNvPr id="3" name="Content Placeholder 2">
            <a:extLst>
              <a:ext uri="{FF2B5EF4-FFF2-40B4-BE49-F238E27FC236}">
                <a16:creationId xmlns:a16="http://schemas.microsoft.com/office/drawing/2014/main" id="{99EDCDEE-7F81-7B46-AAC6-C336639D39E6}"/>
              </a:ext>
            </a:extLst>
          </p:cNvPr>
          <p:cNvSpPr>
            <a:spLocks noGrp="1"/>
          </p:cNvSpPr>
          <p:nvPr>
            <p:ph idx="1"/>
          </p:nvPr>
        </p:nvSpPr>
        <p:spPr>
          <a:xfrm>
            <a:off x="838200" y="681037"/>
            <a:ext cx="10515600" cy="5495926"/>
          </a:xfrm>
        </p:spPr>
        <p:txBody>
          <a:bodyPr>
            <a:normAutofit/>
          </a:bodyPr>
          <a:lstStyle/>
          <a:p>
            <a:r>
              <a:rPr lang="en-US" sz="1800" dirty="0"/>
              <a:t>You can write a ton of useful code without ever having to use Objects.  They are simply an abstraction that helps to manage complexity</a:t>
            </a:r>
          </a:p>
          <a:p>
            <a:r>
              <a:rPr lang="en-US" sz="1800" dirty="0"/>
              <a:t>Classes are a definition for Objects (like a blueprint)</a:t>
            </a:r>
          </a:p>
          <a:p>
            <a:r>
              <a:rPr lang="en-US" sz="1800" dirty="0"/>
              <a:t>Objects are </a:t>
            </a:r>
            <a:r>
              <a:rPr lang="en-US" sz="1800" i="1" dirty="0"/>
              <a:t>instantiated</a:t>
            </a:r>
            <a:r>
              <a:rPr lang="en-US" sz="1800" dirty="0"/>
              <a:t> from a Class (sprung to life)</a:t>
            </a:r>
          </a:p>
          <a:p>
            <a:r>
              <a:rPr lang="en-US" sz="1800" dirty="0"/>
              <a:t>Once you have your Class defined, you can create as many Objects of that type as you want</a:t>
            </a:r>
          </a:p>
          <a:p>
            <a:r>
              <a:rPr lang="en-US" sz="1800" dirty="0"/>
              <a:t>The syntax for declaring a Class and creating an Object:</a:t>
            </a:r>
          </a:p>
          <a:p>
            <a:pPr marL="457200" lvl="1" indent="0">
              <a:buNone/>
              <a:tabLst>
                <a:tab pos="2114550" algn="l"/>
              </a:tabLst>
            </a:pPr>
            <a:r>
              <a:rPr lang="en-US" sz="1400" dirty="0">
                <a:solidFill>
                  <a:srgbClr val="00B050"/>
                </a:solidFill>
                <a:latin typeface="Consolas" panose="020B0609020204030204" pitchFamily="49" charset="0"/>
              </a:rPr>
              <a:t>class Simple:</a:t>
            </a:r>
            <a:r>
              <a:rPr lang="en-US" sz="1400" dirty="0">
                <a:solidFill>
                  <a:srgbClr val="00B050"/>
                </a:solidFill>
              </a:rPr>
              <a:t>	</a:t>
            </a:r>
            <a:r>
              <a:rPr lang="en-US" sz="1400" dirty="0">
                <a:solidFill>
                  <a:srgbClr val="0070C0"/>
                </a:solidFill>
              </a:rPr>
              <a:t># use the class keyword to create a class.   Classes are capitalized by convention</a:t>
            </a:r>
          </a:p>
          <a:p>
            <a:pPr marL="457200" lvl="1" indent="0">
              <a:buNone/>
              <a:tabLst>
                <a:tab pos="2114550" algn="l"/>
              </a:tabLst>
            </a:pPr>
            <a:r>
              <a:rPr lang="en-US" sz="1400" dirty="0">
                <a:solidFill>
                  <a:srgbClr val="00B050"/>
                </a:solidFill>
                <a:latin typeface="Consolas" panose="020B0609020204030204" pitchFamily="49" charset="0"/>
              </a:rPr>
              <a:t>    pass</a:t>
            </a:r>
            <a:r>
              <a:rPr lang="en-US" sz="1400" dirty="0">
                <a:solidFill>
                  <a:srgbClr val="00B050"/>
                </a:solidFill>
              </a:rPr>
              <a:t>	</a:t>
            </a:r>
            <a:r>
              <a:rPr lang="en-US" sz="1400" dirty="0">
                <a:solidFill>
                  <a:srgbClr val="0070C0"/>
                </a:solidFill>
              </a:rPr>
              <a:t># pass is a placeholder statement, allows us to create an empty Class</a:t>
            </a:r>
          </a:p>
          <a:p>
            <a:pPr marL="457200" lvl="1" indent="0">
              <a:buNone/>
              <a:tabLst>
                <a:tab pos="2114550" algn="l"/>
              </a:tabLst>
            </a:pPr>
            <a:endParaRPr lang="en-US" sz="1400" dirty="0">
              <a:solidFill>
                <a:srgbClr val="00B050"/>
              </a:solidFill>
            </a:endParaRPr>
          </a:p>
          <a:p>
            <a:pPr marL="457200" lvl="1" indent="0">
              <a:buNone/>
              <a:tabLst>
                <a:tab pos="2114550" algn="l"/>
              </a:tabLst>
            </a:pPr>
            <a:r>
              <a:rPr lang="en-US" sz="1400" dirty="0">
                <a:solidFill>
                  <a:srgbClr val="00B050"/>
                </a:solidFill>
                <a:latin typeface="Consolas" panose="020B0609020204030204" pitchFamily="49" charset="0"/>
              </a:rPr>
              <a:t>obj = Simple()</a:t>
            </a:r>
            <a:r>
              <a:rPr lang="en-US" sz="1400" dirty="0">
                <a:solidFill>
                  <a:srgbClr val="00B050"/>
                </a:solidFill>
              </a:rPr>
              <a:t>	</a:t>
            </a:r>
            <a:r>
              <a:rPr lang="en-US" sz="1400" dirty="0">
                <a:solidFill>
                  <a:srgbClr val="0070C0"/>
                </a:solidFill>
              </a:rPr>
              <a:t># here we just created (instantiated) an Object from class Simple, and assigned it to a variable called obj</a:t>
            </a:r>
          </a:p>
          <a:p>
            <a:pPr marL="457200" lvl="1" indent="0">
              <a:buNone/>
              <a:tabLst>
                <a:tab pos="2114550" algn="l"/>
              </a:tabLst>
            </a:pPr>
            <a:r>
              <a:rPr lang="en-US" sz="1400" dirty="0">
                <a:solidFill>
                  <a:srgbClr val="00B050"/>
                </a:solidFill>
              </a:rPr>
              <a:t>	</a:t>
            </a:r>
            <a:r>
              <a:rPr lang="en-US" sz="1400" dirty="0">
                <a:solidFill>
                  <a:srgbClr val="0070C0"/>
                </a:solidFill>
              </a:rPr>
              <a:t># note that it’s very similar to a function call</a:t>
            </a:r>
          </a:p>
          <a:p>
            <a:pPr marL="457200" lvl="1" indent="0">
              <a:buNone/>
              <a:tabLst>
                <a:tab pos="2114550" algn="l"/>
              </a:tabLst>
            </a:pPr>
            <a:r>
              <a:rPr lang="en-US" sz="1400" dirty="0">
                <a:solidFill>
                  <a:srgbClr val="00B050"/>
                </a:solidFill>
              </a:rPr>
              <a:t>	</a:t>
            </a:r>
            <a:r>
              <a:rPr lang="en-US" sz="1400" dirty="0">
                <a:solidFill>
                  <a:srgbClr val="0070C0"/>
                </a:solidFill>
              </a:rPr>
              <a:t># obj is an instance of the class Simple</a:t>
            </a:r>
          </a:p>
          <a:p>
            <a:pPr marL="457200" lvl="1" indent="0">
              <a:buNone/>
              <a:tabLst>
                <a:tab pos="2114550" algn="l"/>
              </a:tabLst>
            </a:pPr>
            <a:r>
              <a:rPr lang="en-US" sz="1400" dirty="0">
                <a:solidFill>
                  <a:srgbClr val="00B050"/>
                </a:solidFill>
                <a:latin typeface="Consolas" panose="020B0609020204030204" pitchFamily="49" charset="0"/>
              </a:rPr>
              <a:t>obj2 = Simple()</a:t>
            </a:r>
            <a:r>
              <a:rPr lang="en-US" sz="1400" dirty="0">
                <a:solidFill>
                  <a:srgbClr val="00B050"/>
                </a:solidFill>
              </a:rPr>
              <a:t>	</a:t>
            </a:r>
            <a:r>
              <a:rPr lang="en-US" sz="1400" dirty="0">
                <a:solidFill>
                  <a:srgbClr val="0070C0"/>
                </a:solidFill>
              </a:rPr>
              <a:t># a second one, and a separate instance</a:t>
            </a:r>
          </a:p>
          <a:p>
            <a:r>
              <a:rPr lang="en-US" sz="1800" dirty="0"/>
              <a:t>The jargon surrounding Object Oriented Programming is the hardest part to absorb</a:t>
            </a:r>
          </a:p>
          <a:p>
            <a:r>
              <a:rPr lang="en-US" sz="1800" dirty="0"/>
              <a:t>A note on “</a:t>
            </a:r>
            <a:r>
              <a:rPr lang="en-US" sz="1800" dirty="0">
                <a:solidFill>
                  <a:srgbClr val="00B050"/>
                </a:solidFill>
                <a:latin typeface="Consolas" panose="020B0609020204030204" pitchFamily="49" charset="0"/>
              </a:rPr>
              <a:t>self</a:t>
            </a:r>
            <a:r>
              <a:rPr lang="en-US" sz="1800" dirty="0"/>
              <a:t>”:  You’re going to see the first argument within a lot of classes referred to as “</a:t>
            </a:r>
            <a:r>
              <a:rPr lang="en-US" sz="1800" dirty="0">
                <a:solidFill>
                  <a:srgbClr val="00B050"/>
                </a:solidFill>
                <a:latin typeface="Consolas" panose="020B0609020204030204" pitchFamily="49" charset="0"/>
              </a:rPr>
              <a:t>self</a:t>
            </a:r>
            <a:r>
              <a:rPr lang="en-US" sz="1800" dirty="0"/>
              <a:t>”.  It is a reference to that particular object that was instantiated. Remember, there can be countless Objects that are created from the same Class.</a:t>
            </a:r>
          </a:p>
          <a:p>
            <a:endParaRPr lang="en-US" sz="2000" dirty="0"/>
          </a:p>
          <a:p>
            <a:pPr marL="0" indent="0">
              <a:buNone/>
            </a:pPr>
            <a:endParaRPr lang="en-US" sz="1400" dirty="0"/>
          </a:p>
          <a:p>
            <a:pPr marL="457200" lvl="1" indent="0">
              <a:buNone/>
            </a:pPr>
            <a:endParaRPr lang="en-US" sz="1400" dirty="0"/>
          </a:p>
        </p:txBody>
      </p:sp>
    </p:spTree>
    <p:extLst>
      <p:ext uri="{BB962C8B-B14F-4D97-AF65-F5344CB8AC3E}">
        <p14:creationId xmlns:p14="http://schemas.microsoft.com/office/powerpoint/2010/main" val="36029150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A14E0-E816-D242-8282-9F446E60B545}"/>
              </a:ext>
            </a:extLst>
          </p:cNvPr>
          <p:cNvSpPr>
            <a:spLocks noGrp="1"/>
          </p:cNvSpPr>
          <p:nvPr>
            <p:ph type="title"/>
          </p:nvPr>
        </p:nvSpPr>
        <p:spPr>
          <a:xfrm>
            <a:off x="838200" y="232346"/>
            <a:ext cx="10515600" cy="448691"/>
          </a:xfrm>
        </p:spPr>
        <p:txBody>
          <a:bodyPr>
            <a:normAutofit/>
          </a:bodyPr>
          <a:lstStyle/>
          <a:p>
            <a:r>
              <a:rPr lang="en-US" sz="2000" dirty="0"/>
              <a:t>Classes and Objects….</a:t>
            </a:r>
          </a:p>
        </p:txBody>
      </p:sp>
      <p:sp>
        <p:nvSpPr>
          <p:cNvPr id="3" name="Content Placeholder 2">
            <a:extLst>
              <a:ext uri="{FF2B5EF4-FFF2-40B4-BE49-F238E27FC236}">
                <a16:creationId xmlns:a16="http://schemas.microsoft.com/office/drawing/2014/main" id="{1BFF0845-7751-B44B-AA8A-E56521061B13}"/>
              </a:ext>
            </a:extLst>
          </p:cNvPr>
          <p:cNvSpPr>
            <a:spLocks noGrp="1"/>
          </p:cNvSpPr>
          <p:nvPr>
            <p:ph idx="1"/>
          </p:nvPr>
        </p:nvSpPr>
        <p:spPr>
          <a:xfrm>
            <a:off x="838200" y="681037"/>
            <a:ext cx="10515600" cy="1211771"/>
          </a:xfrm>
        </p:spPr>
        <p:txBody>
          <a:bodyPr>
            <a:normAutofit fontScale="92500" lnSpcReduction="20000"/>
          </a:bodyPr>
          <a:lstStyle/>
          <a:p>
            <a:r>
              <a:rPr lang="en-US" sz="1800" dirty="0"/>
              <a:t>Functions within Classes are called Methods</a:t>
            </a:r>
          </a:p>
          <a:p>
            <a:r>
              <a:rPr lang="en-US" sz="1800" dirty="0"/>
              <a:t>Variables within Classes are called Attributes</a:t>
            </a:r>
          </a:p>
          <a:p>
            <a:r>
              <a:rPr lang="en-US" sz="1800" dirty="0"/>
              <a:t>Use dot notation to access methods and attributes of the object:   </a:t>
            </a:r>
            <a:r>
              <a:rPr lang="en-US" sz="1800" dirty="0" err="1">
                <a:solidFill>
                  <a:srgbClr val="00B050"/>
                </a:solidFill>
                <a:latin typeface="Consolas" panose="020B0609020204030204" pitchFamily="49" charset="0"/>
              </a:rPr>
              <a:t>obj.method</a:t>
            </a:r>
            <a:r>
              <a:rPr lang="en-US" sz="1800" dirty="0">
                <a:solidFill>
                  <a:srgbClr val="00B050"/>
                </a:solidFill>
                <a:latin typeface="Consolas" panose="020B0609020204030204" pitchFamily="49" charset="0"/>
              </a:rPr>
              <a:t>()</a:t>
            </a:r>
            <a:r>
              <a:rPr lang="en-US" sz="1800" dirty="0"/>
              <a:t>, </a:t>
            </a:r>
            <a:r>
              <a:rPr lang="en-US" sz="1800" dirty="0" err="1">
                <a:solidFill>
                  <a:srgbClr val="00B050"/>
                </a:solidFill>
                <a:latin typeface="Consolas" panose="020B0609020204030204" pitchFamily="49" charset="0"/>
              </a:rPr>
              <a:t>obj.attribute</a:t>
            </a:r>
            <a:endParaRPr lang="en-US" sz="1800" dirty="0">
              <a:solidFill>
                <a:srgbClr val="00B050"/>
              </a:solidFill>
              <a:latin typeface="Consolas" panose="020B0609020204030204" pitchFamily="49" charset="0"/>
            </a:endParaRPr>
          </a:p>
          <a:p>
            <a:r>
              <a:rPr lang="en-US" sz="1800" dirty="0"/>
              <a:t>A second example with a little more meat to it:</a:t>
            </a:r>
          </a:p>
          <a:p>
            <a:pPr marL="457200" lvl="1" indent="0">
              <a:buNone/>
            </a:pPr>
            <a:endParaRPr lang="en-US" sz="1400" dirty="0"/>
          </a:p>
        </p:txBody>
      </p:sp>
      <p:sp>
        <p:nvSpPr>
          <p:cNvPr id="4" name="Rectangle 3">
            <a:extLst>
              <a:ext uri="{FF2B5EF4-FFF2-40B4-BE49-F238E27FC236}">
                <a16:creationId xmlns:a16="http://schemas.microsoft.com/office/drawing/2014/main" id="{33641612-1F75-9242-A076-6E1FA0CAF0E1}"/>
              </a:ext>
            </a:extLst>
          </p:cNvPr>
          <p:cNvSpPr/>
          <p:nvPr/>
        </p:nvSpPr>
        <p:spPr>
          <a:xfrm>
            <a:off x="944880" y="1902333"/>
            <a:ext cx="10408920" cy="3754874"/>
          </a:xfrm>
          <a:prstGeom prst="rect">
            <a:avLst/>
          </a:prstGeom>
        </p:spPr>
        <p:txBody>
          <a:bodyPr wrap="square">
            <a:spAutoFit/>
          </a:bodyPr>
          <a:lstStyle/>
          <a:p>
            <a:pPr>
              <a:tabLst>
                <a:tab pos="3086100" algn="l"/>
              </a:tabLst>
            </a:pPr>
            <a:r>
              <a:rPr lang="en-US" sz="1400" dirty="0">
                <a:solidFill>
                  <a:srgbClr val="0070C0"/>
                </a:solidFill>
              </a:rPr>
              <a:t># create another Class</a:t>
            </a:r>
          </a:p>
          <a:p>
            <a:pPr>
              <a:tabLst>
                <a:tab pos="3086100" algn="l"/>
              </a:tabLst>
            </a:pPr>
            <a:r>
              <a:rPr lang="en-US" sz="1400" dirty="0">
                <a:solidFill>
                  <a:srgbClr val="00B050"/>
                </a:solidFill>
                <a:latin typeface="Consolas" panose="020B0609020204030204" pitchFamily="49" charset="0"/>
              </a:rPr>
              <a:t>class </a:t>
            </a:r>
            <a:r>
              <a:rPr lang="en-US" sz="1400" dirty="0" err="1">
                <a:solidFill>
                  <a:srgbClr val="00B050"/>
                </a:solidFill>
                <a:latin typeface="Consolas" panose="020B0609020204030204" pitchFamily="49" charset="0"/>
              </a:rPr>
              <a:t>AnotherClass</a:t>
            </a:r>
            <a:r>
              <a:rPr lang="en-US" sz="1400" dirty="0">
                <a:solidFill>
                  <a:srgbClr val="00B050"/>
                </a:solidFill>
                <a:latin typeface="Consolas" panose="020B0609020204030204" pitchFamily="49" charset="0"/>
              </a:rPr>
              <a:t>:</a:t>
            </a:r>
          </a:p>
          <a:p>
            <a:pPr>
              <a:tabLst>
                <a:tab pos="3086100" algn="l"/>
              </a:tabLst>
            </a:pPr>
            <a:r>
              <a:rPr lang="en-US" sz="1400" dirty="0">
                <a:solidFill>
                  <a:srgbClr val="00B050"/>
                </a:solidFill>
                <a:latin typeface="Consolas" panose="020B0609020204030204" pitchFamily="49" charset="0"/>
              </a:rPr>
              <a:t>    def </a:t>
            </a:r>
            <a:r>
              <a:rPr lang="en-US" sz="1400" dirty="0" err="1">
                <a:solidFill>
                  <a:srgbClr val="00B050"/>
                </a:solidFill>
                <a:latin typeface="Consolas" panose="020B0609020204030204" pitchFamily="49" charset="0"/>
              </a:rPr>
              <a:t>setData</a:t>
            </a:r>
            <a:r>
              <a:rPr lang="en-US" sz="1400" dirty="0">
                <a:solidFill>
                  <a:srgbClr val="00B050"/>
                </a:solidFill>
                <a:latin typeface="Consolas" panose="020B0609020204030204" pitchFamily="49" charset="0"/>
              </a:rPr>
              <a:t>(self, value):</a:t>
            </a:r>
            <a:r>
              <a:rPr lang="en-US" sz="1400" dirty="0">
                <a:solidFill>
                  <a:srgbClr val="00B050"/>
                </a:solidFill>
              </a:rPr>
              <a:t>	</a:t>
            </a:r>
            <a:r>
              <a:rPr lang="en-US" sz="1400" dirty="0">
                <a:solidFill>
                  <a:srgbClr val="0070C0"/>
                </a:solidFill>
              </a:rPr>
              <a:t># functions inside objects are called Methods; 'self' is a reference to object instance when created</a:t>
            </a:r>
          </a:p>
          <a:p>
            <a:pPr>
              <a:tabLst>
                <a:tab pos="3086100" algn="l"/>
              </a:tabLst>
            </a:pPr>
            <a:r>
              <a:rPr lang="en-US" sz="1400" dirty="0">
                <a:solidFill>
                  <a:srgbClr val="00B050"/>
                </a:solidFill>
                <a:latin typeface="Consolas" panose="020B0609020204030204" pitchFamily="49" charset="0"/>
              </a:rPr>
              <a:t>        </a:t>
            </a:r>
            <a:r>
              <a:rPr lang="en-US" sz="1400" dirty="0" err="1">
                <a:solidFill>
                  <a:srgbClr val="00B050"/>
                </a:solidFill>
                <a:latin typeface="Consolas" panose="020B0609020204030204" pitchFamily="49" charset="0"/>
              </a:rPr>
              <a:t>self.data</a:t>
            </a:r>
            <a:r>
              <a:rPr lang="en-US" sz="1400" dirty="0">
                <a:solidFill>
                  <a:srgbClr val="00B050"/>
                </a:solidFill>
                <a:latin typeface="Consolas" panose="020B0609020204030204" pitchFamily="49" charset="0"/>
              </a:rPr>
              <a:t> = value</a:t>
            </a:r>
          </a:p>
          <a:p>
            <a:pPr>
              <a:tabLst>
                <a:tab pos="3086100" algn="l"/>
              </a:tabLst>
            </a:pPr>
            <a:endParaRPr lang="en-US" sz="1400" dirty="0">
              <a:solidFill>
                <a:srgbClr val="00B050"/>
              </a:solidFill>
              <a:latin typeface="Consolas" panose="020B0609020204030204" pitchFamily="49" charset="0"/>
            </a:endParaRPr>
          </a:p>
          <a:p>
            <a:pPr>
              <a:tabLst>
                <a:tab pos="3086100" algn="l"/>
              </a:tabLst>
            </a:pPr>
            <a:r>
              <a:rPr lang="en-US" sz="1400" dirty="0">
                <a:solidFill>
                  <a:srgbClr val="00B050"/>
                </a:solidFill>
                <a:latin typeface="Consolas" panose="020B0609020204030204" pitchFamily="49" charset="0"/>
              </a:rPr>
              <a:t>    def display(self):</a:t>
            </a:r>
            <a:r>
              <a:rPr lang="en-US" sz="1400" dirty="0">
                <a:solidFill>
                  <a:srgbClr val="00B050"/>
                </a:solidFill>
              </a:rPr>
              <a:t>	</a:t>
            </a:r>
            <a:r>
              <a:rPr lang="en-US" sz="1400" dirty="0">
                <a:solidFill>
                  <a:srgbClr val="0070C0"/>
                </a:solidFill>
              </a:rPr>
              <a:t># Method #2</a:t>
            </a:r>
          </a:p>
          <a:p>
            <a:pPr>
              <a:tabLst>
                <a:tab pos="3086100" algn="l"/>
              </a:tabLst>
            </a:pPr>
            <a:r>
              <a:rPr lang="en-US" sz="1400" dirty="0">
                <a:solidFill>
                  <a:srgbClr val="00B050"/>
                </a:solidFill>
                <a:latin typeface="Consolas" panose="020B0609020204030204" pitchFamily="49" charset="0"/>
              </a:rPr>
              <a:t>        print (</a:t>
            </a:r>
            <a:r>
              <a:rPr lang="en-US" sz="1400" dirty="0" err="1">
                <a:solidFill>
                  <a:srgbClr val="00B050"/>
                </a:solidFill>
                <a:latin typeface="Consolas" panose="020B0609020204030204" pitchFamily="49" charset="0"/>
              </a:rPr>
              <a:t>self.data</a:t>
            </a:r>
            <a:r>
              <a:rPr lang="en-US" sz="1400" dirty="0">
                <a:solidFill>
                  <a:srgbClr val="00B050"/>
                </a:solidFill>
                <a:latin typeface="Consolas" panose="020B0609020204030204" pitchFamily="49" charset="0"/>
              </a:rPr>
              <a:t>)</a:t>
            </a:r>
          </a:p>
          <a:p>
            <a:pPr>
              <a:tabLst>
                <a:tab pos="3086100" algn="l"/>
              </a:tabLst>
            </a:pPr>
            <a:endParaRPr lang="en-US" sz="1400" dirty="0">
              <a:solidFill>
                <a:srgbClr val="00B050"/>
              </a:solidFill>
            </a:endParaRPr>
          </a:p>
          <a:p>
            <a:pPr>
              <a:tabLst>
                <a:tab pos="3086100" algn="l"/>
              </a:tabLst>
            </a:pPr>
            <a:r>
              <a:rPr lang="en-US" sz="1400" dirty="0">
                <a:solidFill>
                  <a:srgbClr val="0070C0"/>
                </a:solidFill>
              </a:rPr>
              <a:t>#create an object of type </a:t>
            </a:r>
            <a:r>
              <a:rPr lang="en-US" sz="1400" dirty="0" err="1">
                <a:solidFill>
                  <a:srgbClr val="0070C0"/>
                </a:solidFill>
              </a:rPr>
              <a:t>AnotherClass</a:t>
            </a:r>
            <a:endParaRPr lang="en-US" sz="1400" dirty="0">
              <a:solidFill>
                <a:srgbClr val="0070C0"/>
              </a:solidFill>
            </a:endParaRPr>
          </a:p>
          <a:p>
            <a:pPr>
              <a:tabLst>
                <a:tab pos="3086100" algn="l"/>
              </a:tabLst>
            </a:pPr>
            <a:r>
              <a:rPr lang="en-US" sz="1400" dirty="0">
                <a:solidFill>
                  <a:srgbClr val="00B050"/>
                </a:solidFill>
                <a:latin typeface="Consolas" panose="020B0609020204030204" pitchFamily="49" charset="0"/>
              </a:rPr>
              <a:t>obj = </a:t>
            </a:r>
            <a:r>
              <a:rPr lang="en-US" sz="1400" dirty="0" err="1">
                <a:solidFill>
                  <a:srgbClr val="00B050"/>
                </a:solidFill>
                <a:latin typeface="Consolas" panose="020B0609020204030204" pitchFamily="49" charset="0"/>
              </a:rPr>
              <a:t>AnotherClass</a:t>
            </a:r>
            <a:r>
              <a:rPr lang="en-US" sz="1400" dirty="0">
                <a:solidFill>
                  <a:srgbClr val="00B050"/>
                </a:solidFill>
                <a:latin typeface="Consolas" panose="020B0609020204030204" pitchFamily="49" charset="0"/>
              </a:rPr>
              <a:t>()</a:t>
            </a:r>
            <a:r>
              <a:rPr lang="en-US" sz="1400" dirty="0">
                <a:solidFill>
                  <a:srgbClr val="00B050"/>
                </a:solidFill>
              </a:rPr>
              <a:t>	</a:t>
            </a:r>
            <a:r>
              <a:rPr lang="en-US" sz="1400" dirty="0">
                <a:solidFill>
                  <a:srgbClr val="0070C0"/>
                </a:solidFill>
              </a:rPr>
              <a:t># obj springs into existence</a:t>
            </a:r>
          </a:p>
          <a:p>
            <a:pPr>
              <a:tabLst>
                <a:tab pos="3086100" algn="l"/>
              </a:tabLst>
            </a:pPr>
            <a:r>
              <a:rPr lang="en-US" sz="1400" dirty="0" err="1">
                <a:solidFill>
                  <a:srgbClr val="00B050"/>
                </a:solidFill>
                <a:latin typeface="Consolas" panose="020B0609020204030204" pitchFamily="49" charset="0"/>
              </a:rPr>
              <a:t>obj.setData</a:t>
            </a:r>
            <a:r>
              <a:rPr lang="en-US" sz="1400" dirty="0">
                <a:solidFill>
                  <a:srgbClr val="00B050"/>
                </a:solidFill>
                <a:latin typeface="Consolas" panose="020B0609020204030204" pitchFamily="49" charset="0"/>
              </a:rPr>
              <a:t>("Demon Cobra")</a:t>
            </a:r>
            <a:r>
              <a:rPr lang="en-US" sz="1400" dirty="0">
                <a:solidFill>
                  <a:srgbClr val="00B050"/>
                </a:solidFill>
              </a:rPr>
              <a:t>	</a:t>
            </a:r>
            <a:r>
              <a:rPr lang="en-US" sz="1400" dirty="0">
                <a:solidFill>
                  <a:srgbClr val="0070C0"/>
                </a:solidFill>
              </a:rPr>
              <a:t># calling the </a:t>
            </a:r>
            <a:r>
              <a:rPr lang="en-US" sz="1400" dirty="0" err="1">
                <a:solidFill>
                  <a:srgbClr val="0070C0"/>
                </a:solidFill>
              </a:rPr>
              <a:t>setData</a:t>
            </a:r>
            <a:r>
              <a:rPr lang="en-US" sz="1400" dirty="0">
                <a:solidFill>
                  <a:srgbClr val="0070C0"/>
                </a:solidFill>
              </a:rPr>
              <a:t>() method, we pass in some data</a:t>
            </a:r>
          </a:p>
          <a:p>
            <a:pPr>
              <a:tabLst>
                <a:tab pos="3086100" algn="l"/>
              </a:tabLst>
            </a:pPr>
            <a:r>
              <a:rPr lang="en-US" sz="1400" dirty="0" err="1">
                <a:solidFill>
                  <a:srgbClr val="00B050"/>
                </a:solidFill>
                <a:latin typeface="Consolas" panose="020B0609020204030204" pitchFamily="49" charset="0"/>
              </a:rPr>
              <a:t>obj.display</a:t>
            </a:r>
            <a:r>
              <a:rPr lang="en-US" sz="1400" dirty="0">
                <a:solidFill>
                  <a:srgbClr val="00B050"/>
                </a:solidFill>
                <a:latin typeface="Consolas" panose="020B0609020204030204" pitchFamily="49" charset="0"/>
              </a:rPr>
              <a:t>()</a:t>
            </a:r>
            <a:r>
              <a:rPr lang="en-US" sz="1400" dirty="0">
                <a:solidFill>
                  <a:srgbClr val="00B050"/>
                </a:solidFill>
              </a:rPr>
              <a:t>	</a:t>
            </a:r>
            <a:r>
              <a:rPr lang="en-US" sz="1400" dirty="0">
                <a:solidFill>
                  <a:srgbClr val="0070C0"/>
                </a:solidFill>
              </a:rPr>
              <a:t># calling our second method, which prints our data out to the screen</a:t>
            </a:r>
          </a:p>
          <a:p>
            <a:pPr>
              <a:tabLst>
                <a:tab pos="3086100" algn="l"/>
              </a:tabLst>
            </a:pPr>
            <a:endParaRPr lang="en-US" sz="1400" dirty="0">
              <a:solidFill>
                <a:srgbClr val="00B050"/>
              </a:solidFill>
            </a:endParaRPr>
          </a:p>
          <a:p>
            <a:pPr>
              <a:tabLst>
                <a:tab pos="3086100" algn="l"/>
              </a:tabLst>
            </a:pPr>
            <a:r>
              <a:rPr lang="en-US" sz="1400" dirty="0">
                <a:solidFill>
                  <a:srgbClr val="0070C0"/>
                </a:solidFill>
              </a:rPr>
              <a:t>#create a second object of type </a:t>
            </a:r>
            <a:r>
              <a:rPr lang="en-US" sz="1400" dirty="0" err="1">
                <a:solidFill>
                  <a:srgbClr val="0070C0"/>
                </a:solidFill>
              </a:rPr>
              <a:t>AnotherClass</a:t>
            </a:r>
            <a:r>
              <a:rPr lang="en-US" sz="1400" dirty="0">
                <a:solidFill>
                  <a:srgbClr val="0070C0"/>
                </a:solidFill>
              </a:rPr>
              <a:t>.  Can make any number of objects from the same class (billions?)</a:t>
            </a:r>
          </a:p>
          <a:p>
            <a:pPr>
              <a:tabLst>
                <a:tab pos="3086100" algn="l"/>
              </a:tabLst>
            </a:pPr>
            <a:r>
              <a:rPr lang="en-US" sz="1400" dirty="0">
                <a:solidFill>
                  <a:srgbClr val="00B050"/>
                </a:solidFill>
                <a:latin typeface="Consolas" panose="020B0609020204030204" pitchFamily="49" charset="0"/>
              </a:rPr>
              <a:t>obj2 = </a:t>
            </a:r>
            <a:r>
              <a:rPr lang="en-US" sz="1400" dirty="0" err="1">
                <a:solidFill>
                  <a:srgbClr val="00B050"/>
                </a:solidFill>
                <a:latin typeface="Consolas" panose="020B0609020204030204" pitchFamily="49" charset="0"/>
              </a:rPr>
              <a:t>AnotherClass</a:t>
            </a:r>
            <a:r>
              <a:rPr lang="en-US" sz="1400" dirty="0">
                <a:solidFill>
                  <a:srgbClr val="00B050"/>
                </a:solidFill>
                <a:latin typeface="Consolas" panose="020B0609020204030204" pitchFamily="49" charset="0"/>
              </a:rPr>
              <a:t>()</a:t>
            </a:r>
          </a:p>
          <a:p>
            <a:pPr>
              <a:tabLst>
                <a:tab pos="3086100" algn="l"/>
              </a:tabLst>
            </a:pPr>
            <a:r>
              <a:rPr lang="en-US" sz="1400" dirty="0">
                <a:solidFill>
                  <a:srgbClr val="00B050"/>
                </a:solidFill>
                <a:latin typeface="Consolas" panose="020B0609020204030204" pitchFamily="49" charset="0"/>
              </a:rPr>
              <a:t>obj2.setData("Mike Honcho")</a:t>
            </a:r>
          </a:p>
          <a:p>
            <a:pPr>
              <a:tabLst>
                <a:tab pos="3086100" algn="l"/>
              </a:tabLst>
            </a:pPr>
            <a:r>
              <a:rPr lang="en-US" sz="1400" dirty="0">
                <a:solidFill>
                  <a:srgbClr val="00B050"/>
                </a:solidFill>
                <a:latin typeface="Consolas" panose="020B0609020204030204" pitchFamily="49" charset="0"/>
              </a:rPr>
              <a:t>obj2.display()</a:t>
            </a:r>
          </a:p>
        </p:txBody>
      </p:sp>
    </p:spTree>
    <p:extLst>
      <p:ext uri="{BB962C8B-B14F-4D97-AF65-F5344CB8AC3E}">
        <p14:creationId xmlns:p14="http://schemas.microsoft.com/office/powerpoint/2010/main" val="11724453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E5F9D-7206-E84F-81BF-F15F910464B6}"/>
              </a:ext>
            </a:extLst>
          </p:cNvPr>
          <p:cNvSpPr>
            <a:spLocks noGrp="1"/>
          </p:cNvSpPr>
          <p:nvPr>
            <p:ph type="title"/>
          </p:nvPr>
        </p:nvSpPr>
        <p:spPr>
          <a:xfrm>
            <a:off x="838200" y="365125"/>
            <a:ext cx="10515600" cy="503555"/>
          </a:xfrm>
        </p:spPr>
        <p:txBody>
          <a:bodyPr>
            <a:normAutofit/>
          </a:bodyPr>
          <a:lstStyle/>
          <a:p>
            <a:r>
              <a:rPr lang="en-US" sz="2000" dirty="0"/>
              <a:t>Classes and Objects….</a:t>
            </a:r>
          </a:p>
        </p:txBody>
      </p:sp>
      <p:sp>
        <p:nvSpPr>
          <p:cNvPr id="3" name="Content Placeholder 2">
            <a:extLst>
              <a:ext uri="{FF2B5EF4-FFF2-40B4-BE49-F238E27FC236}">
                <a16:creationId xmlns:a16="http://schemas.microsoft.com/office/drawing/2014/main" id="{37F3A62E-BA3C-164D-8327-341A7846041A}"/>
              </a:ext>
            </a:extLst>
          </p:cNvPr>
          <p:cNvSpPr>
            <a:spLocks noGrp="1"/>
          </p:cNvSpPr>
          <p:nvPr>
            <p:ph idx="1"/>
          </p:nvPr>
        </p:nvSpPr>
        <p:spPr>
          <a:xfrm>
            <a:off x="838200" y="950977"/>
            <a:ext cx="10515600" cy="813816"/>
          </a:xfrm>
        </p:spPr>
        <p:txBody>
          <a:bodyPr>
            <a:normAutofit/>
          </a:bodyPr>
          <a:lstStyle/>
          <a:p>
            <a:r>
              <a:rPr lang="en-US" sz="1800" dirty="0"/>
              <a:t>Usually you’ll see (and use) a Class with a Constructor</a:t>
            </a:r>
          </a:p>
          <a:p>
            <a:r>
              <a:rPr lang="en-US" sz="1800" dirty="0"/>
              <a:t>The Constructor will help setup the initial state of the Object (arguments, attributes,..)</a:t>
            </a:r>
          </a:p>
        </p:txBody>
      </p:sp>
      <p:sp>
        <p:nvSpPr>
          <p:cNvPr id="4" name="Rectangle 3">
            <a:extLst>
              <a:ext uri="{FF2B5EF4-FFF2-40B4-BE49-F238E27FC236}">
                <a16:creationId xmlns:a16="http://schemas.microsoft.com/office/drawing/2014/main" id="{B346B528-A58F-DE4B-A9EA-980215256ADA}"/>
              </a:ext>
            </a:extLst>
          </p:cNvPr>
          <p:cNvSpPr/>
          <p:nvPr/>
        </p:nvSpPr>
        <p:spPr>
          <a:xfrm>
            <a:off x="762000" y="1635401"/>
            <a:ext cx="10777728" cy="5047536"/>
          </a:xfrm>
          <a:prstGeom prst="rect">
            <a:avLst/>
          </a:prstGeom>
        </p:spPr>
        <p:txBody>
          <a:bodyPr wrap="square">
            <a:spAutoFit/>
          </a:bodyPr>
          <a:lstStyle/>
          <a:p>
            <a:r>
              <a:rPr lang="en-US" sz="1400" dirty="0">
                <a:solidFill>
                  <a:srgbClr val="0070C0"/>
                </a:solidFill>
              </a:rPr>
              <a:t># a more realistic structure of what you're likely to see for a Class definition</a:t>
            </a:r>
          </a:p>
          <a:p>
            <a:pPr>
              <a:tabLst>
                <a:tab pos="4286250" algn="l"/>
              </a:tabLst>
            </a:pPr>
            <a:r>
              <a:rPr lang="en-US" sz="1400" dirty="0">
                <a:solidFill>
                  <a:srgbClr val="00B050"/>
                </a:solidFill>
                <a:latin typeface="Consolas" panose="020B0609020204030204" pitchFamily="49" charset="0"/>
              </a:rPr>
              <a:t>class Driver:</a:t>
            </a:r>
          </a:p>
          <a:p>
            <a:pPr>
              <a:tabLst>
                <a:tab pos="4286250" algn="l"/>
              </a:tabLst>
            </a:pPr>
            <a:r>
              <a:rPr lang="en-US" sz="1400" dirty="0">
                <a:solidFill>
                  <a:srgbClr val="00B050"/>
                </a:solidFill>
                <a:latin typeface="Consolas" panose="020B0609020204030204" pitchFamily="49" charset="0"/>
              </a:rPr>
              <a:t>    def __</a:t>
            </a:r>
            <a:r>
              <a:rPr lang="en-US" sz="1400" dirty="0" err="1">
                <a:solidFill>
                  <a:srgbClr val="00B050"/>
                </a:solidFill>
                <a:latin typeface="Consolas" panose="020B0609020204030204" pitchFamily="49" charset="0"/>
              </a:rPr>
              <a:t>init</a:t>
            </a:r>
            <a:r>
              <a:rPr lang="en-US" sz="1400" dirty="0">
                <a:solidFill>
                  <a:srgbClr val="00B050"/>
                </a:solidFill>
                <a:latin typeface="Consolas" panose="020B0609020204030204" pitchFamily="49" charset="0"/>
              </a:rPr>
              <a:t>__(self, name, sponsor, pay):</a:t>
            </a:r>
            <a:r>
              <a:rPr lang="en-US" sz="1400" dirty="0">
                <a:solidFill>
                  <a:srgbClr val="00B050"/>
                </a:solidFill>
              </a:rPr>
              <a:t>	</a:t>
            </a:r>
            <a:r>
              <a:rPr lang="en-US" sz="1400" dirty="0">
                <a:solidFill>
                  <a:srgbClr val="0070C0"/>
                </a:solidFill>
              </a:rPr>
              <a:t># this is a constructor, takes 3 arguments (in addition to self)</a:t>
            </a:r>
          </a:p>
          <a:p>
            <a:pPr>
              <a:tabLst>
                <a:tab pos="4286250" algn="l"/>
              </a:tabLst>
            </a:pPr>
            <a:r>
              <a:rPr lang="en-US" sz="1400" dirty="0">
                <a:solidFill>
                  <a:srgbClr val="00B050"/>
                </a:solidFill>
                <a:latin typeface="Consolas" panose="020B0609020204030204" pitchFamily="49" charset="0"/>
              </a:rPr>
              <a:t>        self.name = name</a:t>
            </a:r>
            <a:r>
              <a:rPr lang="en-US" sz="1400" dirty="0">
                <a:solidFill>
                  <a:srgbClr val="00B050"/>
                </a:solidFill>
              </a:rPr>
              <a:t>	</a:t>
            </a:r>
            <a:r>
              <a:rPr lang="en-US" sz="1400" dirty="0">
                <a:solidFill>
                  <a:srgbClr val="0070C0"/>
                </a:solidFill>
              </a:rPr>
              <a:t># fills out the fields when created</a:t>
            </a:r>
          </a:p>
          <a:p>
            <a:pPr>
              <a:tabLst>
                <a:tab pos="4286250" algn="l"/>
              </a:tabLst>
            </a:pPr>
            <a:r>
              <a:rPr lang="en-US" sz="1400" dirty="0">
                <a:solidFill>
                  <a:srgbClr val="00B050"/>
                </a:solidFill>
                <a:latin typeface="Consolas" panose="020B0609020204030204" pitchFamily="49" charset="0"/>
              </a:rPr>
              <a:t>        </a:t>
            </a:r>
            <a:r>
              <a:rPr lang="en-US" sz="1400" dirty="0" err="1">
                <a:solidFill>
                  <a:srgbClr val="00B050"/>
                </a:solidFill>
                <a:latin typeface="Consolas" panose="020B0609020204030204" pitchFamily="49" charset="0"/>
              </a:rPr>
              <a:t>self.sponsor</a:t>
            </a:r>
            <a:r>
              <a:rPr lang="en-US" sz="1400" dirty="0">
                <a:solidFill>
                  <a:srgbClr val="00B050"/>
                </a:solidFill>
                <a:latin typeface="Consolas" panose="020B0609020204030204" pitchFamily="49" charset="0"/>
              </a:rPr>
              <a:t> = sponsor</a:t>
            </a:r>
            <a:r>
              <a:rPr lang="en-US" sz="1400" dirty="0">
                <a:solidFill>
                  <a:srgbClr val="00B050"/>
                </a:solidFill>
              </a:rPr>
              <a:t>	</a:t>
            </a:r>
            <a:r>
              <a:rPr lang="en-US" sz="1400" dirty="0">
                <a:solidFill>
                  <a:srgbClr val="0070C0"/>
                </a:solidFill>
              </a:rPr>
              <a:t># 'self' refers to the new Instance Object when created</a:t>
            </a:r>
          </a:p>
          <a:p>
            <a:pPr>
              <a:tabLst>
                <a:tab pos="4286250" algn="l"/>
              </a:tabLst>
            </a:pPr>
            <a:r>
              <a:rPr lang="en-US" sz="1400" dirty="0">
                <a:solidFill>
                  <a:srgbClr val="00B050"/>
                </a:solidFill>
                <a:latin typeface="Consolas" panose="020B0609020204030204" pitchFamily="49" charset="0"/>
              </a:rPr>
              <a:t>        </a:t>
            </a:r>
            <a:r>
              <a:rPr lang="en-US" sz="1400" dirty="0" err="1">
                <a:solidFill>
                  <a:srgbClr val="00B050"/>
                </a:solidFill>
                <a:latin typeface="Consolas" panose="020B0609020204030204" pitchFamily="49" charset="0"/>
              </a:rPr>
              <a:t>self.pay</a:t>
            </a:r>
            <a:r>
              <a:rPr lang="en-US" sz="1400" dirty="0">
                <a:solidFill>
                  <a:srgbClr val="00B050"/>
                </a:solidFill>
                <a:latin typeface="Consolas" panose="020B0609020204030204" pitchFamily="49" charset="0"/>
              </a:rPr>
              <a:t> = pay</a:t>
            </a:r>
          </a:p>
          <a:p>
            <a:pPr>
              <a:tabLst>
                <a:tab pos="4286250" algn="l"/>
              </a:tabLst>
            </a:pPr>
            <a:r>
              <a:rPr lang="en-US" sz="1400" dirty="0">
                <a:solidFill>
                  <a:srgbClr val="00B050"/>
                </a:solidFill>
                <a:latin typeface="Consolas" panose="020B0609020204030204" pitchFamily="49" charset="0"/>
              </a:rPr>
              <a:t>        </a:t>
            </a:r>
            <a:r>
              <a:rPr lang="en-US" sz="1400" dirty="0" err="1">
                <a:solidFill>
                  <a:srgbClr val="00B050"/>
                </a:solidFill>
                <a:latin typeface="Consolas" panose="020B0609020204030204" pitchFamily="49" charset="0"/>
              </a:rPr>
              <a:t>self.winCount</a:t>
            </a:r>
            <a:r>
              <a:rPr lang="en-US" sz="1400" dirty="0">
                <a:solidFill>
                  <a:srgbClr val="00B050"/>
                </a:solidFill>
                <a:latin typeface="Consolas" panose="020B0609020204030204" pitchFamily="49" charset="0"/>
              </a:rPr>
              <a:t> = 0</a:t>
            </a:r>
          </a:p>
          <a:p>
            <a:pPr>
              <a:tabLst>
                <a:tab pos="4286250" algn="l"/>
              </a:tabLst>
            </a:pPr>
            <a:r>
              <a:rPr lang="en-US" sz="1400" dirty="0">
                <a:solidFill>
                  <a:srgbClr val="00B050"/>
                </a:solidFill>
              </a:rPr>
              <a:t>   </a:t>
            </a:r>
          </a:p>
          <a:p>
            <a:pPr>
              <a:tabLst>
                <a:tab pos="4286250" algn="l"/>
              </a:tabLst>
            </a:pPr>
            <a:r>
              <a:rPr lang="en-US" sz="1400" dirty="0">
                <a:solidFill>
                  <a:srgbClr val="00B050"/>
                </a:solidFill>
                <a:latin typeface="Consolas" panose="020B0609020204030204" pitchFamily="49" charset="0"/>
              </a:rPr>
              <a:t>    def </a:t>
            </a:r>
            <a:r>
              <a:rPr lang="en-US" sz="1400" dirty="0" err="1">
                <a:solidFill>
                  <a:srgbClr val="00B050"/>
                </a:solidFill>
                <a:latin typeface="Consolas" panose="020B0609020204030204" pitchFamily="49" charset="0"/>
              </a:rPr>
              <a:t>add_a_win</a:t>
            </a:r>
            <a:r>
              <a:rPr lang="en-US" sz="1400" dirty="0">
                <a:solidFill>
                  <a:srgbClr val="00B050"/>
                </a:solidFill>
                <a:latin typeface="Consolas" panose="020B0609020204030204" pitchFamily="49" charset="0"/>
              </a:rPr>
              <a:t> (self):</a:t>
            </a:r>
            <a:r>
              <a:rPr lang="en-US" sz="1400" dirty="0">
                <a:solidFill>
                  <a:srgbClr val="00B050"/>
                </a:solidFill>
              </a:rPr>
              <a:t>	</a:t>
            </a:r>
            <a:r>
              <a:rPr lang="en-US" sz="1400" dirty="0">
                <a:solidFill>
                  <a:srgbClr val="0070C0"/>
                </a:solidFill>
              </a:rPr>
              <a:t># note the </a:t>
            </a:r>
            <a:r>
              <a:rPr lang="en-US" sz="1400" dirty="0" err="1">
                <a:solidFill>
                  <a:srgbClr val="0070C0"/>
                </a:solidFill>
              </a:rPr>
              <a:t>selfs</a:t>
            </a:r>
            <a:r>
              <a:rPr lang="en-US" sz="1400" dirty="0">
                <a:solidFill>
                  <a:srgbClr val="0070C0"/>
                </a:solidFill>
              </a:rPr>
              <a:t> are everywhere.  This drives me crazy,</a:t>
            </a:r>
          </a:p>
          <a:p>
            <a:pPr>
              <a:tabLst>
                <a:tab pos="4286250" algn="l"/>
              </a:tabLst>
            </a:pPr>
            <a:r>
              <a:rPr lang="en-US" sz="1400" dirty="0">
                <a:solidFill>
                  <a:srgbClr val="00B050"/>
                </a:solidFill>
                <a:latin typeface="Consolas" panose="020B0609020204030204" pitchFamily="49" charset="0"/>
              </a:rPr>
              <a:t>        </a:t>
            </a:r>
            <a:r>
              <a:rPr lang="en-US" sz="1400" dirty="0" err="1">
                <a:solidFill>
                  <a:srgbClr val="00B050"/>
                </a:solidFill>
                <a:latin typeface="Consolas" panose="020B0609020204030204" pitchFamily="49" charset="0"/>
              </a:rPr>
              <a:t>self.winCount</a:t>
            </a:r>
            <a:r>
              <a:rPr lang="en-US" sz="1400" dirty="0">
                <a:solidFill>
                  <a:srgbClr val="00B050"/>
                </a:solidFill>
                <a:latin typeface="Consolas" panose="020B0609020204030204" pitchFamily="49" charset="0"/>
              </a:rPr>
              <a:t> += 1</a:t>
            </a:r>
            <a:r>
              <a:rPr lang="en-US" sz="1400" dirty="0">
                <a:solidFill>
                  <a:srgbClr val="0070C0"/>
                </a:solidFill>
              </a:rPr>
              <a:t>	#   but it’s still easier than C++ or Java</a:t>
            </a:r>
            <a:endParaRPr lang="en-US" sz="1400" dirty="0">
              <a:solidFill>
                <a:srgbClr val="00B050"/>
              </a:solidFill>
              <a:latin typeface="Consolas" panose="020B0609020204030204" pitchFamily="49" charset="0"/>
            </a:endParaRPr>
          </a:p>
          <a:p>
            <a:pPr>
              <a:tabLst>
                <a:tab pos="4286250" algn="l"/>
              </a:tabLst>
            </a:pPr>
            <a:endParaRPr lang="en-US" sz="1400" dirty="0">
              <a:solidFill>
                <a:srgbClr val="00B050"/>
              </a:solidFill>
              <a:latin typeface="Consolas" panose="020B0609020204030204" pitchFamily="49" charset="0"/>
            </a:endParaRPr>
          </a:p>
          <a:p>
            <a:pPr>
              <a:tabLst>
                <a:tab pos="4286250" algn="l"/>
              </a:tabLst>
            </a:pPr>
            <a:r>
              <a:rPr lang="en-US" sz="1400" dirty="0">
                <a:solidFill>
                  <a:srgbClr val="00B050"/>
                </a:solidFill>
                <a:latin typeface="Consolas" panose="020B0609020204030204" pitchFamily="49" charset="0"/>
              </a:rPr>
              <a:t>    def </a:t>
            </a:r>
            <a:r>
              <a:rPr lang="en-US" sz="1400" dirty="0" err="1">
                <a:solidFill>
                  <a:srgbClr val="00B050"/>
                </a:solidFill>
                <a:latin typeface="Consolas" panose="020B0609020204030204" pitchFamily="49" charset="0"/>
              </a:rPr>
              <a:t>get_wins</a:t>
            </a:r>
            <a:r>
              <a:rPr lang="en-US" sz="1400" dirty="0">
                <a:solidFill>
                  <a:srgbClr val="00B050"/>
                </a:solidFill>
                <a:latin typeface="Consolas" panose="020B0609020204030204" pitchFamily="49" charset="0"/>
              </a:rPr>
              <a:t>(self):</a:t>
            </a:r>
          </a:p>
          <a:p>
            <a:pPr>
              <a:tabLst>
                <a:tab pos="4286250" algn="l"/>
              </a:tabLst>
            </a:pPr>
            <a:r>
              <a:rPr lang="en-US" sz="1400" dirty="0">
                <a:solidFill>
                  <a:srgbClr val="00B050"/>
                </a:solidFill>
                <a:latin typeface="Consolas" panose="020B0609020204030204" pitchFamily="49" charset="0"/>
              </a:rPr>
              <a:t>        return </a:t>
            </a:r>
            <a:r>
              <a:rPr lang="en-US" sz="1400" dirty="0" err="1">
                <a:solidFill>
                  <a:srgbClr val="00B050"/>
                </a:solidFill>
                <a:latin typeface="Consolas" panose="020B0609020204030204" pitchFamily="49" charset="0"/>
              </a:rPr>
              <a:t>self.winCount</a:t>
            </a:r>
            <a:endParaRPr lang="en-US" sz="1400" dirty="0">
              <a:solidFill>
                <a:srgbClr val="00B050"/>
              </a:solidFill>
              <a:latin typeface="Consolas" panose="020B0609020204030204" pitchFamily="49" charset="0"/>
            </a:endParaRPr>
          </a:p>
          <a:p>
            <a:endParaRPr lang="en-US" sz="1400" dirty="0">
              <a:solidFill>
                <a:srgbClr val="00B050"/>
              </a:solidFill>
              <a:latin typeface="Consolas" panose="020B0609020204030204" pitchFamily="49" charset="0"/>
            </a:endParaRPr>
          </a:p>
          <a:p>
            <a:r>
              <a:rPr lang="en-US" sz="1400" dirty="0">
                <a:solidFill>
                  <a:srgbClr val="0070C0"/>
                </a:solidFill>
              </a:rPr>
              <a:t># creating a couple of Driver Objects and doing something with them…</a:t>
            </a:r>
          </a:p>
          <a:p>
            <a:pPr>
              <a:tabLst>
                <a:tab pos="7029450" algn="l"/>
              </a:tabLst>
            </a:pPr>
            <a:r>
              <a:rPr lang="en-US" sz="1400" dirty="0">
                <a:solidFill>
                  <a:srgbClr val="00B050"/>
                </a:solidFill>
                <a:latin typeface="Consolas" panose="020B0609020204030204" pitchFamily="49" charset="0"/>
              </a:rPr>
              <a:t>driver1 = Driver('Ricky Bobby', 'Laughing Clown Malt Liquor', 1000000)</a:t>
            </a:r>
            <a:r>
              <a:rPr lang="en-US" sz="1400" dirty="0">
                <a:solidFill>
                  <a:srgbClr val="00B050"/>
                </a:solidFill>
              </a:rPr>
              <a:t> 	</a:t>
            </a:r>
            <a:r>
              <a:rPr lang="en-US" sz="1400" dirty="0">
                <a:solidFill>
                  <a:srgbClr val="0070C0"/>
                </a:solidFill>
              </a:rPr>
              <a:t># our class definition states that we need 3</a:t>
            </a:r>
          </a:p>
          <a:p>
            <a:pPr>
              <a:tabLst>
                <a:tab pos="7029450" algn="l"/>
              </a:tabLst>
            </a:pPr>
            <a:r>
              <a:rPr lang="en-US" sz="1400" dirty="0">
                <a:solidFill>
                  <a:srgbClr val="00B050"/>
                </a:solidFill>
                <a:latin typeface="Consolas" panose="020B0609020204030204" pitchFamily="49" charset="0"/>
              </a:rPr>
              <a:t>driver2 = Driver('Jean Girard', 'Perrier', 900000)</a:t>
            </a:r>
            <a:r>
              <a:rPr lang="en-US" sz="1400" dirty="0">
                <a:solidFill>
                  <a:srgbClr val="00B050"/>
                </a:solidFill>
              </a:rPr>
              <a:t> 	</a:t>
            </a:r>
            <a:r>
              <a:rPr lang="en-US" sz="1400" dirty="0">
                <a:solidFill>
                  <a:srgbClr val="0070C0"/>
                </a:solidFill>
              </a:rPr>
              <a:t>#   </a:t>
            </a:r>
            <a:r>
              <a:rPr lang="en-US" sz="1400" dirty="0" err="1">
                <a:solidFill>
                  <a:srgbClr val="0070C0"/>
                </a:solidFill>
              </a:rPr>
              <a:t>args</a:t>
            </a:r>
            <a:r>
              <a:rPr lang="en-US" sz="1400" dirty="0">
                <a:solidFill>
                  <a:srgbClr val="0070C0"/>
                </a:solidFill>
              </a:rPr>
              <a:t> upon creation</a:t>
            </a:r>
            <a:endParaRPr lang="en-US" sz="1400" dirty="0">
              <a:solidFill>
                <a:srgbClr val="00B050"/>
              </a:solidFill>
              <a:latin typeface="Consolas" panose="020B0609020204030204" pitchFamily="49" charset="0"/>
            </a:endParaRPr>
          </a:p>
          <a:p>
            <a:pPr>
              <a:tabLst>
                <a:tab pos="7029450" algn="l"/>
              </a:tabLst>
            </a:pPr>
            <a:r>
              <a:rPr lang="en-US" sz="1400" dirty="0">
                <a:solidFill>
                  <a:srgbClr val="00B050"/>
                </a:solidFill>
                <a:latin typeface="Consolas" panose="020B0609020204030204" pitchFamily="49" charset="0"/>
              </a:rPr>
              <a:t>driver1.add_a_win()</a:t>
            </a:r>
          </a:p>
          <a:p>
            <a:pPr>
              <a:tabLst>
                <a:tab pos="7029450" algn="l"/>
              </a:tabLst>
            </a:pPr>
            <a:r>
              <a:rPr lang="en-US" sz="1400" dirty="0">
                <a:solidFill>
                  <a:srgbClr val="00B050"/>
                </a:solidFill>
                <a:latin typeface="Consolas" panose="020B0609020204030204" pitchFamily="49" charset="0"/>
              </a:rPr>
              <a:t>driver2.add_a_win()</a:t>
            </a:r>
          </a:p>
          <a:p>
            <a:pPr>
              <a:tabLst>
                <a:tab pos="7029450" algn="l"/>
              </a:tabLst>
            </a:pPr>
            <a:r>
              <a:rPr lang="en-US" sz="1400" dirty="0">
                <a:solidFill>
                  <a:srgbClr val="00B050"/>
                </a:solidFill>
                <a:latin typeface="Consolas" panose="020B0609020204030204" pitchFamily="49" charset="0"/>
              </a:rPr>
              <a:t>driver2.add_a_win()</a:t>
            </a:r>
          </a:p>
          <a:p>
            <a:pPr>
              <a:tabLst>
                <a:tab pos="7029450" algn="l"/>
              </a:tabLst>
            </a:pPr>
            <a:endParaRPr lang="en-US" sz="1400" dirty="0">
              <a:solidFill>
                <a:srgbClr val="00B050"/>
              </a:solidFill>
              <a:latin typeface="Consolas" panose="020B0609020204030204" pitchFamily="49" charset="0"/>
            </a:endParaRPr>
          </a:p>
          <a:p>
            <a:pPr>
              <a:tabLst>
                <a:tab pos="7029450" algn="l"/>
              </a:tabLst>
            </a:pPr>
            <a:r>
              <a:rPr lang="en-US" sz="1400" dirty="0">
                <a:solidFill>
                  <a:srgbClr val="00B050"/>
                </a:solidFill>
                <a:latin typeface="Consolas" panose="020B0609020204030204" pitchFamily="49" charset="0"/>
              </a:rPr>
              <a:t>print (driver1.name, " has ", driver1.get_wins())</a:t>
            </a:r>
          </a:p>
          <a:p>
            <a:pPr>
              <a:tabLst>
                <a:tab pos="7029450" algn="l"/>
              </a:tabLst>
            </a:pPr>
            <a:r>
              <a:rPr lang="en-US" sz="1400" dirty="0">
                <a:solidFill>
                  <a:srgbClr val="00B050"/>
                </a:solidFill>
                <a:latin typeface="Consolas" panose="020B0609020204030204" pitchFamily="49" charset="0"/>
              </a:rPr>
              <a:t>print (driver2.name, " has ", driver2.get_wins())</a:t>
            </a:r>
          </a:p>
        </p:txBody>
      </p:sp>
    </p:spTree>
    <p:extLst>
      <p:ext uri="{BB962C8B-B14F-4D97-AF65-F5344CB8AC3E}">
        <p14:creationId xmlns:p14="http://schemas.microsoft.com/office/powerpoint/2010/main" val="30991607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C871F-1810-1D4F-9104-336263FC1E06}"/>
              </a:ext>
            </a:extLst>
          </p:cNvPr>
          <p:cNvSpPr>
            <a:spLocks noGrp="1"/>
          </p:cNvSpPr>
          <p:nvPr>
            <p:ph type="title"/>
          </p:nvPr>
        </p:nvSpPr>
        <p:spPr>
          <a:xfrm>
            <a:off x="728472" y="219458"/>
            <a:ext cx="10515600" cy="585851"/>
          </a:xfrm>
        </p:spPr>
        <p:txBody>
          <a:bodyPr>
            <a:normAutofit/>
          </a:bodyPr>
          <a:lstStyle/>
          <a:p>
            <a:r>
              <a:rPr lang="en-US" sz="2000" dirty="0"/>
              <a:t>Classes and Objects….</a:t>
            </a:r>
          </a:p>
        </p:txBody>
      </p:sp>
      <p:sp>
        <p:nvSpPr>
          <p:cNvPr id="3" name="Content Placeholder 2">
            <a:extLst>
              <a:ext uri="{FF2B5EF4-FFF2-40B4-BE49-F238E27FC236}">
                <a16:creationId xmlns:a16="http://schemas.microsoft.com/office/drawing/2014/main" id="{A5C37940-2BF0-D34E-AB63-5A465A1B6A92}"/>
              </a:ext>
            </a:extLst>
          </p:cNvPr>
          <p:cNvSpPr>
            <a:spLocks noGrp="1"/>
          </p:cNvSpPr>
          <p:nvPr>
            <p:ph idx="1"/>
          </p:nvPr>
        </p:nvSpPr>
        <p:spPr>
          <a:xfrm>
            <a:off x="838200" y="868681"/>
            <a:ext cx="10515600" cy="585851"/>
          </a:xfrm>
        </p:spPr>
        <p:txBody>
          <a:bodyPr>
            <a:normAutofit/>
          </a:bodyPr>
          <a:lstStyle/>
          <a:p>
            <a:r>
              <a:rPr lang="en-US" sz="1800" dirty="0"/>
              <a:t>Our Classes can inherit behavior from other Classes.  This is called Inheritance, and it’s useful for leveraging code that has already been written</a:t>
            </a:r>
            <a:endParaRPr lang="en-US" sz="1400" dirty="0"/>
          </a:p>
          <a:p>
            <a:pPr marL="0" indent="0">
              <a:buNone/>
            </a:pPr>
            <a:endParaRPr lang="en-US" sz="1800" dirty="0"/>
          </a:p>
        </p:txBody>
      </p:sp>
      <p:sp>
        <p:nvSpPr>
          <p:cNvPr id="4" name="Rectangle 3">
            <a:extLst>
              <a:ext uri="{FF2B5EF4-FFF2-40B4-BE49-F238E27FC236}">
                <a16:creationId xmlns:a16="http://schemas.microsoft.com/office/drawing/2014/main" id="{3126EBD5-6B0C-AE4C-95BE-8F3BF75BF5E4}"/>
              </a:ext>
            </a:extLst>
          </p:cNvPr>
          <p:cNvSpPr/>
          <p:nvPr/>
        </p:nvSpPr>
        <p:spPr>
          <a:xfrm>
            <a:off x="728472" y="1454532"/>
            <a:ext cx="8482584" cy="5170646"/>
          </a:xfrm>
          <a:prstGeom prst="rect">
            <a:avLst/>
          </a:prstGeom>
        </p:spPr>
        <p:txBody>
          <a:bodyPr wrap="square">
            <a:spAutoFit/>
          </a:bodyPr>
          <a:lstStyle/>
          <a:p>
            <a:pPr>
              <a:tabLst>
                <a:tab pos="3200400" algn="l"/>
              </a:tabLst>
            </a:pPr>
            <a:r>
              <a:rPr lang="en-US" sz="1100" dirty="0">
                <a:solidFill>
                  <a:srgbClr val="00B050"/>
                </a:solidFill>
                <a:latin typeface="Consolas" panose="020B0609020204030204" pitchFamily="49" charset="0"/>
              </a:rPr>
              <a:t>class </a:t>
            </a:r>
            <a:r>
              <a:rPr lang="en-US" sz="1100" dirty="0" err="1">
                <a:solidFill>
                  <a:srgbClr val="00B050"/>
                </a:solidFill>
                <a:latin typeface="Consolas" panose="020B0609020204030204" pitchFamily="49" charset="0"/>
              </a:rPr>
              <a:t>RockBand</a:t>
            </a:r>
            <a:r>
              <a:rPr lang="en-US" sz="1100" dirty="0">
                <a:solidFill>
                  <a:srgbClr val="00B050"/>
                </a:solidFill>
                <a:latin typeface="Consolas" panose="020B0609020204030204" pitchFamily="49" charset="0"/>
              </a:rPr>
              <a:t>:	</a:t>
            </a:r>
            <a:r>
              <a:rPr lang="en-US" sz="1100" dirty="0">
                <a:solidFill>
                  <a:srgbClr val="0070C0"/>
                </a:solidFill>
              </a:rPr>
              <a:t># here we created a </a:t>
            </a:r>
            <a:r>
              <a:rPr lang="en-US" sz="1100" dirty="0" err="1">
                <a:solidFill>
                  <a:srgbClr val="0070C0"/>
                </a:solidFill>
              </a:rPr>
              <a:t>RockBand</a:t>
            </a:r>
            <a:r>
              <a:rPr lang="en-US" sz="1100" dirty="0">
                <a:solidFill>
                  <a:srgbClr val="0070C0"/>
                </a:solidFill>
              </a:rPr>
              <a:t> class</a:t>
            </a:r>
          </a:p>
          <a:p>
            <a:pPr>
              <a:tabLst>
                <a:tab pos="3200400" algn="l"/>
              </a:tabLst>
            </a:pPr>
            <a:r>
              <a:rPr lang="en-US" sz="1100" dirty="0">
                <a:solidFill>
                  <a:srgbClr val="00B050"/>
                </a:solidFill>
                <a:latin typeface="Consolas" panose="020B0609020204030204" pitchFamily="49" charset="0"/>
              </a:rPr>
              <a:t>    """ Anyone can be in a band """	</a:t>
            </a:r>
            <a:r>
              <a:rPr lang="en-US" sz="1100" dirty="0">
                <a:solidFill>
                  <a:srgbClr val="0070C0"/>
                </a:solidFill>
              </a:rPr>
              <a:t># finally, some triple quotes.  These can be pulled up as a docstring</a:t>
            </a:r>
          </a:p>
          <a:p>
            <a:pPr>
              <a:tabLst>
                <a:tab pos="3200400" algn="l"/>
              </a:tabLst>
            </a:pPr>
            <a:r>
              <a:rPr lang="en-US" sz="1100" dirty="0">
                <a:solidFill>
                  <a:srgbClr val="00B050"/>
                </a:solidFill>
                <a:latin typeface="Consolas" panose="020B0609020204030204" pitchFamily="49" charset="0"/>
              </a:rPr>
              <a:t>    def __</a:t>
            </a:r>
            <a:r>
              <a:rPr lang="en-US" sz="1100" dirty="0" err="1">
                <a:solidFill>
                  <a:srgbClr val="00B050"/>
                </a:solidFill>
                <a:latin typeface="Consolas" panose="020B0609020204030204" pitchFamily="49" charset="0"/>
              </a:rPr>
              <a:t>init</a:t>
            </a:r>
            <a:r>
              <a:rPr lang="en-US" sz="1100" dirty="0">
                <a:solidFill>
                  <a:srgbClr val="00B050"/>
                </a:solidFill>
                <a:latin typeface="Consolas" panose="020B0609020204030204" pitchFamily="49" charset="0"/>
              </a:rPr>
              <a:t>__(self, </a:t>
            </a:r>
            <a:r>
              <a:rPr lang="en-US" sz="1100" dirty="0" err="1">
                <a:solidFill>
                  <a:srgbClr val="00B050"/>
                </a:solidFill>
                <a:latin typeface="Consolas" panose="020B0609020204030204" pitchFamily="49" charset="0"/>
              </a:rPr>
              <a:t>bandname</a:t>
            </a:r>
            <a:r>
              <a:rPr lang="en-US" sz="1100" dirty="0">
                <a:solidFill>
                  <a:srgbClr val="00B050"/>
                </a:solidFill>
                <a:latin typeface="Consolas" panose="020B0609020204030204" pitchFamily="49" charset="0"/>
              </a:rPr>
              <a:t>):</a:t>
            </a:r>
          </a:p>
          <a:p>
            <a:pPr>
              <a:tabLst>
                <a:tab pos="3200400" algn="l"/>
              </a:tabLst>
            </a:pPr>
            <a:r>
              <a:rPr lang="en-US" sz="1100" dirty="0">
                <a:solidFill>
                  <a:srgbClr val="00B050"/>
                </a:solidFill>
                <a:latin typeface="Consolas" panose="020B0609020204030204" pitchFamily="49" charset="0"/>
              </a:rPr>
              <a:t>        </a:t>
            </a:r>
            <a:r>
              <a:rPr lang="en-US" sz="1100" dirty="0" err="1">
                <a:solidFill>
                  <a:srgbClr val="00B050"/>
                </a:solidFill>
                <a:latin typeface="Consolas" panose="020B0609020204030204" pitchFamily="49" charset="0"/>
              </a:rPr>
              <a:t>self.bandname</a:t>
            </a:r>
            <a:r>
              <a:rPr lang="en-US" sz="1100" dirty="0">
                <a:solidFill>
                  <a:srgbClr val="00B050"/>
                </a:solidFill>
                <a:latin typeface="Consolas" panose="020B0609020204030204" pitchFamily="49" charset="0"/>
              </a:rPr>
              <a:t> = </a:t>
            </a:r>
            <a:r>
              <a:rPr lang="en-US" sz="1100" dirty="0" err="1">
                <a:solidFill>
                  <a:srgbClr val="00B050"/>
                </a:solidFill>
                <a:latin typeface="Consolas" panose="020B0609020204030204" pitchFamily="49" charset="0"/>
              </a:rPr>
              <a:t>bandname</a:t>
            </a:r>
            <a:endParaRPr lang="en-US" sz="1100" dirty="0">
              <a:solidFill>
                <a:srgbClr val="00B050"/>
              </a:solidFill>
              <a:latin typeface="Consolas" panose="020B0609020204030204" pitchFamily="49" charset="0"/>
            </a:endParaRPr>
          </a:p>
          <a:p>
            <a:pPr>
              <a:tabLst>
                <a:tab pos="3200400" algn="l"/>
              </a:tabLst>
            </a:pPr>
            <a:r>
              <a:rPr lang="en-US" sz="1100" dirty="0">
                <a:solidFill>
                  <a:srgbClr val="00B050"/>
                </a:solidFill>
                <a:latin typeface="Consolas" panose="020B0609020204030204" pitchFamily="49" charset="0"/>
              </a:rPr>
              <a:t>        </a:t>
            </a:r>
            <a:r>
              <a:rPr lang="en-US" sz="1100" dirty="0" err="1">
                <a:solidFill>
                  <a:srgbClr val="00B050"/>
                </a:solidFill>
                <a:latin typeface="Consolas" panose="020B0609020204030204" pitchFamily="49" charset="0"/>
              </a:rPr>
              <a:t>self.members</a:t>
            </a:r>
            <a:r>
              <a:rPr lang="en-US" sz="1100" dirty="0">
                <a:solidFill>
                  <a:srgbClr val="00B050"/>
                </a:solidFill>
                <a:latin typeface="Consolas" panose="020B0609020204030204" pitchFamily="49" charset="0"/>
              </a:rPr>
              <a:t> = []    </a:t>
            </a:r>
          </a:p>
          <a:p>
            <a:pPr>
              <a:tabLst>
                <a:tab pos="3200400" algn="l"/>
              </a:tabLst>
            </a:pPr>
            <a:r>
              <a:rPr lang="en-US" sz="1100" dirty="0">
                <a:solidFill>
                  <a:srgbClr val="00B050"/>
                </a:solidFill>
                <a:latin typeface="Consolas" panose="020B0609020204030204" pitchFamily="49" charset="0"/>
              </a:rPr>
              <a:t>   </a:t>
            </a:r>
          </a:p>
          <a:p>
            <a:pPr>
              <a:tabLst>
                <a:tab pos="3200400" algn="l"/>
              </a:tabLst>
            </a:pPr>
            <a:r>
              <a:rPr lang="en-US" sz="1100" dirty="0">
                <a:solidFill>
                  <a:srgbClr val="00B050"/>
                </a:solidFill>
                <a:latin typeface="Consolas" panose="020B0609020204030204" pitchFamily="49" charset="0"/>
              </a:rPr>
              <a:t>    def </a:t>
            </a:r>
            <a:r>
              <a:rPr lang="en-US" sz="1100" dirty="0" err="1">
                <a:solidFill>
                  <a:srgbClr val="00B050"/>
                </a:solidFill>
                <a:latin typeface="Consolas" panose="020B0609020204030204" pitchFamily="49" charset="0"/>
              </a:rPr>
              <a:t>add_member</a:t>
            </a:r>
            <a:r>
              <a:rPr lang="en-US" sz="1100" dirty="0">
                <a:solidFill>
                  <a:srgbClr val="00B050"/>
                </a:solidFill>
                <a:latin typeface="Consolas" panose="020B0609020204030204" pitchFamily="49" charset="0"/>
              </a:rPr>
              <a:t>(</a:t>
            </a:r>
            <a:r>
              <a:rPr lang="en-US" sz="1100" dirty="0" err="1">
                <a:solidFill>
                  <a:srgbClr val="00B050"/>
                </a:solidFill>
                <a:latin typeface="Consolas" panose="020B0609020204030204" pitchFamily="49" charset="0"/>
              </a:rPr>
              <a:t>self,name</a:t>
            </a:r>
            <a:r>
              <a:rPr lang="en-US" sz="1100" dirty="0">
                <a:solidFill>
                  <a:srgbClr val="00B050"/>
                </a:solidFill>
                <a:latin typeface="Consolas" panose="020B0609020204030204" pitchFamily="49" charset="0"/>
              </a:rPr>
              <a:t>):</a:t>
            </a:r>
          </a:p>
          <a:p>
            <a:pPr>
              <a:tabLst>
                <a:tab pos="3200400" algn="l"/>
              </a:tabLst>
            </a:pPr>
            <a:r>
              <a:rPr lang="en-US" sz="1100" dirty="0">
                <a:solidFill>
                  <a:srgbClr val="00B050"/>
                </a:solidFill>
                <a:latin typeface="Consolas" panose="020B0609020204030204" pitchFamily="49" charset="0"/>
              </a:rPr>
              <a:t>        </a:t>
            </a:r>
            <a:r>
              <a:rPr lang="en-US" sz="1100" dirty="0" err="1">
                <a:solidFill>
                  <a:srgbClr val="00B050"/>
                </a:solidFill>
                <a:latin typeface="Consolas" panose="020B0609020204030204" pitchFamily="49" charset="0"/>
              </a:rPr>
              <a:t>self.members.append</a:t>
            </a:r>
            <a:r>
              <a:rPr lang="en-US" sz="1100" dirty="0">
                <a:solidFill>
                  <a:srgbClr val="00B050"/>
                </a:solidFill>
                <a:latin typeface="Consolas" panose="020B0609020204030204" pitchFamily="49" charset="0"/>
              </a:rPr>
              <a:t>(name)</a:t>
            </a:r>
          </a:p>
          <a:p>
            <a:pPr>
              <a:tabLst>
                <a:tab pos="3200400" algn="l"/>
              </a:tabLst>
            </a:pPr>
            <a:endParaRPr lang="en-US" sz="1100" dirty="0">
              <a:solidFill>
                <a:srgbClr val="00B050"/>
              </a:solidFill>
              <a:latin typeface="Consolas" panose="020B0609020204030204" pitchFamily="49" charset="0"/>
            </a:endParaRPr>
          </a:p>
          <a:p>
            <a:pPr>
              <a:tabLst>
                <a:tab pos="3200400" algn="l"/>
              </a:tabLst>
            </a:pPr>
            <a:endParaRPr lang="en-US" sz="1100" dirty="0">
              <a:solidFill>
                <a:srgbClr val="00B050"/>
              </a:solidFill>
              <a:latin typeface="Consolas" panose="020B0609020204030204" pitchFamily="49" charset="0"/>
            </a:endParaRPr>
          </a:p>
          <a:p>
            <a:pPr>
              <a:tabLst>
                <a:tab pos="3200400" algn="l"/>
              </a:tabLst>
            </a:pPr>
            <a:r>
              <a:rPr lang="en-US" sz="1100" dirty="0">
                <a:solidFill>
                  <a:srgbClr val="00B050"/>
                </a:solidFill>
                <a:latin typeface="Consolas" panose="020B0609020204030204" pitchFamily="49" charset="0"/>
              </a:rPr>
              <a:t>class </a:t>
            </a:r>
            <a:r>
              <a:rPr lang="en-US" sz="1100" dirty="0" err="1">
                <a:solidFill>
                  <a:srgbClr val="00B050"/>
                </a:solidFill>
                <a:latin typeface="Consolas" panose="020B0609020204030204" pitchFamily="49" charset="0"/>
              </a:rPr>
              <a:t>FamousRockBand</a:t>
            </a:r>
            <a:r>
              <a:rPr lang="en-US" sz="1100" dirty="0">
                <a:solidFill>
                  <a:srgbClr val="00B050"/>
                </a:solidFill>
                <a:latin typeface="Consolas" panose="020B0609020204030204" pitchFamily="49" charset="0"/>
              </a:rPr>
              <a:t>(</a:t>
            </a:r>
            <a:r>
              <a:rPr lang="en-US" sz="1100" dirty="0" err="1">
                <a:solidFill>
                  <a:srgbClr val="00B050"/>
                </a:solidFill>
                <a:latin typeface="Consolas" panose="020B0609020204030204" pitchFamily="49" charset="0"/>
              </a:rPr>
              <a:t>RockBand</a:t>
            </a:r>
            <a:r>
              <a:rPr lang="en-US" sz="1100" dirty="0">
                <a:solidFill>
                  <a:srgbClr val="00B050"/>
                </a:solidFill>
                <a:latin typeface="Consolas" panose="020B0609020204030204" pitchFamily="49" charset="0"/>
              </a:rPr>
              <a:t>):	</a:t>
            </a:r>
            <a:r>
              <a:rPr lang="en-US" sz="1100" dirty="0">
                <a:solidFill>
                  <a:srgbClr val="0070C0"/>
                </a:solidFill>
              </a:rPr>
              <a:t># this new class ‘Inherits’ the functionality of the parent class (which is in the </a:t>
            </a:r>
            <a:r>
              <a:rPr lang="en-US" sz="1100" dirty="0" err="1">
                <a:solidFill>
                  <a:srgbClr val="0070C0"/>
                </a:solidFill>
              </a:rPr>
              <a:t>parens</a:t>
            </a:r>
            <a:r>
              <a:rPr lang="en-US" sz="1100" dirty="0">
                <a:solidFill>
                  <a:srgbClr val="0070C0"/>
                </a:solidFill>
              </a:rPr>
              <a:t>)</a:t>
            </a:r>
          </a:p>
          <a:p>
            <a:pPr>
              <a:tabLst>
                <a:tab pos="3200400" algn="l"/>
              </a:tabLst>
            </a:pPr>
            <a:r>
              <a:rPr lang="en-US" sz="1100" dirty="0">
                <a:solidFill>
                  <a:srgbClr val="00B050"/>
                </a:solidFill>
                <a:latin typeface="Consolas" panose="020B0609020204030204" pitchFamily="49" charset="0"/>
              </a:rPr>
              <a:t>    """ Famous bands have extra properties """</a:t>
            </a:r>
          </a:p>
          <a:p>
            <a:pPr>
              <a:tabLst>
                <a:tab pos="3200400" algn="l"/>
              </a:tabLst>
            </a:pPr>
            <a:r>
              <a:rPr lang="en-US" sz="1100" dirty="0">
                <a:solidFill>
                  <a:srgbClr val="00B050"/>
                </a:solidFill>
                <a:latin typeface="Consolas" panose="020B0609020204030204" pitchFamily="49" charset="0"/>
              </a:rPr>
              <a:t>    def </a:t>
            </a:r>
            <a:r>
              <a:rPr lang="en-US" sz="1100" dirty="0" err="1">
                <a:solidFill>
                  <a:srgbClr val="00B050"/>
                </a:solidFill>
                <a:latin typeface="Consolas" panose="020B0609020204030204" pitchFamily="49" charset="0"/>
              </a:rPr>
              <a:t>add_manager</a:t>
            </a:r>
            <a:r>
              <a:rPr lang="en-US" sz="1100" dirty="0">
                <a:solidFill>
                  <a:srgbClr val="00B050"/>
                </a:solidFill>
                <a:latin typeface="Consolas" panose="020B0609020204030204" pitchFamily="49" charset="0"/>
              </a:rPr>
              <a:t>(self, manager):</a:t>
            </a:r>
          </a:p>
          <a:p>
            <a:pPr>
              <a:tabLst>
                <a:tab pos="3200400" algn="l"/>
              </a:tabLst>
            </a:pPr>
            <a:r>
              <a:rPr lang="en-US" sz="1100" dirty="0">
                <a:solidFill>
                  <a:srgbClr val="00B050"/>
                </a:solidFill>
                <a:latin typeface="Consolas" panose="020B0609020204030204" pitchFamily="49" charset="0"/>
              </a:rPr>
              <a:t>        </a:t>
            </a:r>
            <a:r>
              <a:rPr lang="en-US" sz="1100" dirty="0" err="1">
                <a:solidFill>
                  <a:srgbClr val="00B050"/>
                </a:solidFill>
                <a:latin typeface="Consolas" panose="020B0609020204030204" pitchFamily="49" charset="0"/>
              </a:rPr>
              <a:t>self.manager</a:t>
            </a:r>
            <a:r>
              <a:rPr lang="en-US" sz="1100" dirty="0">
                <a:solidFill>
                  <a:srgbClr val="00B050"/>
                </a:solidFill>
                <a:latin typeface="Consolas" panose="020B0609020204030204" pitchFamily="49" charset="0"/>
              </a:rPr>
              <a:t> = manager</a:t>
            </a:r>
          </a:p>
          <a:p>
            <a:pPr>
              <a:tabLst>
                <a:tab pos="3200400" algn="l"/>
              </a:tabLst>
            </a:pPr>
            <a:endParaRPr lang="en-US" sz="1100" dirty="0">
              <a:solidFill>
                <a:srgbClr val="00B050"/>
              </a:solidFill>
              <a:latin typeface="Consolas" panose="020B0609020204030204" pitchFamily="49" charset="0"/>
            </a:endParaRPr>
          </a:p>
          <a:p>
            <a:pPr>
              <a:tabLst>
                <a:tab pos="3200400" algn="l"/>
              </a:tabLst>
            </a:pPr>
            <a:r>
              <a:rPr lang="en-US" sz="1100" dirty="0">
                <a:solidFill>
                  <a:srgbClr val="00B050"/>
                </a:solidFill>
                <a:latin typeface="Consolas" panose="020B0609020204030204" pitchFamily="49" charset="0"/>
              </a:rPr>
              <a:t>    def </a:t>
            </a:r>
            <a:r>
              <a:rPr lang="en-US" sz="1100" dirty="0" err="1">
                <a:solidFill>
                  <a:srgbClr val="00B050"/>
                </a:solidFill>
                <a:latin typeface="Consolas" panose="020B0609020204030204" pitchFamily="49" charset="0"/>
              </a:rPr>
              <a:t>add_record_label</a:t>
            </a:r>
            <a:r>
              <a:rPr lang="en-US" sz="1100" dirty="0">
                <a:solidFill>
                  <a:srgbClr val="00B050"/>
                </a:solidFill>
                <a:latin typeface="Consolas" panose="020B0609020204030204" pitchFamily="49" charset="0"/>
              </a:rPr>
              <a:t>(self, </a:t>
            </a:r>
            <a:r>
              <a:rPr lang="en-US" sz="1100" dirty="0" err="1">
                <a:solidFill>
                  <a:srgbClr val="00B050"/>
                </a:solidFill>
                <a:latin typeface="Consolas" panose="020B0609020204030204" pitchFamily="49" charset="0"/>
              </a:rPr>
              <a:t>record_label</a:t>
            </a:r>
            <a:r>
              <a:rPr lang="en-US" sz="1100" dirty="0">
                <a:solidFill>
                  <a:srgbClr val="00B050"/>
                </a:solidFill>
                <a:latin typeface="Consolas" panose="020B0609020204030204" pitchFamily="49" charset="0"/>
              </a:rPr>
              <a:t>):</a:t>
            </a:r>
          </a:p>
          <a:p>
            <a:pPr>
              <a:tabLst>
                <a:tab pos="3200400" algn="l"/>
              </a:tabLst>
            </a:pPr>
            <a:r>
              <a:rPr lang="en-US" sz="1100" dirty="0">
                <a:solidFill>
                  <a:srgbClr val="00B050"/>
                </a:solidFill>
                <a:latin typeface="Consolas" panose="020B0609020204030204" pitchFamily="49" charset="0"/>
              </a:rPr>
              <a:t>        </a:t>
            </a:r>
            <a:r>
              <a:rPr lang="en-US" sz="1100" dirty="0" err="1">
                <a:solidFill>
                  <a:srgbClr val="00B050"/>
                </a:solidFill>
                <a:latin typeface="Consolas" panose="020B0609020204030204" pitchFamily="49" charset="0"/>
              </a:rPr>
              <a:t>self.record_label</a:t>
            </a:r>
            <a:r>
              <a:rPr lang="en-US" sz="1100" dirty="0">
                <a:solidFill>
                  <a:srgbClr val="00B050"/>
                </a:solidFill>
                <a:latin typeface="Consolas" panose="020B0609020204030204" pitchFamily="49" charset="0"/>
              </a:rPr>
              <a:t> = </a:t>
            </a:r>
            <a:r>
              <a:rPr lang="en-US" sz="1100" dirty="0" err="1">
                <a:solidFill>
                  <a:srgbClr val="00B050"/>
                </a:solidFill>
                <a:latin typeface="Consolas" panose="020B0609020204030204" pitchFamily="49" charset="0"/>
              </a:rPr>
              <a:t>record_label</a:t>
            </a:r>
            <a:endParaRPr lang="en-US" sz="1100" dirty="0">
              <a:solidFill>
                <a:srgbClr val="00B050"/>
              </a:solidFill>
              <a:latin typeface="Consolas" panose="020B0609020204030204" pitchFamily="49" charset="0"/>
            </a:endParaRPr>
          </a:p>
          <a:p>
            <a:pPr>
              <a:tabLst>
                <a:tab pos="3200400" algn="l"/>
              </a:tabLst>
            </a:pPr>
            <a:endParaRPr lang="en-US" sz="1100" dirty="0">
              <a:solidFill>
                <a:srgbClr val="00B050"/>
              </a:solidFill>
              <a:latin typeface="Consolas" panose="020B0609020204030204" pitchFamily="49" charset="0"/>
            </a:endParaRPr>
          </a:p>
          <a:p>
            <a:pPr>
              <a:tabLst>
                <a:tab pos="3200400" algn="l"/>
              </a:tabLst>
            </a:pPr>
            <a:endParaRPr lang="en-US" sz="1100" dirty="0">
              <a:solidFill>
                <a:srgbClr val="00B050"/>
              </a:solidFill>
              <a:latin typeface="Consolas" panose="020B0609020204030204" pitchFamily="49" charset="0"/>
            </a:endParaRPr>
          </a:p>
          <a:p>
            <a:pPr>
              <a:tabLst>
                <a:tab pos="3200400" algn="l"/>
              </a:tabLst>
            </a:pPr>
            <a:r>
              <a:rPr lang="en-US" sz="1100" dirty="0">
                <a:solidFill>
                  <a:srgbClr val="00B050"/>
                </a:solidFill>
                <a:latin typeface="Consolas" panose="020B0609020204030204" pitchFamily="49" charset="0"/>
              </a:rPr>
              <a:t>band1 = </a:t>
            </a:r>
            <a:r>
              <a:rPr lang="en-US" sz="1100" dirty="0" err="1">
                <a:solidFill>
                  <a:srgbClr val="00B050"/>
                </a:solidFill>
                <a:latin typeface="Consolas" panose="020B0609020204030204" pitchFamily="49" charset="0"/>
              </a:rPr>
              <a:t>FamousRockBand</a:t>
            </a:r>
            <a:r>
              <a:rPr lang="en-US" sz="1100" dirty="0">
                <a:solidFill>
                  <a:srgbClr val="00B050"/>
                </a:solidFill>
                <a:latin typeface="Consolas" panose="020B0609020204030204" pitchFamily="49" charset="0"/>
              </a:rPr>
              <a:t>('Led Zeppelin')	</a:t>
            </a:r>
            <a:r>
              <a:rPr lang="en-US" sz="1100" dirty="0">
                <a:solidFill>
                  <a:srgbClr val="0070C0"/>
                </a:solidFill>
              </a:rPr>
              <a:t># created a </a:t>
            </a:r>
            <a:r>
              <a:rPr lang="en-US" sz="1100" dirty="0" err="1">
                <a:solidFill>
                  <a:srgbClr val="0070C0"/>
                </a:solidFill>
              </a:rPr>
              <a:t>FamousRockBand</a:t>
            </a:r>
            <a:r>
              <a:rPr lang="en-US" sz="1100" dirty="0">
                <a:solidFill>
                  <a:srgbClr val="0070C0"/>
                </a:solidFill>
              </a:rPr>
              <a:t> object</a:t>
            </a:r>
          </a:p>
          <a:p>
            <a:pPr>
              <a:tabLst>
                <a:tab pos="3200400" algn="l"/>
              </a:tabLst>
            </a:pPr>
            <a:r>
              <a:rPr lang="en-US" sz="1100" dirty="0">
                <a:solidFill>
                  <a:srgbClr val="00B050"/>
                </a:solidFill>
                <a:latin typeface="Consolas" panose="020B0609020204030204" pitchFamily="49" charset="0"/>
              </a:rPr>
              <a:t>band1.add_member('Robert Plant')	</a:t>
            </a:r>
            <a:r>
              <a:rPr lang="en-US" sz="1100" dirty="0">
                <a:solidFill>
                  <a:srgbClr val="0070C0"/>
                </a:solidFill>
              </a:rPr>
              <a:t># note the add member method is from the Parent class</a:t>
            </a:r>
          </a:p>
          <a:p>
            <a:pPr>
              <a:tabLst>
                <a:tab pos="3200400" algn="l"/>
              </a:tabLst>
            </a:pPr>
            <a:r>
              <a:rPr lang="en-US" sz="1100" dirty="0">
                <a:solidFill>
                  <a:srgbClr val="00B050"/>
                </a:solidFill>
                <a:latin typeface="Consolas" panose="020B0609020204030204" pitchFamily="49" charset="0"/>
              </a:rPr>
              <a:t>band1.add_member('Jimmy Page')</a:t>
            </a:r>
          </a:p>
          <a:p>
            <a:pPr>
              <a:tabLst>
                <a:tab pos="3200400" algn="l"/>
              </a:tabLst>
            </a:pPr>
            <a:r>
              <a:rPr lang="en-US" sz="1100" dirty="0">
                <a:solidFill>
                  <a:srgbClr val="00B050"/>
                </a:solidFill>
                <a:latin typeface="Consolas" panose="020B0609020204030204" pitchFamily="49" charset="0"/>
              </a:rPr>
              <a:t>band1.add_member('John Paul Jones')</a:t>
            </a:r>
          </a:p>
          <a:p>
            <a:pPr>
              <a:tabLst>
                <a:tab pos="3200400" algn="l"/>
              </a:tabLst>
            </a:pPr>
            <a:r>
              <a:rPr lang="en-US" sz="1100" dirty="0">
                <a:solidFill>
                  <a:srgbClr val="00B050"/>
                </a:solidFill>
                <a:latin typeface="Consolas" panose="020B0609020204030204" pitchFamily="49" charset="0"/>
              </a:rPr>
              <a:t>band1.add_member('John Bonham')</a:t>
            </a:r>
          </a:p>
          <a:p>
            <a:pPr>
              <a:tabLst>
                <a:tab pos="3200400" algn="l"/>
              </a:tabLst>
            </a:pPr>
            <a:r>
              <a:rPr lang="en-US" sz="1100" dirty="0">
                <a:solidFill>
                  <a:srgbClr val="00B050"/>
                </a:solidFill>
                <a:latin typeface="Consolas" panose="020B0609020204030204" pitchFamily="49" charset="0"/>
              </a:rPr>
              <a:t>band1.add_record_label('Swan Song')     </a:t>
            </a:r>
          </a:p>
          <a:p>
            <a:pPr>
              <a:tabLst>
                <a:tab pos="3200400" algn="l"/>
              </a:tabLst>
            </a:pPr>
            <a:r>
              <a:rPr lang="en-US" sz="1100" dirty="0">
                <a:solidFill>
                  <a:srgbClr val="00B050"/>
                </a:solidFill>
                <a:latin typeface="Consolas" panose="020B0609020204030204" pitchFamily="49" charset="0"/>
              </a:rPr>
              <a:t>band1.add_manager('Peter Grant')</a:t>
            </a:r>
          </a:p>
          <a:p>
            <a:pPr>
              <a:tabLst>
                <a:tab pos="3200400" algn="l"/>
              </a:tabLst>
            </a:pPr>
            <a:endParaRPr lang="en-US" sz="1100" dirty="0">
              <a:solidFill>
                <a:srgbClr val="00B050"/>
              </a:solidFill>
              <a:latin typeface="Consolas" panose="020B0609020204030204" pitchFamily="49" charset="0"/>
            </a:endParaRPr>
          </a:p>
          <a:p>
            <a:pPr>
              <a:tabLst>
                <a:tab pos="3200400" algn="l"/>
              </a:tabLst>
            </a:pPr>
            <a:r>
              <a:rPr lang="en-US" sz="1100" dirty="0">
                <a:solidFill>
                  <a:srgbClr val="0070C0"/>
                </a:solidFill>
              </a:rPr>
              <a:t># do something...</a:t>
            </a:r>
          </a:p>
          <a:p>
            <a:pPr>
              <a:tabLst>
                <a:tab pos="3200400" algn="l"/>
              </a:tabLst>
            </a:pPr>
            <a:r>
              <a:rPr lang="en-US" sz="1100" dirty="0">
                <a:solidFill>
                  <a:srgbClr val="00B050"/>
                </a:solidFill>
                <a:latin typeface="Consolas" panose="020B0609020204030204" pitchFamily="49" charset="0"/>
              </a:rPr>
              <a:t>print(band1.bandname)</a:t>
            </a:r>
          </a:p>
          <a:p>
            <a:pPr>
              <a:tabLst>
                <a:tab pos="3200400" algn="l"/>
              </a:tabLst>
            </a:pPr>
            <a:r>
              <a:rPr lang="en-US" sz="1100" dirty="0">
                <a:solidFill>
                  <a:srgbClr val="00B050"/>
                </a:solidFill>
                <a:latin typeface="Consolas" panose="020B0609020204030204" pitchFamily="49" charset="0"/>
              </a:rPr>
              <a:t>print(band1.manager)</a:t>
            </a:r>
          </a:p>
        </p:txBody>
      </p:sp>
    </p:spTree>
    <p:extLst>
      <p:ext uri="{BB962C8B-B14F-4D97-AF65-F5344CB8AC3E}">
        <p14:creationId xmlns:p14="http://schemas.microsoft.com/office/powerpoint/2010/main" val="35883089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FC53E-6E74-AE4A-ADF1-46FE4ACA443C}"/>
              </a:ext>
            </a:extLst>
          </p:cNvPr>
          <p:cNvSpPr>
            <a:spLocks noGrp="1"/>
          </p:cNvSpPr>
          <p:nvPr>
            <p:ph type="title"/>
          </p:nvPr>
        </p:nvSpPr>
        <p:spPr>
          <a:xfrm>
            <a:off x="838200" y="365125"/>
            <a:ext cx="10515600" cy="530987"/>
          </a:xfrm>
        </p:spPr>
        <p:txBody>
          <a:bodyPr>
            <a:normAutofit/>
          </a:bodyPr>
          <a:lstStyle/>
          <a:p>
            <a:r>
              <a:rPr lang="en-US" sz="2000" dirty="0"/>
              <a:t>Objects and Classes..</a:t>
            </a:r>
          </a:p>
        </p:txBody>
      </p:sp>
      <p:sp>
        <p:nvSpPr>
          <p:cNvPr id="3" name="Content Placeholder 2">
            <a:extLst>
              <a:ext uri="{FF2B5EF4-FFF2-40B4-BE49-F238E27FC236}">
                <a16:creationId xmlns:a16="http://schemas.microsoft.com/office/drawing/2014/main" id="{44CCC7AC-0595-254E-8937-0151DC3BABC0}"/>
              </a:ext>
            </a:extLst>
          </p:cNvPr>
          <p:cNvSpPr>
            <a:spLocks noGrp="1"/>
          </p:cNvSpPr>
          <p:nvPr>
            <p:ph idx="1"/>
          </p:nvPr>
        </p:nvSpPr>
        <p:spPr>
          <a:xfrm>
            <a:off x="838200" y="1024129"/>
            <a:ext cx="10515600" cy="1576196"/>
          </a:xfrm>
        </p:spPr>
        <p:txBody>
          <a:bodyPr>
            <a:normAutofit fontScale="92500" lnSpcReduction="10000"/>
          </a:bodyPr>
          <a:lstStyle/>
          <a:p>
            <a:r>
              <a:rPr lang="en-US" sz="1800" dirty="0"/>
              <a:t>Let’s take our two </a:t>
            </a:r>
            <a:r>
              <a:rPr lang="en-US" sz="1800" dirty="0" err="1"/>
              <a:t>RockBand</a:t>
            </a:r>
            <a:r>
              <a:rPr lang="en-US" sz="1800" dirty="0"/>
              <a:t> Classes and store them in a separate file called </a:t>
            </a:r>
            <a:r>
              <a:rPr lang="en-US" sz="1800" dirty="0" err="1"/>
              <a:t>objects.py</a:t>
            </a:r>
            <a:r>
              <a:rPr lang="en-US" sz="1800" dirty="0"/>
              <a:t> (just the classes)</a:t>
            </a:r>
          </a:p>
          <a:p>
            <a:r>
              <a:rPr lang="en-US" sz="1800" dirty="0"/>
              <a:t>Create another Python file, and import the Class.  This is how we can build upon code already written that is included within Python, or provided by a third party module/library.</a:t>
            </a:r>
          </a:p>
          <a:p>
            <a:r>
              <a:rPr lang="en-US" sz="1800" dirty="0"/>
              <a:t>For your own modules, the module name is just the filename without the ".</a:t>
            </a:r>
            <a:r>
              <a:rPr lang="en-US" sz="1800" dirty="0" err="1"/>
              <a:t>py</a:t>
            </a:r>
            <a:r>
              <a:rPr lang="en-US" sz="1800" dirty="0"/>
              <a:t>" extension.</a:t>
            </a:r>
          </a:p>
          <a:p>
            <a:r>
              <a:rPr lang="en-US" sz="1800" dirty="0"/>
              <a:t>Here’s how it looks:</a:t>
            </a:r>
          </a:p>
        </p:txBody>
      </p:sp>
      <p:sp>
        <p:nvSpPr>
          <p:cNvPr id="4" name="Rectangle 3">
            <a:extLst>
              <a:ext uri="{FF2B5EF4-FFF2-40B4-BE49-F238E27FC236}">
                <a16:creationId xmlns:a16="http://schemas.microsoft.com/office/drawing/2014/main" id="{BE69DF0F-4ECC-A94A-85CD-2A58EE211C4F}"/>
              </a:ext>
            </a:extLst>
          </p:cNvPr>
          <p:cNvSpPr/>
          <p:nvPr/>
        </p:nvSpPr>
        <p:spPr>
          <a:xfrm>
            <a:off x="926592" y="2496314"/>
            <a:ext cx="9506712" cy="3539430"/>
          </a:xfrm>
          <a:prstGeom prst="rect">
            <a:avLst/>
          </a:prstGeom>
        </p:spPr>
        <p:txBody>
          <a:bodyPr wrap="square">
            <a:spAutoFit/>
          </a:bodyPr>
          <a:lstStyle/>
          <a:p>
            <a:r>
              <a:rPr lang="en-US" sz="1400" dirty="0">
                <a:solidFill>
                  <a:srgbClr val="00B050"/>
                </a:solidFill>
                <a:latin typeface="Consolas" panose="020B0609020204030204" pitchFamily="49" charset="0"/>
              </a:rPr>
              <a:t>#!/</a:t>
            </a:r>
            <a:r>
              <a:rPr lang="en-US" sz="1400" dirty="0" err="1">
                <a:solidFill>
                  <a:srgbClr val="00B050"/>
                </a:solidFill>
                <a:latin typeface="Consolas" panose="020B0609020204030204" pitchFamily="49" charset="0"/>
              </a:rPr>
              <a:t>usr</a:t>
            </a:r>
            <a:r>
              <a:rPr lang="en-US" sz="1400" dirty="0">
                <a:solidFill>
                  <a:srgbClr val="00B050"/>
                </a:solidFill>
                <a:latin typeface="Consolas" panose="020B0609020204030204" pitchFamily="49" charset="0"/>
              </a:rPr>
              <a:t>/bin/python3</a:t>
            </a:r>
          </a:p>
          <a:p>
            <a:r>
              <a:rPr lang="en-US" sz="1400" dirty="0">
                <a:solidFill>
                  <a:srgbClr val="00B050"/>
                </a:solidFill>
              </a:rPr>
              <a:t> </a:t>
            </a:r>
          </a:p>
          <a:p>
            <a:pPr>
              <a:tabLst>
                <a:tab pos="3600450" algn="l"/>
              </a:tabLst>
            </a:pPr>
            <a:r>
              <a:rPr lang="en-US" sz="1400" dirty="0">
                <a:solidFill>
                  <a:srgbClr val="00B050"/>
                </a:solidFill>
                <a:latin typeface="Consolas" panose="020B0609020204030204" pitchFamily="49" charset="0"/>
              </a:rPr>
              <a:t>from objects import </a:t>
            </a:r>
            <a:r>
              <a:rPr lang="en-US" sz="1400" dirty="0" err="1">
                <a:solidFill>
                  <a:srgbClr val="00B050"/>
                </a:solidFill>
                <a:latin typeface="Consolas" panose="020B0609020204030204" pitchFamily="49" charset="0"/>
              </a:rPr>
              <a:t>FamousRockBand</a:t>
            </a:r>
            <a:r>
              <a:rPr lang="en-US" sz="1400" dirty="0">
                <a:solidFill>
                  <a:srgbClr val="00B050"/>
                </a:solidFill>
              </a:rPr>
              <a:t>	</a:t>
            </a:r>
            <a:r>
              <a:rPr lang="en-US" sz="1400" dirty="0">
                <a:solidFill>
                  <a:srgbClr val="0070C0"/>
                </a:solidFill>
              </a:rPr>
              <a:t># </a:t>
            </a:r>
            <a:r>
              <a:rPr lang="en-US" sz="1400" dirty="0">
                <a:solidFill>
                  <a:srgbClr val="0070C0"/>
                </a:solidFill>
                <a:sym typeface="Wingdings" pitchFamily="2" charset="2"/>
              </a:rPr>
              <a:t> Here’s the magic.  Import the class from the module ("objects" from</a:t>
            </a:r>
          </a:p>
          <a:p>
            <a:pPr>
              <a:tabLst>
                <a:tab pos="3600450" algn="l"/>
              </a:tabLst>
            </a:pPr>
            <a:r>
              <a:rPr lang="en-US" sz="1400" dirty="0">
                <a:solidFill>
                  <a:srgbClr val="0070C0"/>
                </a:solidFill>
                <a:sym typeface="Wingdings" pitchFamily="2" charset="2"/>
              </a:rPr>
              <a:t>	#       "objects.py"). Remember, there can be several classes in a file!</a:t>
            </a:r>
            <a:endParaRPr lang="en-US" sz="1400" dirty="0">
              <a:solidFill>
                <a:srgbClr val="0070C0"/>
              </a:solidFill>
            </a:endParaRPr>
          </a:p>
          <a:p>
            <a:endParaRPr lang="en-US" sz="1400" dirty="0">
              <a:solidFill>
                <a:srgbClr val="00B050"/>
              </a:solidFill>
            </a:endParaRPr>
          </a:p>
          <a:p>
            <a:r>
              <a:rPr lang="en-US" sz="1400" dirty="0">
                <a:solidFill>
                  <a:srgbClr val="0070C0"/>
                </a:solidFill>
              </a:rPr>
              <a:t># the below is same as before… just need to test it out to make sure it works</a:t>
            </a:r>
          </a:p>
          <a:p>
            <a:r>
              <a:rPr lang="en-US" sz="1400" dirty="0">
                <a:solidFill>
                  <a:srgbClr val="00B050"/>
                </a:solidFill>
                <a:latin typeface="Consolas" panose="020B0609020204030204" pitchFamily="49" charset="0"/>
              </a:rPr>
              <a:t>band1 = </a:t>
            </a:r>
            <a:r>
              <a:rPr lang="en-US" sz="1400" dirty="0" err="1">
                <a:solidFill>
                  <a:srgbClr val="00B050"/>
                </a:solidFill>
                <a:latin typeface="Consolas" panose="020B0609020204030204" pitchFamily="49" charset="0"/>
              </a:rPr>
              <a:t>FamousRockBand</a:t>
            </a:r>
            <a:r>
              <a:rPr lang="en-US" sz="1400" dirty="0">
                <a:solidFill>
                  <a:srgbClr val="00B050"/>
                </a:solidFill>
                <a:latin typeface="Consolas" panose="020B0609020204030204" pitchFamily="49" charset="0"/>
              </a:rPr>
              <a:t>('Led Zeppelin')</a:t>
            </a:r>
          </a:p>
          <a:p>
            <a:r>
              <a:rPr lang="en-US" sz="1400" dirty="0">
                <a:solidFill>
                  <a:srgbClr val="00B050"/>
                </a:solidFill>
                <a:latin typeface="Consolas" panose="020B0609020204030204" pitchFamily="49" charset="0"/>
              </a:rPr>
              <a:t>band1.add_member('Robert Plant')</a:t>
            </a:r>
          </a:p>
          <a:p>
            <a:r>
              <a:rPr lang="en-US" sz="1400" dirty="0">
                <a:solidFill>
                  <a:srgbClr val="00B050"/>
                </a:solidFill>
                <a:latin typeface="Consolas" panose="020B0609020204030204" pitchFamily="49" charset="0"/>
              </a:rPr>
              <a:t>band1.add_member('Jimmy Page')</a:t>
            </a:r>
          </a:p>
          <a:p>
            <a:r>
              <a:rPr lang="en-US" sz="1400" dirty="0">
                <a:solidFill>
                  <a:srgbClr val="00B050"/>
                </a:solidFill>
                <a:latin typeface="Consolas" panose="020B0609020204030204" pitchFamily="49" charset="0"/>
              </a:rPr>
              <a:t>band1.add_member('John Paul Jones')</a:t>
            </a:r>
          </a:p>
          <a:p>
            <a:r>
              <a:rPr lang="en-US" sz="1400" dirty="0">
                <a:solidFill>
                  <a:srgbClr val="00B050"/>
                </a:solidFill>
                <a:latin typeface="Consolas" panose="020B0609020204030204" pitchFamily="49" charset="0"/>
              </a:rPr>
              <a:t>band1.add_member('John Bonham')</a:t>
            </a:r>
          </a:p>
          <a:p>
            <a:r>
              <a:rPr lang="en-US" sz="1400" dirty="0">
                <a:solidFill>
                  <a:srgbClr val="00B050"/>
                </a:solidFill>
                <a:latin typeface="Consolas" panose="020B0609020204030204" pitchFamily="49" charset="0"/>
              </a:rPr>
              <a:t>band1.add_record_label('Swan Song')</a:t>
            </a:r>
          </a:p>
          <a:p>
            <a:r>
              <a:rPr lang="en-US" sz="1400" dirty="0">
                <a:solidFill>
                  <a:srgbClr val="00B050"/>
                </a:solidFill>
                <a:latin typeface="Consolas" panose="020B0609020204030204" pitchFamily="49" charset="0"/>
              </a:rPr>
              <a:t>band1.add_manager('Peter Grant')</a:t>
            </a:r>
          </a:p>
          <a:p>
            <a:endParaRPr lang="en-US" sz="1400" dirty="0">
              <a:solidFill>
                <a:srgbClr val="00B050"/>
              </a:solidFill>
              <a:latin typeface="Consolas" panose="020B0609020204030204" pitchFamily="49" charset="0"/>
            </a:endParaRPr>
          </a:p>
          <a:p>
            <a:r>
              <a:rPr lang="en-US" sz="1400" dirty="0">
                <a:solidFill>
                  <a:srgbClr val="00B050"/>
                </a:solidFill>
                <a:latin typeface="Consolas" panose="020B0609020204030204" pitchFamily="49" charset="0"/>
              </a:rPr>
              <a:t>print(band1.bandname)</a:t>
            </a:r>
          </a:p>
          <a:p>
            <a:r>
              <a:rPr lang="en-US" sz="1400" dirty="0">
                <a:solidFill>
                  <a:srgbClr val="00B050"/>
                </a:solidFill>
                <a:latin typeface="Consolas" panose="020B0609020204030204" pitchFamily="49" charset="0"/>
              </a:rPr>
              <a:t>print(band1.manager)</a:t>
            </a:r>
          </a:p>
        </p:txBody>
      </p:sp>
    </p:spTree>
    <p:extLst>
      <p:ext uri="{BB962C8B-B14F-4D97-AF65-F5344CB8AC3E}">
        <p14:creationId xmlns:p14="http://schemas.microsoft.com/office/powerpoint/2010/main" val="33463743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3C1CE-9FE8-094F-A013-9AD4DF167AD4}"/>
              </a:ext>
            </a:extLst>
          </p:cNvPr>
          <p:cNvSpPr>
            <a:spLocks noGrp="1"/>
          </p:cNvSpPr>
          <p:nvPr>
            <p:ph type="title"/>
          </p:nvPr>
        </p:nvSpPr>
        <p:spPr>
          <a:xfrm>
            <a:off x="838200" y="150050"/>
            <a:ext cx="10515600" cy="530987"/>
          </a:xfrm>
        </p:spPr>
        <p:txBody>
          <a:bodyPr>
            <a:normAutofit/>
          </a:bodyPr>
          <a:lstStyle/>
          <a:p>
            <a:r>
              <a:rPr lang="en-US" sz="2000" dirty="0"/>
              <a:t>Assignment #7</a:t>
            </a:r>
          </a:p>
        </p:txBody>
      </p:sp>
      <p:sp>
        <p:nvSpPr>
          <p:cNvPr id="3" name="Content Placeholder 2">
            <a:extLst>
              <a:ext uri="{FF2B5EF4-FFF2-40B4-BE49-F238E27FC236}">
                <a16:creationId xmlns:a16="http://schemas.microsoft.com/office/drawing/2014/main" id="{9134AF54-A193-2E4D-91EE-C8E28AA91165}"/>
              </a:ext>
            </a:extLst>
          </p:cNvPr>
          <p:cNvSpPr>
            <a:spLocks noGrp="1"/>
          </p:cNvSpPr>
          <p:nvPr>
            <p:ph idx="1"/>
          </p:nvPr>
        </p:nvSpPr>
        <p:spPr>
          <a:xfrm>
            <a:off x="838200" y="703706"/>
            <a:ext cx="10515600" cy="5495926"/>
          </a:xfrm>
        </p:spPr>
        <p:txBody>
          <a:bodyPr>
            <a:normAutofit/>
          </a:bodyPr>
          <a:lstStyle/>
          <a:p>
            <a:r>
              <a:rPr lang="en-US" sz="1800" dirty="0"/>
              <a:t>Come up with a Class of your own.  Think about what State and Behavior that Object will have.</a:t>
            </a:r>
          </a:p>
          <a:p>
            <a:r>
              <a:rPr lang="en-US" sz="1800" dirty="0"/>
              <a:t>Bonus points if it’s more complicated than a pencil </a:t>
            </a:r>
          </a:p>
          <a:p>
            <a:r>
              <a:rPr lang="en-US" sz="1800" dirty="0"/>
              <a:t>Dynamically </a:t>
            </a:r>
            <a:r>
              <a:rPr lang="en-US" sz="1800"/>
              <a:t>create a List </a:t>
            </a:r>
            <a:r>
              <a:rPr lang="en-US" sz="1800" dirty="0"/>
              <a:t>filled with your Objects</a:t>
            </a:r>
          </a:p>
        </p:txBody>
      </p:sp>
    </p:spTree>
    <p:extLst>
      <p:ext uri="{BB962C8B-B14F-4D97-AF65-F5344CB8AC3E}">
        <p14:creationId xmlns:p14="http://schemas.microsoft.com/office/powerpoint/2010/main" val="26611779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23CD1-AADA-3447-ABA3-A1CD4DC4C9AB}"/>
              </a:ext>
            </a:extLst>
          </p:cNvPr>
          <p:cNvSpPr>
            <a:spLocks noGrp="1"/>
          </p:cNvSpPr>
          <p:nvPr>
            <p:ph type="title"/>
          </p:nvPr>
        </p:nvSpPr>
        <p:spPr>
          <a:xfrm>
            <a:off x="838200" y="145669"/>
            <a:ext cx="10515600" cy="412115"/>
          </a:xfrm>
        </p:spPr>
        <p:txBody>
          <a:bodyPr>
            <a:normAutofit/>
          </a:bodyPr>
          <a:lstStyle/>
          <a:p>
            <a:r>
              <a:rPr lang="en-US" sz="2000" dirty="0"/>
              <a:t>Epilogue</a:t>
            </a:r>
          </a:p>
        </p:txBody>
      </p:sp>
      <p:sp>
        <p:nvSpPr>
          <p:cNvPr id="3" name="Content Placeholder 2">
            <a:extLst>
              <a:ext uri="{FF2B5EF4-FFF2-40B4-BE49-F238E27FC236}">
                <a16:creationId xmlns:a16="http://schemas.microsoft.com/office/drawing/2014/main" id="{D8B7A003-27F5-4A4C-9A2F-014803B6EDCC}"/>
              </a:ext>
            </a:extLst>
          </p:cNvPr>
          <p:cNvSpPr>
            <a:spLocks noGrp="1"/>
          </p:cNvSpPr>
          <p:nvPr>
            <p:ph idx="1"/>
          </p:nvPr>
        </p:nvSpPr>
        <p:spPr>
          <a:xfrm>
            <a:off x="838200" y="557784"/>
            <a:ext cx="10515600" cy="5619179"/>
          </a:xfrm>
        </p:spPr>
        <p:txBody>
          <a:bodyPr>
            <a:normAutofit/>
          </a:bodyPr>
          <a:lstStyle/>
          <a:p>
            <a:r>
              <a:rPr lang="en-US" sz="2000" dirty="0"/>
              <a:t>We didn’t cover everything, but we covered enough to where you hopefully have a good grasp of the basics and can create programs on your own (with the help of a little documentation).</a:t>
            </a:r>
          </a:p>
          <a:p>
            <a:pPr marL="0" indent="0">
              <a:buNone/>
            </a:pPr>
            <a:endParaRPr lang="en-US" sz="2000" dirty="0"/>
          </a:p>
          <a:p>
            <a:r>
              <a:rPr lang="en-US" sz="2000" dirty="0"/>
              <a:t>Write some code quickly to help make it stick.</a:t>
            </a:r>
          </a:p>
          <a:p>
            <a:pPr marL="0" indent="0">
              <a:buNone/>
            </a:pPr>
            <a:endParaRPr lang="en-US" sz="2000" dirty="0"/>
          </a:p>
          <a:p>
            <a:r>
              <a:rPr lang="en-US" sz="2000" dirty="0"/>
              <a:t>If you’re reading something that you don’t understand, try and reflect on why you don’t understand it.  Don’t panic, you’re probably just dealing with someone else’s abstraction or some terminology/technology that you haven’t heard before.</a:t>
            </a:r>
          </a:p>
          <a:p>
            <a:endParaRPr lang="en-US" sz="2000" dirty="0"/>
          </a:p>
          <a:p>
            <a:r>
              <a:rPr lang="en-US" sz="2000" dirty="0"/>
              <a:t>Some of the Libraries/Frameworks/Modules out there are very complicated and have teams of people working on them (ex: Django Web Application Framework).  Even though they may be written in Python, it can take quite a while just to get used to the way they are doing things.</a:t>
            </a:r>
          </a:p>
          <a:p>
            <a:endParaRPr lang="en-US" sz="2000" dirty="0"/>
          </a:p>
          <a:p>
            <a:r>
              <a:rPr lang="en-US" sz="2000" dirty="0"/>
              <a:t>Programming large projects takes time and effort.  The TV shows that include some 13 year old kid whipping something up real quick are pure fantasy.  TV is bad for you, read a programming book instead.</a:t>
            </a:r>
          </a:p>
          <a:p>
            <a:endParaRPr lang="en-US" sz="2000" dirty="0"/>
          </a:p>
          <a:p>
            <a:endParaRPr lang="en-US" sz="2000" dirty="0"/>
          </a:p>
        </p:txBody>
      </p:sp>
    </p:spTree>
    <p:extLst>
      <p:ext uri="{BB962C8B-B14F-4D97-AF65-F5344CB8AC3E}">
        <p14:creationId xmlns:p14="http://schemas.microsoft.com/office/powerpoint/2010/main" val="3902684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B2060-401C-0B4F-B789-A58120C67F05}"/>
              </a:ext>
            </a:extLst>
          </p:cNvPr>
          <p:cNvSpPr>
            <a:spLocks noGrp="1"/>
          </p:cNvSpPr>
          <p:nvPr>
            <p:ph type="title"/>
          </p:nvPr>
        </p:nvSpPr>
        <p:spPr>
          <a:xfrm>
            <a:off x="642991" y="87722"/>
            <a:ext cx="10515600" cy="518453"/>
          </a:xfrm>
        </p:spPr>
        <p:txBody>
          <a:bodyPr>
            <a:normAutofit/>
          </a:bodyPr>
          <a:lstStyle/>
          <a:p>
            <a:r>
              <a:rPr lang="en-US" sz="2000" dirty="0"/>
              <a:t>What is a Program? Continued…</a:t>
            </a:r>
          </a:p>
        </p:txBody>
      </p:sp>
      <p:sp>
        <p:nvSpPr>
          <p:cNvPr id="3" name="Content Placeholder 2">
            <a:extLst>
              <a:ext uri="{FF2B5EF4-FFF2-40B4-BE49-F238E27FC236}">
                <a16:creationId xmlns:a16="http://schemas.microsoft.com/office/drawing/2014/main" id="{14DD944E-63F7-C943-A13D-8CB201D7A085}"/>
              </a:ext>
            </a:extLst>
          </p:cNvPr>
          <p:cNvSpPr>
            <a:spLocks noGrp="1"/>
          </p:cNvSpPr>
          <p:nvPr>
            <p:ph idx="1"/>
          </p:nvPr>
        </p:nvSpPr>
        <p:spPr>
          <a:xfrm>
            <a:off x="642990" y="685194"/>
            <a:ext cx="10843517" cy="5962186"/>
          </a:xfrm>
        </p:spPr>
        <p:txBody>
          <a:bodyPr>
            <a:normAutofit/>
          </a:bodyPr>
          <a:lstStyle/>
          <a:p>
            <a:r>
              <a:rPr lang="en-US" sz="1800" dirty="0"/>
              <a:t>Loops: Repetition</a:t>
            </a:r>
          </a:p>
          <a:p>
            <a:pPr lvl="1"/>
            <a:r>
              <a:rPr lang="en-US" sz="1400" dirty="0"/>
              <a:t>A Loop will continue to execute a block of code while a condition is True</a:t>
            </a:r>
          </a:p>
          <a:p>
            <a:pPr marL="914400" lvl="2" indent="0">
              <a:buNone/>
              <a:tabLst>
                <a:tab pos="1260475" algn="l"/>
                <a:tab pos="2519363" algn="l"/>
              </a:tabLst>
            </a:pPr>
            <a:r>
              <a:rPr lang="en-US" sz="1400" dirty="0">
                <a:solidFill>
                  <a:srgbClr val="00B050"/>
                </a:solidFill>
                <a:latin typeface="Consolas" panose="020B0609020204030204" pitchFamily="49" charset="0"/>
              </a:rPr>
              <a:t>x = 0</a:t>
            </a:r>
            <a:r>
              <a:rPr lang="en-US" sz="1400" dirty="0">
                <a:solidFill>
                  <a:srgbClr val="00B050"/>
                </a:solidFill>
              </a:rPr>
              <a:t>	</a:t>
            </a:r>
            <a:r>
              <a:rPr lang="en-US" sz="1400" dirty="0">
                <a:solidFill>
                  <a:srgbClr val="0070C0"/>
                </a:solidFill>
              </a:rPr>
              <a:t># create a variable called x, and assign it a value of 0</a:t>
            </a:r>
          </a:p>
          <a:p>
            <a:pPr marL="914400" lvl="2" indent="0">
              <a:buNone/>
              <a:tabLst>
                <a:tab pos="1260475" algn="l"/>
                <a:tab pos="2519363" algn="l"/>
              </a:tabLst>
            </a:pPr>
            <a:r>
              <a:rPr lang="en-US" sz="1400" dirty="0">
                <a:solidFill>
                  <a:srgbClr val="00B050"/>
                </a:solidFill>
                <a:latin typeface="Consolas" panose="020B0609020204030204" pitchFamily="49" charset="0"/>
              </a:rPr>
              <a:t>while (x &lt; 10):</a:t>
            </a:r>
            <a:r>
              <a:rPr lang="en-US" sz="1400" dirty="0">
                <a:solidFill>
                  <a:srgbClr val="00B050"/>
                </a:solidFill>
              </a:rPr>
              <a:t>	</a:t>
            </a:r>
            <a:r>
              <a:rPr lang="en-US" sz="1400" dirty="0">
                <a:solidFill>
                  <a:srgbClr val="0070C0"/>
                </a:solidFill>
              </a:rPr>
              <a:t># A ‘while loop’ in action.  while x is less than 10</a:t>
            </a:r>
          </a:p>
          <a:p>
            <a:pPr marL="914400" lvl="2" indent="0">
              <a:buNone/>
              <a:tabLst>
                <a:tab pos="1260475" algn="l"/>
                <a:tab pos="2519363" algn="l"/>
              </a:tabLst>
            </a:pPr>
            <a:r>
              <a:rPr lang="en-US" sz="1400" dirty="0">
                <a:solidFill>
                  <a:srgbClr val="0070C0"/>
                </a:solidFill>
              </a:rPr>
              <a:t>	</a:t>
            </a:r>
            <a:r>
              <a:rPr lang="en-US" sz="1400" dirty="0">
                <a:solidFill>
                  <a:srgbClr val="00B050"/>
                </a:solidFill>
                <a:latin typeface="Consolas" panose="020B0609020204030204" pitchFamily="49" charset="0"/>
              </a:rPr>
              <a:t>print (x)	</a:t>
            </a:r>
            <a:r>
              <a:rPr lang="en-US" sz="1400" dirty="0">
                <a:solidFill>
                  <a:srgbClr val="0070C0"/>
                </a:solidFill>
              </a:rPr>
              <a:t># print the value of x to the screen</a:t>
            </a:r>
          </a:p>
          <a:p>
            <a:pPr marL="914400" lvl="2" indent="0">
              <a:buNone/>
              <a:tabLst>
                <a:tab pos="1260475" algn="l"/>
                <a:tab pos="2519363" algn="l"/>
              </a:tabLst>
            </a:pPr>
            <a:r>
              <a:rPr lang="en-US" sz="1400" dirty="0">
                <a:solidFill>
                  <a:srgbClr val="0070C0"/>
                </a:solidFill>
              </a:rPr>
              <a:t>	</a:t>
            </a:r>
            <a:r>
              <a:rPr lang="en-US" sz="1400" dirty="0">
                <a:solidFill>
                  <a:srgbClr val="00B050"/>
                </a:solidFill>
                <a:latin typeface="Consolas" panose="020B0609020204030204" pitchFamily="49" charset="0"/>
              </a:rPr>
              <a:t>x = x + 1</a:t>
            </a:r>
            <a:r>
              <a:rPr lang="en-US" sz="1400" dirty="0"/>
              <a:t>	</a:t>
            </a:r>
            <a:r>
              <a:rPr lang="en-US" sz="1400" dirty="0">
                <a:solidFill>
                  <a:srgbClr val="0070C0"/>
                </a:solidFill>
              </a:rPr>
              <a:t># add 1 to the value of x, and assign the new value to x</a:t>
            </a:r>
          </a:p>
          <a:p>
            <a:pPr marL="914400" lvl="2" indent="0">
              <a:buNone/>
              <a:tabLst>
                <a:tab pos="1260475" algn="l"/>
                <a:tab pos="2519363" algn="l"/>
              </a:tabLst>
            </a:pPr>
            <a:r>
              <a:rPr lang="en-US" sz="1400" dirty="0"/>
              <a:t>For the above while loop, the condition is first tested for truth</a:t>
            </a:r>
          </a:p>
          <a:p>
            <a:pPr lvl="1"/>
            <a:r>
              <a:rPr lang="en-US" sz="1400" dirty="0"/>
              <a:t>If the condition is </a:t>
            </a:r>
            <a:r>
              <a:rPr lang="en-US" sz="1400" dirty="0">
                <a:solidFill>
                  <a:srgbClr val="00B050"/>
                </a:solidFill>
                <a:latin typeface="Consolas" panose="020B0609020204030204" pitchFamily="49" charset="0"/>
              </a:rPr>
              <a:t>True</a:t>
            </a:r>
            <a:r>
              <a:rPr lang="en-US" sz="1400" dirty="0"/>
              <a:t>, it will then execute the following block of code</a:t>
            </a:r>
          </a:p>
          <a:p>
            <a:pPr lvl="1"/>
            <a:r>
              <a:rPr lang="en-US" sz="1400" dirty="0"/>
              <a:t>At the end of the block, then the program flow goes back to the test condition to check for truth again.</a:t>
            </a:r>
          </a:p>
          <a:p>
            <a:pPr lvl="1"/>
            <a:r>
              <a:rPr lang="en-US" sz="1400" dirty="0"/>
              <a:t>If </a:t>
            </a:r>
            <a:r>
              <a:rPr lang="en-US" sz="1400" dirty="0">
                <a:solidFill>
                  <a:srgbClr val="00B050"/>
                </a:solidFill>
                <a:latin typeface="Consolas" panose="020B0609020204030204" pitchFamily="49" charset="0"/>
              </a:rPr>
              <a:t>True</a:t>
            </a:r>
            <a:r>
              <a:rPr lang="en-US" sz="1400" dirty="0"/>
              <a:t>, the block is executed again.  If </a:t>
            </a:r>
            <a:r>
              <a:rPr lang="en-US" sz="1400" dirty="0">
                <a:solidFill>
                  <a:srgbClr val="00B050"/>
                </a:solidFill>
                <a:latin typeface="Consolas" panose="020B0609020204030204" pitchFamily="49" charset="0"/>
              </a:rPr>
              <a:t>False</a:t>
            </a:r>
            <a:r>
              <a:rPr lang="en-US" sz="1400" dirty="0"/>
              <a:t>, the program continues on past the </a:t>
            </a:r>
            <a:r>
              <a:rPr lang="en-US" sz="1400" dirty="0">
                <a:solidFill>
                  <a:srgbClr val="00B050"/>
                </a:solidFill>
                <a:latin typeface="Consolas" panose="020B0609020204030204" pitchFamily="49" charset="0"/>
              </a:rPr>
              <a:t>while</a:t>
            </a:r>
            <a:r>
              <a:rPr lang="en-US" sz="1400" dirty="0"/>
              <a:t> loop</a:t>
            </a:r>
          </a:p>
          <a:p>
            <a:pPr lvl="1"/>
            <a:r>
              <a:rPr lang="en-US" sz="1400" dirty="0"/>
              <a:t>There are additional looping constructs (programmer shortcuts), but the </a:t>
            </a:r>
            <a:r>
              <a:rPr lang="en-US" sz="1400" dirty="0">
                <a:solidFill>
                  <a:srgbClr val="00B050"/>
                </a:solidFill>
              </a:rPr>
              <a:t>while</a:t>
            </a:r>
            <a:r>
              <a:rPr lang="en-US" sz="1400" dirty="0"/>
              <a:t> loop is the simplest to explain</a:t>
            </a:r>
          </a:p>
          <a:p>
            <a:pPr lvl="1"/>
            <a:endParaRPr lang="en-US" sz="1400" dirty="0"/>
          </a:p>
          <a:p>
            <a:r>
              <a:rPr lang="en-US" sz="1800" dirty="0"/>
              <a:t>Functions (aka Subroutines, Procedures)</a:t>
            </a:r>
          </a:p>
          <a:p>
            <a:pPr lvl="1"/>
            <a:r>
              <a:rPr lang="en-US" sz="1400" dirty="0"/>
              <a:t>If you find yourself typing similar statements over and over again, then you should consider making a function</a:t>
            </a:r>
          </a:p>
          <a:p>
            <a:pPr lvl="1"/>
            <a:r>
              <a:rPr lang="en-US" sz="1400" dirty="0"/>
              <a:t>A function can be defined once, then used (or called) as many times as you need</a:t>
            </a:r>
          </a:p>
          <a:p>
            <a:pPr lvl="1"/>
            <a:r>
              <a:rPr lang="en-US" sz="1400" dirty="0"/>
              <a:t>A simple function:</a:t>
            </a:r>
          </a:p>
          <a:p>
            <a:pPr marL="457200" lvl="1" indent="0" defTabSz="2001838">
              <a:buNone/>
              <a:tabLst>
                <a:tab pos="914400" algn="l"/>
                <a:tab pos="1260475" algn="l"/>
                <a:tab pos="1604963" algn="l"/>
              </a:tabLst>
            </a:pPr>
            <a:r>
              <a:rPr lang="en-US" sz="1200" dirty="0">
                <a:solidFill>
                  <a:srgbClr val="00B050"/>
                </a:solidFill>
                <a:latin typeface="Consolas" panose="020B0609020204030204" pitchFamily="49" charset="0"/>
              </a:rPr>
              <a:t>	def sum(</a:t>
            </a:r>
            <a:r>
              <a:rPr lang="en-US" sz="1200" dirty="0" err="1">
                <a:solidFill>
                  <a:srgbClr val="00B050"/>
                </a:solidFill>
                <a:latin typeface="Consolas" panose="020B0609020204030204" pitchFamily="49" charset="0"/>
              </a:rPr>
              <a:t>list_of_numbers</a:t>
            </a:r>
            <a:r>
              <a:rPr lang="en-US" sz="1200" dirty="0">
                <a:solidFill>
                  <a:srgbClr val="00B050"/>
                </a:solidFill>
                <a:latin typeface="Consolas" panose="020B0609020204030204" pitchFamily="49" charset="0"/>
              </a:rPr>
              <a:t> = None ):	</a:t>
            </a:r>
            <a:r>
              <a:rPr lang="en-US" sz="1200" dirty="0">
                <a:solidFill>
                  <a:srgbClr val="0070C0"/>
                </a:solidFill>
              </a:rPr>
              <a:t># use ‘def’ keyword to define a function; followed by it’s name; then (arguments) if any</a:t>
            </a:r>
          </a:p>
          <a:p>
            <a:pPr marL="457200" lvl="1" indent="0" defTabSz="2001838">
              <a:buNone/>
              <a:tabLst>
                <a:tab pos="914400" algn="l"/>
                <a:tab pos="1260475" algn="l"/>
                <a:tab pos="1604963" algn="l"/>
              </a:tabLst>
            </a:pPr>
            <a:r>
              <a:rPr lang="en-US" sz="1200" dirty="0">
                <a:latin typeface="Consolas" panose="020B0609020204030204" pitchFamily="49" charset="0"/>
              </a:rPr>
              <a:t>		</a:t>
            </a:r>
            <a:r>
              <a:rPr lang="en-US" sz="1200" dirty="0" err="1">
                <a:solidFill>
                  <a:srgbClr val="00B050"/>
                </a:solidFill>
                <a:latin typeface="Consolas" panose="020B0609020204030204" pitchFamily="49" charset="0"/>
              </a:rPr>
              <a:t>list_of_numbers</a:t>
            </a:r>
            <a:r>
              <a:rPr lang="en-US" sz="1200" dirty="0">
                <a:solidFill>
                  <a:srgbClr val="00B050"/>
                </a:solidFill>
                <a:latin typeface="Consolas" panose="020B0609020204030204" pitchFamily="49" charset="0"/>
              </a:rPr>
              <a:t> = </a:t>
            </a:r>
            <a:r>
              <a:rPr lang="en-US" sz="1200" dirty="0" err="1">
                <a:solidFill>
                  <a:srgbClr val="00B050"/>
                </a:solidFill>
                <a:latin typeface="Consolas" panose="020B0609020204030204" pitchFamily="49" charset="0"/>
              </a:rPr>
              <a:t>list_of_numbers</a:t>
            </a:r>
            <a:endParaRPr lang="en-US" sz="1200" dirty="0">
              <a:solidFill>
                <a:srgbClr val="00B050"/>
              </a:solidFill>
              <a:latin typeface="Consolas" panose="020B0609020204030204" pitchFamily="49" charset="0"/>
            </a:endParaRPr>
          </a:p>
          <a:p>
            <a:pPr marL="457200" lvl="1" indent="0" defTabSz="2001838">
              <a:buNone/>
              <a:tabLst>
                <a:tab pos="914400" algn="l"/>
                <a:tab pos="1260475" algn="l"/>
                <a:tab pos="1604963" algn="l"/>
              </a:tabLst>
            </a:pPr>
            <a:r>
              <a:rPr lang="en-US" sz="1200" dirty="0">
                <a:solidFill>
                  <a:srgbClr val="00B050"/>
                </a:solidFill>
                <a:latin typeface="Consolas" panose="020B0609020204030204" pitchFamily="49" charset="0"/>
              </a:rPr>
              <a:t>		</a:t>
            </a:r>
            <a:r>
              <a:rPr lang="en-US" sz="1200" dirty="0" err="1">
                <a:solidFill>
                  <a:srgbClr val="00B050"/>
                </a:solidFill>
                <a:latin typeface="Consolas" panose="020B0609020204030204" pitchFamily="49" charset="0"/>
              </a:rPr>
              <a:t>valueT</a:t>
            </a:r>
            <a:r>
              <a:rPr lang="en-US" sz="1200" dirty="0">
                <a:solidFill>
                  <a:srgbClr val="00B050"/>
                </a:solidFill>
                <a:latin typeface="Consolas" panose="020B0609020204030204" pitchFamily="49" charset="0"/>
              </a:rPr>
              <a:t> = 0</a:t>
            </a:r>
            <a:r>
              <a:rPr lang="en-US" sz="1200" dirty="0">
                <a:solidFill>
                  <a:srgbClr val="00B050"/>
                </a:solidFill>
              </a:rPr>
              <a:t>	</a:t>
            </a:r>
            <a:r>
              <a:rPr lang="en-US" sz="1200" dirty="0">
                <a:solidFill>
                  <a:srgbClr val="0070C0"/>
                </a:solidFill>
              </a:rPr>
              <a:t># note the indentation for each block</a:t>
            </a:r>
          </a:p>
          <a:p>
            <a:pPr marL="457200" lvl="1" indent="0" defTabSz="2001838">
              <a:buNone/>
              <a:tabLst>
                <a:tab pos="914400" algn="l"/>
                <a:tab pos="1260475" algn="l"/>
                <a:tab pos="1604963" algn="l"/>
              </a:tabLst>
            </a:pPr>
            <a:r>
              <a:rPr lang="en-US" sz="1200" dirty="0">
                <a:solidFill>
                  <a:srgbClr val="00B050"/>
                </a:solidFill>
                <a:latin typeface="Consolas" panose="020B0609020204030204" pitchFamily="49" charset="0"/>
              </a:rPr>
              <a:t>		for number in </a:t>
            </a:r>
            <a:r>
              <a:rPr lang="en-US" sz="1200" dirty="0" err="1">
                <a:solidFill>
                  <a:srgbClr val="00B050"/>
                </a:solidFill>
                <a:latin typeface="Consolas" panose="020B0609020204030204" pitchFamily="49" charset="0"/>
              </a:rPr>
              <a:t>list_of_numbers</a:t>
            </a:r>
            <a:r>
              <a:rPr lang="en-US" sz="1200" dirty="0">
                <a:solidFill>
                  <a:srgbClr val="00B050"/>
                </a:solidFill>
                <a:latin typeface="Consolas" panose="020B0609020204030204" pitchFamily="49" charset="0"/>
              </a:rPr>
              <a:t>:</a:t>
            </a:r>
            <a:r>
              <a:rPr lang="en-US" sz="1200" dirty="0"/>
              <a:t>	</a:t>
            </a:r>
            <a:r>
              <a:rPr lang="en-US" sz="1200" dirty="0">
                <a:solidFill>
                  <a:srgbClr val="0070C0"/>
                </a:solidFill>
              </a:rPr>
              <a:t># a ‘for’ looping construct commonly used for iterating over an array</a:t>
            </a:r>
          </a:p>
          <a:p>
            <a:pPr marL="457200" lvl="1" indent="0" defTabSz="2001838">
              <a:buNone/>
              <a:tabLst>
                <a:tab pos="914400" algn="l"/>
                <a:tab pos="1260475" algn="l"/>
                <a:tab pos="1604963" algn="l"/>
              </a:tabLst>
            </a:pPr>
            <a:r>
              <a:rPr lang="en-US" sz="1200" dirty="0">
                <a:latin typeface="Consolas" panose="020B0609020204030204" pitchFamily="49" charset="0"/>
              </a:rPr>
              <a:t>			</a:t>
            </a:r>
            <a:r>
              <a:rPr lang="en-US" sz="1200" dirty="0" err="1">
                <a:solidFill>
                  <a:srgbClr val="00B050"/>
                </a:solidFill>
                <a:latin typeface="Consolas" panose="020B0609020204030204" pitchFamily="49" charset="0"/>
              </a:rPr>
              <a:t>valueT</a:t>
            </a:r>
            <a:r>
              <a:rPr lang="en-US" sz="1200" dirty="0">
                <a:solidFill>
                  <a:srgbClr val="00B050"/>
                </a:solidFill>
                <a:latin typeface="Consolas" panose="020B0609020204030204" pitchFamily="49" charset="0"/>
              </a:rPr>
              <a:t> += number</a:t>
            </a:r>
            <a:r>
              <a:rPr lang="en-US" sz="1200" dirty="0"/>
              <a:t>	</a:t>
            </a:r>
            <a:r>
              <a:rPr lang="en-US" sz="1200" dirty="0">
                <a:solidFill>
                  <a:srgbClr val="0070C0"/>
                </a:solidFill>
              </a:rPr>
              <a:t># each element gets added to </a:t>
            </a:r>
            <a:r>
              <a:rPr lang="en-US" sz="1200" dirty="0" err="1">
                <a:solidFill>
                  <a:srgbClr val="0070C0"/>
                </a:solidFill>
              </a:rPr>
              <a:t>valueT</a:t>
            </a:r>
            <a:r>
              <a:rPr lang="en-US" sz="1200" dirty="0">
                <a:solidFill>
                  <a:srgbClr val="0070C0"/>
                </a:solidFill>
              </a:rPr>
              <a:t> and re-assigned to </a:t>
            </a:r>
            <a:r>
              <a:rPr lang="en-US" sz="1200" dirty="0" err="1">
                <a:solidFill>
                  <a:srgbClr val="0070C0"/>
                </a:solidFill>
              </a:rPr>
              <a:t>valueT</a:t>
            </a:r>
            <a:endParaRPr lang="en-US" sz="1200" dirty="0">
              <a:solidFill>
                <a:srgbClr val="0070C0"/>
              </a:solidFill>
            </a:endParaRPr>
          </a:p>
          <a:p>
            <a:pPr marL="457200" lvl="1" indent="0" defTabSz="2001838">
              <a:buNone/>
              <a:tabLst>
                <a:tab pos="914400" algn="l"/>
                <a:tab pos="1260475" algn="l"/>
                <a:tab pos="1604963" algn="l"/>
              </a:tabLst>
            </a:pPr>
            <a:r>
              <a:rPr lang="en-US" sz="1200" dirty="0">
                <a:latin typeface="Consolas" panose="020B0609020204030204" pitchFamily="49" charset="0"/>
              </a:rPr>
              <a:t>		</a:t>
            </a:r>
            <a:r>
              <a:rPr lang="en-US" sz="1200" dirty="0">
                <a:solidFill>
                  <a:srgbClr val="00B050"/>
                </a:solidFill>
                <a:latin typeface="Consolas" panose="020B0609020204030204" pitchFamily="49" charset="0"/>
              </a:rPr>
              <a:t>return </a:t>
            </a:r>
            <a:r>
              <a:rPr lang="en-US" sz="1200" dirty="0" err="1">
                <a:solidFill>
                  <a:srgbClr val="00B050"/>
                </a:solidFill>
                <a:latin typeface="Consolas" panose="020B0609020204030204" pitchFamily="49" charset="0"/>
              </a:rPr>
              <a:t>valueT</a:t>
            </a:r>
            <a:r>
              <a:rPr lang="en-US" sz="1200" dirty="0"/>
              <a:t>	</a:t>
            </a:r>
            <a:r>
              <a:rPr lang="en-US" sz="1200" dirty="0">
                <a:solidFill>
                  <a:srgbClr val="0070C0"/>
                </a:solidFill>
              </a:rPr>
              <a:t># return the final value</a:t>
            </a:r>
          </a:p>
          <a:p>
            <a:pPr lvl="1"/>
            <a:r>
              <a:rPr lang="en-US" sz="1400" dirty="0"/>
              <a:t>Can call like so:   </a:t>
            </a:r>
            <a:r>
              <a:rPr lang="en-US" sz="1400" dirty="0">
                <a:solidFill>
                  <a:srgbClr val="00B050"/>
                </a:solidFill>
                <a:latin typeface="Consolas" panose="020B0609020204030204" pitchFamily="49" charset="0"/>
              </a:rPr>
              <a:t>sum( [3,3,3] )	</a:t>
            </a:r>
            <a:r>
              <a:rPr lang="en-US" sz="1400" dirty="0">
                <a:solidFill>
                  <a:srgbClr val="00B050"/>
                </a:solidFill>
              </a:rPr>
              <a:t> </a:t>
            </a:r>
            <a:r>
              <a:rPr lang="en-US" sz="1400" dirty="0">
                <a:solidFill>
                  <a:srgbClr val="0070C0"/>
                </a:solidFill>
              </a:rPr>
              <a:t># evaluates to 9; can now sum() numbers whenever we want simply by calling sum() </a:t>
            </a:r>
          </a:p>
          <a:p>
            <a:pPr marL="457200" lvl="1" indent="0">
              <a:buNone/>
            </a:pPr>
            <a:endParaRPr lang="en-US" sz="1400" dirty="0">
              <a:solidFill>
                <a:srgbClr val="0070C0"/>
              </a:solidFill>
            </a:endParaRPr>
          </a:p>
        </p:txBody>
      </p:sp>
    </p:spTree>
    <p:extLst>
      <p:ext uri="{BB962C8B-B14F-4D97-AF65-F5344CB8AC3E}">
        <p14:creationId xmlns:p14="http://schemas.microsoft.com/office/powerpoint/2010/main" val="2325325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43163-2984-5948-AA8F-193F16B7A318}"/>
              </a:ext>
            </a:extLst>
          </p:cNvPr>
          <p:cNvSpPr>
            <a:spLocks noGrp="1"/>
          </p:cNvSpPr>
          <p:nvPr>
            <p:ph type="title"/>
          </p:nvPr>
        </p:nvSpPr>
        <p:spPr>
          <a:xfrm>
            <a:off x="756007" y="159643"/>
            <a:ext cx="10515600" cy="641742"/>
          </a:xfrm>
        </p:spPr>
        <p:txBody>
          <a:bodyPr>
            <a:normAutofit/>
          </a:bodyPr>
          <a:lstStyle/>
          <a:p>
            <a:r>
              <a:rPr lang="en-US" sz="2000" dirty="0"/>
              <a:t>What is a Program? Continued…</a:t>
            </a:r>
          </a:p>
        </p:txBody>
      </p:sp>
      <p:sp>
        <p:nvSpPr>
          <p:cNvPr id="3" name="Content Placeholder 2">
            <a:extLst>
              <a:ext uri="{FF2B5EF4-FFF2-40B4-BE49-F238E27FC236}">
                <a16:creationId xmlns:a16="http://schemas.microsoft.com/office/drawing/2014/main" id="{AD461487-C8FC-E847-8A1B-6C21F1C38A9D}"/>
              </a:ext>
            </a:extLst>
          </p:cNvPr>
          <p:cNvSpPr>
            <a:spLocks noGrp="1"/>
          </p:cNvSpPr>
          <p:nvPr>
            <p:ph idx="1"/>
          </p:nvPr>
        </p:nvSpPr>
        <p:spPr>
          <a:xfrm>
            <a:off x="838200" y="801385"/>
            <a:ext cx="10515600" cy="4351338"/>
          </a:xfrm>
        </p:spPr>
        <p:txBody>
          <a:bodyPr/>
          <a:lstStyle/>
          <a:p>
            <a:r>
              <a:rPr lang="en-US" sz="1800" dirty="0"/>
              <a:t>Data Structures</a:t>
            </a:r>
          </a:p>
          <a:p>
            <a:pPr lvl="1"/>
            <a:r>
              <a:rPr lang="en-US" sz="1400" dirty="0"/>
              <a:t>Think of data structures as dynamic containers for your data </a:t>
            </a:r>
          </a:p>
          <a:p>
            <a:pPr lvl="1"/>
            <a:r>
              <a:rPr lang="en-US" sz="1400" dirty="0"/>
              <a:t>We’ll cover Lists, Dictionaries (aka Hash Tables, Associative Arrays, and mixtures of the two)</a:t>
            </a:r>
          </a:p>
          <a:p>
            <a:pPr lvl="1"/>
            <a:r>
              <a:rPr lang="en-US" sz="1400" dirty="0"/>
              <a:t>You can nest them indefinitely (well, until you run out of memory or go insane), and create dictionaries of dictionaries of arrays of arrays</a:t>
            </a:r>
          </a:p>
          <a:p>
            <a:pPr lvl="1"/>
            <a:endParaRPr lang="en-US" sz="1400" dirty="0"/>
          </a:p>
          <a:p>
            <a:pPr lvl="1"/>
            <a:endParaRPr lang="en-US" sz="1400" dirty="0"/>
          </a:p>
          <a:p>
            <a:r>
              <a:rPr lang="en-US" sz="1800" dirty="0"/>
              <a:t>Classes/Objects</a:t>
            </a:r>
          </a:p>
          <a:p>
            <a:pPr lvl="1"/>
            <a:r>
              <a:rPr lang="en-US" sz="1400" dirty="0"/>
              <a:t>Objects are a way of encapsulating State and Behavior (functions and data) that helps to keep your code modular</a:t>
            </a:r>
          </a:p>
          <a:p>
            <a:pPr lvl="1"/>
            <a:r>
              <a:rPr lang="en-US" sz="1400" dirty="0"/>
              <a:t>As programs get larger, they become more difficult to reason about and maintain</a:t>
            </a:r>
          </a:p>
          <a:p>
            <a:pPr lvl="1"/>
            <a:r>
              <a:rPr lang="en-US" sz="1400" dirty="0"/>
              <a:t>Object Orientation is an Abstraction, and while you don’t have to implement your own Objects, you will likely use someone else’s</a:t>
            </a:r>
          </a:p>
          <a:p>
            <a:pPr marL="457200" lvl="1" indent="0">
              <a:buNone/>
            </a:pPr>
            <a:r>
              <a:rPr lang="en-US" sz="1400" dirty="0"/>
              <a:t>      Module/Libraries at some point that does make use of them</a:t>
            </a:r>
          </a:p>
          <a:p>
            <a:pPr lvl="1"/>
            <a:r>
              <a:rPr lang="en-US" sz="1400" dirty="0"/>
              <a:t>Some languages (like Java) take OOP (Object Oriented Programming) to a cult-like level, but Python does not force you into the Paradigm</a:t>
            </a:r>
          </a:p>
          <a:p>
            <a:pPr marL="457200" lvl="1" indent="0">
              <a:buNone/>
            </a:pPr>
            <a:endParaRPr lang="en-US" sz="1400" dirty="0"/>
          </a:p>
          <a:p>
            <a:pPr lvl="1"/>
            <a:endParaRPr lang="en-US" sz="1400" dirty="0"/>
          </a:p>
          <a:p>
            <a:pPr lvl="1"/>
            <a:endParaRPr lang="en-US" sz="1400" dirty="0"/>
          </a:p>
          <a:p>
            <a:pPr lvl="1"/>
            <a:endParaRPr lang="en-US" sz="1400" dirty="0"/>
          </a:p>
          <a:p>
            <a:pPr marL="457200" lvl="1" indent="0">
              <a:buNone/>
            </a:pPr>
            <a:endParaRPr lang="en-US" sz="200" dirty="0"/>
          </a:p>
          <a:p>
            <a:pPr lvl="1"/>
            <a:endParaRPr lang="en-US" sz="1400" dirty="0"/>
          </a:p>
          <a:p>
            <a:pPr lvl="1"/>
            <a:endParaRPr lang="en-US" dirty="0"/>
          </a:p>
        </p:txBody>
      </p:sp>
    </p:spTree>
    <p:extLst>
      <p:ext uri="{BB962C8B-B14F-4D97-AF65-F5344CB8AC3E}">
        <p14:creationId xmlns:p14="http://schemas.microsoft.com/office/powerpoint/2010/main" val="1788670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6C2B3-E621-4141-B66A-9E43FED89C84}"/>
              </a:ext>
            </a:extLst>
          </p:cNvPr>
          <p:cNvSpPr>
            <a:spLocks noGrp="1"/>
          </p:cNvSpPr>
          <p:nvPr>
            <p:ph type="title"/>
          </p:nvPr>
        </p:nvSpPr>
        <p:spPr>
          <a:xfrm>
            <a:off x="838200" y="365126"/>
            <a:ext cx="10515600" cy="600646"/>
          </a:xfrm>
        </p:spPr>
        <p:txBody>
          <a:bodyPr>
            <a:normAutofit/>
          </a:bodyPr>
          <a:lstStyle/>
          <a:p>
            <a:r>
              <a:rPr lang="en-US" sz="2000" dirty="0"/>
              <a:t>Install Python and a Text Editor</a:t>
            </a:r>
          </a:p>
        </p:txBody>
      </p:sp>
      <p:sp>
        <p:nvSpPr>
          <p:cNvPr id="3" name="Content Placeholder 2">
            <a:extLst>
              <a:ext uri="{FF2B5EF4-FFF2-40B4-BE49-F238E27FC236}">
                <a16:creationId xmlns:a16="http://schemas.microsoft.com/office/drawing/2014/main" id="{262A7807-789A-3D46-BA78-58165D358F84}"/>
              </a:ext>
            </a:extLst>
          </p:cNvPr>
          <p:cNvSpPr>
            <a:spLocks noGrp="1"/>
          </p:cNvSpPr>
          <p:nvPr>
            <p:ph idx="1"/>
          </p:nvPr>
        </p:nvSpPr>
        <p:spPr>
          <a:xfrm>
            <a:off x="838200" y="1075611"/>
            <a:ext cx="10515600" cy="4351338"/>
          </a:xfrm>
        </p:spPr>
        <p:txBody>
          <a:bodyPr>
            <a:normAutofit/>
          </a:bodyPr>
          <a:lstStyle/>
          <a:p>
            <a:r>
              <a:rPr lang="en-US" sz="1800" dirty="0"/>
              <a:t>Go to </a:t>
            </a:r>
            <a:r>
              <a:rPr lang="en-US" sz="1800" dirty="0" err="1"/>
              <a:t>python.org</a:t>
            </a:r>
            <a:r>
              <a:rPr lang="en-US" sz="1800" dirty="0"/>
              <a:t> and download/install a python3 distribution</a:t>
            </a:r>
          </a:p>
          <a:p>
            <a:pPr marL="0" indent="0">
              <a:buNone/>
            </a:pPr>
            <a:endParaRPr lang="en-US" sz="1800" dirty="0"/>
          </a:p>
          <a:p>
            <a:r>
              <a:rPr lang="en-US" sz="1800" dirty="0"/>
              <a:t>Bookmark the Official Python Documentation for reference</a:t>
            </a:r>
          </a:p>
          <a:p>
            <a:pPr marL="0" indent="0">
              <a:buNone/>
            </a:pPr>
            <a:endParaRPr lang="en-US" sz="1800" dirty="0"/>
          </a:p>
          <a:p>
            <a:r>
              <a:rPr lang="en-US" sz="1800" dirty="0"/>
              <a:t>I recommend new folks start out with Notepad++, it has nice syntax highlighting, but it’s not a full blown Integrated Development Environment (IDE).</a:t>
            </a:r>
          </a:p>
          <a:p>
            <a:pPr lvl="1"/>
            <a:r>
              <a:rPr lang="en-US" sz="1400" dirty="0">
                <a:hlinkClick r:id="rId2"/>
              </a:rPr>
              <a:t>https://notepad-plus-plus.org/downloads/</a:t>
            </a:r>
            <a:endParaRPr lang="en-US" sz="1400" dirty="0"/>
          </a:p>
          <a:p>
            <a:endParaRPr lang="en-US" sz="1800" dirty="0"/>
          </a:p>
          <a:p>
            <a:r>
              <a:rPr lang="en-US" sz="1800" dirty="0"/>
              <a:t>Once you get your feet wet, you may want to check out a proper IDE such as VS Code or </a:t>
            </a:r>
            <a:r>
              <a:rPr lang="en-US" sz="1800" dirty="0" err="1"/>
              <a:t>PyCharm</a:t>
            </a:r>
            <a:r>
              <a:rPr lang="en-US" sz="1800" dirty="0"/>
              <a:t>. These offer handy tools like syntax error highlighting and code completion, but are a little more complicated to set up.</a:t>
            </a:r>
          </a:p>
          <a:p>
            <a:pPr lvl="1"/>
            <a:r>
              <a:rPr lang="en-US" sz="1400" dirty="0">
                <a:hlinkClick r:id="rId3"/>
              </a:rPr>
              <a:t>https://code.visualstudio.com/</a:t>
            </a:r>
            <a:endParaRPr lang="en-US" sz="1400" dirty="0"/>
          </a:p>
          <a:p>
            <a:pPr lvl="1"/>
            <a:r>
              <a:rPr lang="en-US" sz="1400" dirty="0">
                <a:hlinkClick r:id="rId4"/>
              </a:rPr>
              <a:t>https://www.jetbrains.com/pycharm/</a:t>
            </a:r>
            <a:endParaRPr lang="en-US" sz="1400" dirty="0"/>
          </a:p>
          <a:p>
            <a:endParaRPr lang="en-US" sz="1800" dirty="0"/>
          </a:p>
          <a:p>
            <a:endParaRPr lang="en-US" sz="1800" dirty="0"/>
          </a:p>
        </p:txBody>
      </p:sp>
    </p:spTree>
    <p:extLst>
      <p:ext uri="{BB962C8B-B14F-4D97-AF65-F5344CB8AC3E}">
        <p14:creationId xmlns:p14="http://schemas.microsoft.com/office/powerpoint/2010/main" val="4107037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A802A-B4F6-3D41-908F-EA2248321760}"/>
              </a:ext>
            </a:extLst>
          </p:cNvPr>
          <p:cNvSpPr>
            <a:spLocks noGrp="1"/>
          </p:cNvSpPr>
          <p:nvPr>
            <p:ph type="title"/>
          </p:nvPr>
        </p:nvSpPr>
        <p:spPr>
          <a:xfrm>
            <a:off x="838200" y="72895"/>
            <a:ext cx="10515600" cy="464434"/>
          </a:xfrm>
        </p:spPr>
        <p:txBody>
          <a:bodyPr>
            <a:normAutofit/>
          </a:bodyPr>
          <a:lstStyle/>
          <a:p>
            <a:r>
              <a:rPr lang="en-US" sz="2000" dirty="0"/>
              <a:t>First Program</a:t>
            </a:r>
          </a:p>
        </p:txBody>
      </p:sp>
      <p:sp>
        <p:nvSpPr>
          <p:cNvPr id="3" name="Content Placeholder 2">
            <a:extLst>
              <a:ext uri="{FF2B5EF4-FFF2-40B4-BE49-F238E27FC236}">
                <a16:creationId xmlns:a16="http://schemas.microsoft.com/office/drawing/2014/main" id="{BE026503-21FA-E349-9C3E-9CFF1C6052DC}"/>
              </a:ext>
            </a:extLst>
          </p:cNvPr>
          <p:cNvSpPr>
            <a:spLocks noGrp="1"/>
          </p:cNvSpPr>
          <p:nvPr>
            <p:ph idx="1"/>
          </p:nvPr>
        </p:nvSpPr>
        <p:spPr>
          <a:xfrm>
            <a:off x="838200" y="537329"/>
            <a:ext cx="10515600" cy="5639634"/>
          </a:xfrm>
        </p:spPr>
        <p:txBody>
          <a:bodyPr>
            <a:normAutofit/>
          </a:bodyPr>
          <a:lstStyle/>
          <a:p>
            <a:pPr marL="0" indent="0">
              <a:buNone/>
            </a:pPr>
            <a:r>
              <a:rPr lang="en-US" sz="1400" dirty="0">
                <a:solidFill>
                  <a:srgbClr val="0070C0"/>
                </a:solidFill>
                <a:latin typeface="Consolas" panose="020B0609020204030204" pitchFamily="49" charset="0"/>
              </a:rPr>
              <a:t>#!/</a:t>
            </a:r>
            <a:r>
              <a:rPr lang="en-US" sz="1400" dirty="0" err="1">
                <a:solidFill>
                  <a:srgbClr val="0070C0"/>
                </a:solidFill>
                <a:latin typeface="Consolas" panose="020B0609020204030204" pitchFamily="49" charset="0"/>
              </a:rPr>
              <a:t>usr</a:t>
            </a:r>
            <a:r>
              <a:rPr lang="en-US" sz="1400" dirty="0">
                <a:solidFill>
                  <a:srgbClr val="0070C0"/>
                </a:solidFill>
                <a:latin typeface="Consolas" panose="020B0609020204030204" pitchFamily="49" charset="0"/>
              </a:rPr>
              <a:t>/bin/python3</a:t>
            </a:r>
          </a:p>
          <a:p>
            <a:pPr marL="0" indent="0">
              <a:buNone/>
            </a:pPr>
            <a:r>
              <a:rPr lang="en-US" sz="1400" dirty="0">
                <a:solidFill>
                  <a:srgbClr val="0070C0"/>
                </a:solidFill>
                <a:latin typeface="Consolas" panose="020B0609020204030204" pitchFamily="49" charset="0"/>
              </a:rPr>
              <a:t># </a:t>
            </a:r>
            <a:r>
              <a:rPr lang="en-US" sz="1400" dirty="0" err="1">
                <a:solidFill>
                  <a:srgbClr val="0070C0"/>
                </a:solidFill>
                <a:latin typeface="Consolas" panose="020B0609020204030204" pitchFamily="49" charset="0"/>
              </a:rPr>
              <a:t>hello.py</a:t>
            </a:r>
            <a:r>
              <a:rPr lang="en-US" sz="1400" dirty="0">
                <a:solidFill>
                  <a:srgbClr val="0070C0"/>
                </a:solidFill>
                <a:latin typeface="Consolas" panose="020B0609020204030204" pitchFamily="49" charset="0"/>
              </a:rPr>
              <a:t>	  # prints the string “Hello World” to the console</a:t>
            </a:r>
            <a:endParaRPr lang="en-US" sz="1400" dirty="0">
              <a:latin typeface="Consolas" panose="020B0609020204030204" pitchFamily="49" charset="0"/>
            </a:endParaRPr>
          </a:p>
          <a:p>
            <a:pPr marL="0" indent="0">
              <a:buNone/>
            </a:pPr>
            <a:r>
              <a:rPr lang="en-US" sz="1400" dirty="0">
                <a:solidFill>
                  <a:srgbClr val="00B050"/>
                </a:solidFill>
                <a:latin typeface="Consolas" panose="020B0609020204030204" pitchFamily="49" charset="0"/>
              </a:rPr>
              <a:t>print ("Hello World\n")</a:t>
            </a:r>
          </a:p>
          <a:p>
            <a:pPr marL="0" indent="0">
              <a:buNone/>
            </a:pPr>
            <a:endParaRPr lang="en-US" sz="1600" dirty="0"/>
          </a:p>
          <a:p>
            <a:r>
              <a:rPr lang="en-US" sz="1600" dirty="0"/>
              <a:t>Your program will execute from top to bottom</a:t>
            </a:r>
          </a:p>
          <a:p>
            <a:r>
              <a:rPr lang="en-US" sz="1600" dirty="0"/>
              <a:t>The first line with the </a:t>
            </a:r>
            <a:r>
              <a:rPr lang="en-US" sz="1600" dirty="0">
                <a:solidFill>
                  <a:schemeClr val="accent1"/>
                </a:solidFill>
                <a:latin typeface="Consolas" panose="020B0609020204030204" pitchFamily="49" charset="0"/>
              </a:rPr>
              <a:t>#!</a:t>
            </a:r>
            <a:r>
              <a:rPr lang="en-US" sz="1600" dirty="0"/>
              <a:t>(she-bang) tells Unix/Linux where Python is located on your System</a:t>
            </a:r>
            <a:endParaRPr lang="en-US" sz="1400" dirty="0"/>
          </a:p>
          <a:p>
            <a:r>
              <a:rPr lang="en-US" sz="1600" dirty="0"/>
              <a:t>The next line is a comment. Everything after the </a:t>
            </a:r>
            <a:r>
              <a:rPr lang="en-US" sz="1400" dirty="0">
                <a:solidFill>
                  <a:srgbClr val="0070C0"/>
                </a:solidFill>
              </a:rPr>
              <a:t># is ignored by Python until the end of the line.  I’m making them blue for clarity</a:t>
            </a:r>
          </a:p>
          <a:p>
            <a:r>
              <a:rPr lang="en-US" sz="1600" dirty="0"/>
              <a:t>The final line contains the cleverly crafted code (</a:t>
            </a:r>
            <a:r>
              <a:rPr lang="en-US" sz="1600" dirty="0">
                <a:solidFill>
                  <a:srgbClr val="00B050"/>
                </a:solidFill>
              </a:rPr>
              <a:t>in green</a:t>
            </a:r>
            <a:r>
              <a:rPr lang="en-US" sz="1600" dirty="0"/>
              <a:t>)</a:t>
            </a:r>
          </a:p>
          <a:p>
            <a:pPr lvl="1"/>
            <a:r>
              <a:rPr lang="en-US" sz="1400" dirty="0"/>
              <a:t>It simply prints the string ”Hello World” to your screen</a:t>
            </a:r>
          </a:p>
          <a:p>
            <a:pPr lvl="1"/>
            <a:r>
              <a:rPr lang="en-US" sz="1400" dirty="0">
                <a:solidFill>
                  <a:srgbClr val="00B050"/>
                </a:solidFill>
                <a:latin typeface="Consolas" panose="020B0609020204030204" pitchFamily="49" charset="0"/>
              </a:rPr>
              <a:t>print</a:t>
            </a:r>
            <a:r>
              <a:rPr lang="en-US" sz="1400" dirty="0">
                <a:solidFill>
                  <a:srgbClr val="00B050"/>
                </a:solidFill>
              </a:rPr>
              <a:t> </a:t>
            </a:r>
            <a:r>
              <a:rPr lang="en-US" sz="1400" dirty="0"/>
              <a:t>is a built in Python function.  Inside the parentheses you’ll place the arguments to your functions</a:t>
            </a:r>
          </a:p>
          <a:p>
            <a:pPr lvl="1"/>
            <a:r>
              <a:rPr lang="en-US" sz="1400" dirty="0"/>
              <a:t>The </a:t>
            </a:r>
            <a:r>
              <a:rPr lang="en-US" sz="1400" dirty="0">
                <a:solidFill>
                  <a:srgbClr val="00B050"/>
                </a:solidFill>
                <a:latin typeface="Consolas" panose="020B0609020204030204" pitchFamily="49" charset="0"/>
              </a:rPr>
              <a:t>\n</a:t>
            </a:r>
            <a:r>
              <a:rPr lang="en-US" sz="1400" dirty="0">
                <a:solidFill>
                  <a:srgbClr val="00B050"/>
                </a:solidFill>
              </a:rPr>
              <a:t> </a:t>
            </a:r>
            <a:r>
              <a:rPr lang="en-US" sz="1400" dirty="0"/>
              <a:t>is the ASCII newline character to add an extra return on output (the escape character </a:t>
            </a:r>
            <a:r>
              <a:rPr lang="en-US" sz="1400" dirty="0">
                <a:solidFill>
                  <a:srgbClr val="00B050"/>
                </a:solidFill>
                <a:latin typeface="Consolas" panose="020B0609020204030204" pitchFamily="49" charset="0"/>
              </a:rPr>
              <a:t>\</a:t>
            </a:r>
            <a:r>
              <a:rPr lang="en-US" sz="1400" dirty="0"/>
              <a:t> gives the </a:t>
            </a:r>
            <a:r>
              <a:rPr lang="en-US" sz="1400" dirty="0">
                <a:solidFill>
                  <a:srgbClr val="00B050"/>
                </a:solidFill>
                <a:latin typeface="Consolas" panose="020B0609020204030204" pitchFamily="49" charset="0"/>
              </a:rPr>
              <a:t>n</a:t>
            </a:r>
            <a:r>
              <a:rPr lang="en-US" sz="1400" dirty="0"/>
              <a:t> special meaning)</a:t>
            </a:r>
          </a:p>
          <a:p>
            <a:pPr lvl="1"/>
            <a:r>
              <a:rPr lang="en-US" sz="1400" dirty="0"/>
              <a:t>In Python, there are no statement terminators (in other languages you’d likely see a semi-colon at the end of the print statement </a:t>
            </a:r>
            <a:r>
              <a:rPr lang="en-US" sz="1400" dirty="0">
                <a:solidFill>
                  <a:srgbClr val="00B050"/>
                </a:solidFill>
              </a:rPr>
              <a:t>;</a:t>
            </a:r>
            <a:r>
              <a:rPr lang="en-US" sz="1400" dirty="0"/>
              <a:t>)</a:t>
            </a:r>
          </a:p>
          <a:p>
            <a:r>
              <a:rPr lang="en-US" sz="1600" dirty="0"/>
              <a:t>Save and Run your program</a:t>
            </a:r>
          </a:p>
          <a:p>
            <a:pPr lvl="1"/>
            <a:r>
              <a:rPr lang="en-US" sz="1400" dirty="0"/>
              <a:t>Save as </a:t>
            </a:r>
            <a:r>
              <a:rPr lang="en-US" sz="1400" dirty="0" err="1">
                <a:solidFill>
                  <a:srgbClr val="00B050"/>
                </a:solidFill>
              </a:rPr>
              <a:t>hello.py</a:t>
            </a:r>
            <a:endParaRPr lang="en-US" sz="1400" dirty="0">
              <a:solidFill>
                <a:srgbClr val="00B050"/>
              </a:solidFill>
            </a:endParaRPr>
          </a:p>
          <a:p>
            <a:pPr lvl="1"/>
            <a:r>
              <a:rPr lang="en-US" sz="1400" dirty="0"/>
              <a:t>Open a Terminal or Console, navigate to the directory where you saved the file and type </a:t>
            </a:r>
            <a:r>
              <a:rPr lang="en-US" sz="1400" dirty="0">
                <a:solidFill>
                  <a:srgbClr val="00B050"/>
                </a:solidFill>
                <a:latin typeface="Consolas" panose="020B0609020204030204" pitchFamily="49" charset="0"/>
              </a:rPr>
              <a:t>python3 </a:t>
            </a:r>
            <a:r>
              <a:rPr lang="en-US" sz="1400" dirty="0" err="1">
                <a:solidFill>
                  <a:srgbClr val="00B050"/>
                </a:solidFill>
                <a:latin typeface="Consolas" panose="020B0609020204030204" pitchFamily="49" charset="0"/>
              </a:rPr>
              <a:t>hello.py</a:t>
            </a:r>
            <a:r>
              <a:rPr lang="en-US" sz="1400" dirty="0">
                <a:solidFill>
                  <a:srgbClr val="00B050"/>
                </a:solidFill>
              </a:rPr>
              <a:t> </a:t>
            </a:r>
            <a:r>
              <a:rPr lang="en-US" sz="1400" dirty="0"/>
              <a:t>to execute it</a:t>
            </a:r>
          </a:p>
          <a:p>
            <a:pPr lvl="1"/>
            <a:r>
              <a:rPr lang="en-US" sz="1400" dirty="0"/>
              <a:t>You should be greeted with a hearty “ </a:t>
            </a:r>
            <a:r>
              <a:rPr lang="en-US" sz="1400" dirty="0">
                <a:solidFill>
                  <a:srgbClr val="00B050"/>
                </a:solidFill>
                <a:latin typeface="Consolas" panose="020B0609020204030204" pitchFamily="49" charset="0"/>
              </a:rPr>
              <a:t>Hello World</a:t>
            </a:r>
            <a:r>
              <a:rPr lang="en-US" sz="1400" dirty="0"/>
              <a:t> ”</a:t>
            </a:r>
            <a:r>
              <a:rPr lang="en-US" sz="1400" dirty="0">
                <a:solidFill>
                  <a:srgbClr val="00B050"/>
                </a:solidFill>
              </a:rPr>
              <a:t> </a:t>
            </a:r>
            <a:r>
              <a:rPr lang="en-US" sz="1400" dirty="0"/>
              <a:t>if everything worked according to plan</a:t>
            </a:r>
          </a:p>
        </p:txBody>
      </p:sp>
    </p:spTree>
    <p:extLst>
      <p:ext uri="{BB962C8B-B14F-4D97-AF65-F5344CB8AC3E}">
        <p14:creationId xmlns:p14="http://schemas.microsoft.com/office/powerpoint/2010/main" val="204537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CC3C5-04C0-7F46-90E4-C7D2798E5469}"/>
              </a:ext>
            </a:extLst>
          </p:cNvPr>
          <p:cNvSpPr>
            <a:spLocks noGrp="1"/>
          </p:cNvSpPr>
          <p:nvPr>
            <p:ph type="title"/>
          </p:nvPr>
        </p:nvSpPr>
        <p:spPr>
          <a:xfrm>
            <a:off x="838200" y="120028"/>
            <a:ext cx="10515600" cy="561009"/>
          </a:xfrm>
        </p:spPr>
        <p:txBody>
          <a:bodyPr>
            <a:normAutofit/>
          </a:bodyPr>
          <a:lstStyle/>
          <a:p>
            <a:r>
              <a:rPr lang="en-US" sz="2000" dirty="0"/>
              <a:t>Variables</a:t>
            </a:r>
          </a:p>
        </p:txBody>
      </p:sp>
      <p:sp>
        <p:nvSpPr>
          <p:cNvPr id="3" name="Content Placeholder 2">
            <a:extLst>
              <a:ext uri="{FF2B5EF4-FFF2-40B4-BE49-F238E27FC236}">
                <a16:creationId xmlns:a16="http://schemas.microsoft.com/office/drawing/2014/main" id="{24FED405-75AD-6A49-B26B-F1D51F4CB7F1}"/>
              </a:ext>
            </a:extLst>
          </p:cNvPr>
          <p:cNvSpPr>
            <a:spLocks noGrp="1"/>
          </p:cNvSpPr>
          <p:nvPr>
            <p:ph idx="1"/>
          </p:nvPr>
        </p:nvSpPr>
        <p:spPr>
          <a:xfrm>
            <a:off x="838200" y="681037"/>
            <a:ext cx="10515600" cy="5495926"/>
          </a:xfrm>
        </p:spPr>
        <p:txBody>
          <a:bodyPr>
            <a:normAutofit/>
          </a:bodyPr>
          <a:lstStyle/>
          <a:p>
            <a:pPr marL="0" indent="0">
              <a:buNone/>
            </a:pPr>
            <a:r>
              <a:rPr lang="en-US" sz="1800" dirty="0"/>
              <a:t>        </a:t>
            </a:r>
            <a:r>
              <a:rPr lang="en-US" sz="1600" dirty="0"/>
              <a:t>You can create a program that adds 5 + 5 and prints out the result:</a:t>
            </a:r>
          </a:p>
          <a:p>
            <a:pPr marL="457200" lvl="1" indent="0">
              <a:buNone/>
            </a:pPr>
            <a:r>
              <a:rPr lang="en-US" sz="1600" dirty="0">
                <a:solidFill>
                  <a:srgbClr val="00B050"/>
                </a:solidFill>
                <a:latin typeface="Consolas" panose="020B0609020204030204" pitchFamily="49" charset="0"/>
              </a:rPr>
              <a:t>print(5 + 5)</a:t>
            </a:r>
            <a:r>
              <a:rPr lang="en-US" sz="1600" dirty="0"/>
              <a:t>		</a:t>
            </a:r>
            <a:r>
              <a:rPr lang="en-US" sz="1600" dirty="0">
                <a:solidFill>
                  <a:srgbClr val="0070C0"/>
                </a:solidFill>
              </a:rPr>
              <a:t># A valid python statement</a:t>
            </a:r>
          </a:p>
          <a:p>
            <a:pPr marL="457200" lvl="1" indent="0">
              <a:buNone/>
            </a:pPr>
            <a:endParaRPr lang="en-US" sz="1600" dirty="0"/>
          </a:p>
          <a:p>
            <a:pPr marL="457200" lvl="1" indent="0">
              <a:buNone/>
            </a:pPr>
            <a:r>
              <a:rPr lang="en-US" sz="1600" dirty="0"/>
              <a:t>The above statement could be an entire program, but not a very useful one.  It will always print out the number 10.</a:t>
            </a:r>
          </a:p>
          <a:p>
            <a:pPr marL="457200" lvl="1" indent="0">
              <a:buNone/>
            </a:pPr>
            <a:r>
              <a:rPr lang="en-US" sz="1600" dirty="0"/>
              <a:t>Both numbers are “hard-coded” in, so the result will always be the same.</a:t>
            </a:r>
          </a:p>
          <a:p>
            <a:pPr marL="457200" lvl="1" indent="0">
              <a:buNone/>
            </a:pPr>
            <a:endParaRPr lang="en-US" sz="1600" dirty="0"/>
          </a:p>
          <a:p>
            <a:pPr marL="457200" lvl="1" indent="0">
              <a:buNone/>
            </a:pPr>
            <a:r>
              <a:rPr lang="en-US" sz="1600" dirty="0"/>
              <a:t>If we had 2 variables that stored numbers (maybe as input from the User), our program would be more flexible.  We could then add any two numbers:</a:t>
            </a:r>
          </a:p>
          <a:p>
            <a:pPr marL="457200" lvl="1" indent="0">
              <a:buNone/>
            </a:pPr>
            <a:endParaRPr lang="en-US" sz="1600" dirty="0"/>
          </a:p>
          <a:p>
            <a:pPr marL="457200" lvl="1" indent="0">
              <a:buNone/>
            </a:pPr>
            <a:r>
              <a:rPr lang="en-US" sz="1600" dirty="0">
                <a:solidFill>
                  <a:srgbClr val="00B050"/>
                </a:solidFill>
                <a:latin typeface="Consolas" panose="020B0609020204030204" pitchFamily="49" charset="0"/>
              </a:rPr>
              <a:t>print(var1 + var2)</a:t>
            </a:r>
            <a:r>
              <a:rPr lang="en-US" sz="1600" dirty="0">
                <a:solidFill>
                  <a:srgbClr val="00B050"/>
                </a:solidFill>
              </a:rPr>
              <a:t>	 </a:t>
            </a:r>
            <a:r>
              <a:rPr lang="en-US" sz="1600" dirty="0">
                <a:solidFill>
                  <a:srgbClr val="0070C0"/>
                </a:solidFill>
              </a:rPr>
              <a:t># a valid statement containing 2 variables</a:t>
            </a:r>
          </a:p>
          <a:p>
            <a:pPr marL="457200" lvl="1" indent="0">
              <a:buNone/>
            </a:pPr>
            <a:endParaRPr lang="en-US" sz="1600" dirty="0"/>
          </a:p>
          <a:p>
            <a:pPr marL="457200" lvl="1" indent="0">
              <a:buNone/>
            </a:pPr>
            <a:r>
              <a:rPr lang="en-US" sz="1600" dirty="0"/>
              <a:t>Now we can print any 2 numbers to the screen (assuming we had assigned those variables values… somehow..)</a:t>
            </a:r>
          </a:p>
          <a:p>
            <a:pPr marL="457200" lvl="1" indent="0">
              <a:buNone/>
            </a:pPr>
            <a:endParaRPr lang="en-US" sz="1600" dirty="0"/>
          </a:p>
          <a:p>
            <a:pPr marL="457200" lvl="1" indent="0">
              <a:buNone/>
            </a:pPr>
            <a:r>
              <a:rPr lang="en-US" sz="1600" dirty="0"/>
              <a:t>A </a:t>
            </a:r>
            <a:r>
              <a:rPr lang="en-US" sz="1600" b="1" dirty="0"/>
              <a:t>Variable</a:t>
            </a:r>
            <a:r>
              <a:rPr lang="en-US" sz="1600" dirty="0"/>
              <a:t> is a name given to some know or unknown quantity or information, for the purpose of allowing then name to be used independently of the information it represents.</a:t>
            </a:r>
          </a:p>
        </p:txBody>
      </p:sp>
    </p:spTree>
    <p:extLst>
      <p:ext uri="{BB962C8B-B14F-4D97-AF65-F5344CB8AC3E}">
        <p14:creationId xmlns:p14="http://schemas.microsoft.com/office/powerpoint/2010/main" val="4079694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16400</TotalTime>
  <Words>9138</Words>
  <Application>Microsoft Macintosh PowerPoint</Application>
  <PresentationFormat>Widescreen</PresentationFormat>
  <Paragraphs>840</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Consolas</vt:lpstr>
      <vt:lpstr>Courier New</vt:lpstr>
      <vt:lpstr>Office Theme</vt:lpstr>
      <vt:lpstr>Intro to Programming with Python</vt:lpstr>
      <vt:lpstr>Course Objective</vt:lpstr>
      <vt:lpstr>What is a Program?</vt:lpstr>
      <vt:lpstr>What is a Program?  Continued…</vt:lpstr>
      <vt:lpstr>What is a Program? Continued…</vt:lpstr>
      <vt:lpstr>What is a Program? Continued…</vt:lpstr>
      <vt:lpstr>Install Python and a Text Editor</vt:lpstr>
      <vt:lpstr>First Program</vt:lpstr>
      <vt:lpstr>Variables</vt:lpstr>
      <vt:lpstr>Variables…</vt:lpstr>
      <vt:lpstr>Good Variable Names and Comments</vt:lpstr>
      <vt:lpstr>Good Variable Names and Comments…</vt:lpstr>
      <vt:lpstr>Operators</vt:lpstr>
      <vt:lpstr>A Simple Program</vt:lpstr>
      <vt:lpstr>A Simple Program…</vt:lpstr>
      <vt:lpstr>Quoting Strings</vt:lpstr>
      <vt:lpstr>Assignment #1</vt:lpstr>
      <vt:lpstr>Branching:  if/elif/else</vt:lpstr>
      <vt:lpstr>Branching: if/elif/else…</vt:lpstr>
      <vt:lpstr>Branching Program</vt:lpstr>
      <vt:lpstr>While Loop</vt:lpstr>
      <vt:lpstr>Error Types</vt:lpstr>
      <vt:lpstr>Putting it all together</vt:lpstr>
      <vt:lpstr>Assignment #2</vt:lpstr>
      <vt:lpstr>Lists</vt:lpstr>
      <vt:lpstr>Iterating over a List (for loop)</vt:lpstr>
      <vt:lpstr>list working example</vt:lpstr>
      <vt:lpstr>Assignment #3</vt:lpstr>
      <vt:lpstr>File I/O</vt:lpstr>
      <vt:lpstr>File I/O…</vt:lpstr>
      <vt:lpstr>File I/O example</vt:lpstr>
      <vt:lpstr>Controlling your Computer</vt:lpstr>
      <vt:lpstr>Assignment #4</vt:lpstr>
      <vt:lpstr>Dictionaries</vt:lpstr>
      <vt:lpstr>Complex Data Structures</vt:lpstr>
      <vt:lpstr>Complex Data Structures… </vt:lpstr>
      <vt:lpstr>Assignment #5</vt:lpstr>
      <vt:lpstr>Functions()</vt:lpstr>
      <vt:lpstr>Functions()…</vt:lpstr>
      <vt:lpstr>Assignment #6</vt:lpstr>
      <vt:lpstr>Classes and Objects</vt:lpstr>
      <vt:lpstr>Classes and Objects….</vt:lpstr>
      <vt:lpstr>Classes and Objects….</vt:lpstr>
      <vt:lpstr>Classes and Objects….</vt:lpstr>
      <vt:lpstr>Objects and Classes..</vt:lpstr>
      <vt:lpstr>Assignment #7</vt:lpstr>
      <vt:lpstr>Epilogue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Programming with Python</dc:title>
  <dc:creator>Microsoft Office User</dc:creator>
  <cp:lastModifiedBy>Microsoft Office User</cp:lastModifiedBy>
  <cp:revision>214</cp:revision>
  <dcterms:created xsi:type="dcterms:W3CDTF">2020-08-24T17:22:41Z</dcterms:created>
  <dcterms:modified xsi:type="dcterms:W3CDTF">2020-10-02T12:40:09Z</dcterms:modified>
</cp:coreProperties>
</file>