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38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B1409-ECBB-4AEE-A0A2-36570D252480}" type="datetimeFigureOut">
              <a:rPr lang="en-US" smtClean="0"/>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07CB31-B09E-49CF-9C06-E84D337D73E6}" type="slidenum">
              <a:rPr lang="en-US" smtClean="0"/>
              <a:t>‹#›</a:t>
            </a:fld>
            <a:endParaRPr lang="en-US"/>
          </a:p>
        </p:txBody>
      </p:sp>
    </p:spTree>
    <p:extLst>
      <p:ext uri="{BB962C8B-B14F-4D97-AF65-F5344CB8AC3E}">
        <p14:creationId xmlns:p14="http://schemas.microsoft.com/office/powerpoint/2010/main" val="133912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17C579-6CDC-44DE-8E5A-EA3B22E94F5A}"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316191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CC820E-D148-48C0-A8B7-88725C21619A}"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353901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AEF618-CD53-4C2E-AA97-63D4C8CA642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331341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68E1-13E0-4677-ABD7-A9BED7CDBFE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95458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98BDD-C18E-41C7-B5E0-4AEA63655474}"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198780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B17B3-6E74-476A-BE81-2F3F842C46D9}"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129504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88300F-19CE-440B-83C2-85506E9EB256}"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1921122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4EA51D-CA32-455F-BCF9-CE6735554CC4}" type="datetime1">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289728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DF645-477B-46F1-837E-985B037853C5}" type="datetime1">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300113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DA86D9-70C0-431E-A175-4CC272ACA278}"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21571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DF75B-C4D4-4353-BEA1-592028ADC241}"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E122-566B-450A-A692-6FCF8F966860}" type="slidenum">
              <a:rPr lang="en-US" smtClean="0"/>
              <a:t>‹#›</a:t>
            </a:fld>
            <a:endParaRPr lang="en-US"/>
          </a:p>
        </p:txBody>
      </p:sp>
    </p:spTree>
    <p:extLst>
      <p:ext uri="{BB962C8B-B14F-4D97-AF65-F5344CB8AC3E}">
        <p14:creationId xmlns:p14="http://schemas.microsoft.com/office/powerpoint/2010/main" val="130910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25713-7736-46D9-8F18-27DE8CECD114}" type="datetime1">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DE122-566B-450A-A692-6FCF8F966860}" type="slidenum">
              <a:rPr lang="en-US" smtClean="0"/>
              <a:t>‹#›</a:t>
            </a:fld>
            <a:endParaRPr lang="en-US"/>
          </a:p>
        </p:txBody>
      </p:sp>
    </p:spTree>
    <p:extLst>
      <p:ext uri="{BB962C8B-B14F-4D97-AF65-F5344CB8AC3E}">
        <p14:creationId xmlns:p14="http://schemas.microsoft.com/office/powerpoint/2010/main" val="190404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DATABASES WITH PYTHON</a:t>
            </a:r>
            <a:endParaRPr lang="en-US" sz="5400" b="1" dirty="0"/>
          </a:p>
        </p:txBody>
      </p:sp>
      <p:sp>
        <p:nvSpPr>
          <p:cNvPr id="3" name="Subtitle 2"/>
          <p:cNvSpPr>
            <a:spLocks noGrp="1"/>
          </p:cNvSpPr>
          <p:nvPr>
            <p:ph type="subTitle" idx="1"/>
          </p:nvPr>
        </p:nvSpPr>
        <p:spPr>
          <a:xfrm>
            <a:off x="2438400" y="3886200"/>
            <a:ext cx="6400800" cy="1752600"/>
          </a:xfrm>
        </p:spPr>
        <p:txBody>
          <a:bodyPr/>
          <a:lstStyle/>
          <a:p>
            <a:r>
              <a:rPr lang="en-US" dirty="0" smtClean="0"/>
              <a:t>                                      </a:t>
            </a:r>
            <a:r>
              <a:rPr lang="en-US" sz="2800" dirty="0" err="1" smtClean="0">
                <a:solidFill>
                  <a:schemeClr val="tx1"/>
                </a:solidFill>
              </a:rPr>
              <a:t>Namratha</a:t>
            </a:r>
            <a:r>
              <a:rPr lang="en-US" sz="2800" dirty="0" smtClean="0">
                <a:solidFill>
                  <a:schemeClr val="tx1"/>
                </a:solidFill>
              </a:rPr>
              <a:t> M</a:t>
            </a:r>
          </a:p>
          <a:p>
            <a:r>
              <a:rPr lang="en-US" sz="2800" dirty="0" smtClean="0">
                <a:solidFill>
                  <a:schemeClr val="tx1"/>
                </a:solidFill>
              </a:rPr>
              <a:t>                               Assistant Professor, </a:t>
            </a:r>
          </a:p>
          <a:p>
            <a:r>
              <a:rPr lang="en-US" sz="2800" dirty="0" smtClean="0">
                <a:solidFill>
                  <a:schemeClr val="tx1"/>
                </a:solidFill>
              </a:rPr>
              <a:t>                              Dept. of CSE, BMSCE</a:t>
            </a:r>
          </a:p>
        </p:txBody>
      </p:sp>
    </p:spTree>
    <p:extLst>
      <p:ext uri="{BB962C8B-B14F-4D97-AF65-F5344CB8AC3E}">
        <p14:creationId xmlns:p14="http://schemas.microsoft.com/office/powerpoint/2010/main" val="249986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 Operation</a:t>
            </a:r>
            <a:endParaRPr lang="en-US" b="1" dirty="0"/>
          </a:p>
        </p:txBody>
      </p:sp>
      <p:sp>
        <p:nvSpPr>
          <p:cNvPr id="3" name="Content Placeholder 2"/>
          <p:cNvSpPr>
            <a:spLocks noGrp="1"/>
          </p:cNvSpPr>
          <p:nvPr>
            <p:ph idx="1"/>
          </p:nvPr>
        </p:nvSpPr>
        <p:spPr>
          <a:xfrm>
            <a:off x="304800" y="1600200"/>
            <a:ext cx="8382000" cy="5257800"/>
          </a:xfrm>
        </p:spPr>
        <p:txBody>
          <a:bodyPr>
            <a:noAutofit/>
          </a:bodyPr>
          <a:lstStyle/>
          <a:p>
            <a:pPr marL="0" indent="0">
              <a:buNone/>
            </a:pPr>
            <a:r>
              <a:rPr lang="en-US" sz="2100" dirty="0"/>
              <a:t>import</a:t>
            </a:r>
            <a:r>
              <a:rPr lang="en-US" sz="2100" dirty="0" smtClean="0">
                <a:effectLst/>
              </a:rPr>
              <a:t> sqlite3 </a:t>
            </a:r>
          </a:p>
          <a:p>
            <a:pPr marL="0" indent="0">
              <a:buNone/>
            </a:pPr>
            <a:r>
              <a:rPr lang="en-US" sz="2100" dirty="0" smtClean="0">
                <a:effectLst/>
              </a:rPr>
              <a:t>conn </a:t>
            </a:r>
            <a:r>
              <a:rPr lang="en-US" sz="2100" dirty="0"/>
              <a:t>=</a:t>
            </a:r>
            <a:r>
              <a:rPr lang="en-US" sz="2100" dirty="0" smtClean="0">
                <a:effectLst/>
              </a:rPr>
              <a:t> sqlite3</a:t>
            </a:r>
            <a:r>
              <a:rPr lang="en-US" sz="2100" dirty="0"/>
              <a:t>.</a:t>
            </a:r>
            <a:r>
              <a:rPr lang="en-US" sz="2100" dirty="0" smtClean="0">
                <a:effectLst/>
              </a:rPr>
              <a:t>connect</a:t>
            </a:r>
            <a:r>
              <a:rPr lang="en-US" sz="2100" dirty="0"/>
              <a:t>('</a:t>
            </a:r>
            <a:r>
              <a:rPr lang="en-US" sz="2100" dirty="0" err="1"/>
              <a:t>test.db</a:t>
            </a:r>
            <a:r>
              <a:rPr lang="en-US" sz="2100" dirty="0"/>
              <a:t>')</a:t>
            </a:r>
            <a:r>
              <a:rPr lang="en-US" sz="2100" dirty="0" smtClean="0">
                <a:effectLst/>
              </a:rPr>
              <a:t> </a:t>
            </a:r>
          </a:p>
          <a:p>
            <a:pPr marL="0" indent="0">
              <a:buNone/>
            </a:pPr>
            <a:r>
              <a:rPr lang="en-US" sz="2100" dirty="0" smtClean="0"/>
              <a:t>print</a:t>
            </a:r>
            <a:r>
              <a:rPr lang="en-US" sz="2100" dirty="0" smtClean="0">
                <a:effectLst/>
              </a:rPr>
              <a:t> </a:t>
            </a:r>
            <a:r>
              <a:rPr lang="en-US" sz="2100" dirty="0"/>
              <a:t>"Opened database successfully";</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a:t>
            </a:r>
            <a:endParaRPr lang="en-US" sz="2100" dirty="0" smtClean="0"/>
          </a:p>
          <a:p>
            <a:pPr marL="0" indent="0">
              <a:buNone/>
            </a:pPr>
            <a:r>
              <a:rPr lang="en-US" sz="2100" dirty="0" smtClean="0"/>
              <a:t>VALUES </a:t>
            </a:r>
            <a:r>
              <a:rPr lang="en-US" sz="2100" dirty="0"/>
              <a:t>(1, 'Paul', 32, 'California', 20000.00 )");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a:t>
            </a:r>
            <a:endParaRPr lang="en-US" sz="2100" dirty="0" smtClean="0"/>
          </a:p>
          <a:p>
            <a:pPr marL="0" indent="0">
              <a:buNone/>
            </a:pPr>
            <a:r>
              <a:rPr lang="en-US" sz="2100" dirty="0" smtClean="0"/>
              <a:t>VALUES </a:t>
            </a:r>
            <a:r>
              <a:rPr lang="en-US" sz="2100" dirty="0"/>
              <a:t>(2, 'Allen', 25, 'Texas', 15000.00 )");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VALUES (3, 'Teddy', 23, 'Norway', 20000.00 )");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execute</a:t>
            </a:r>
            <a:r>
              <a:rPr lang="en-US" sz="2100" dirty="0"/>
              <a:t>("INSERT INTO COMPANY (ID,NAME,AGE,ADDRESS,SALARY) \ VALUES (4, 'Mark', 25, 'Rich-</a:t>
            </a:r>
            <a:r>
              <a:rPr lang="en-US" sz="2100" dirty="0" err="1"/>
              <a:t>Mond</a:t>
            </a:r>
            <a:r>
              <a:rPr lang="en-US" sz="2100" dirty="0"/>
              <a:t> ', 65000.00 )");</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commit</a:t>
            </a:r>
            <a:r>
              <a:rPr lang="en-US" sz="2100" dirty="0"/>
              <a:t>()</a:t>
            </a:r>
            <a:r>
              <a:rPr lang="en-US" sz="2100" dirty="0" smtClean="0">
                <a:effectLst/>
              </a:rPr>
              <a:t> </a:t>
            </a:r>
          </a:p>
          <a:p>
            <a:pPr marL="0" indent="0">
              <a:buNone/>
            </a:pPr>
            <a:r>
              <a:rPr lang="en-US" sz="2100" dirty="0" smtClean="0"/>
              <a:t>print</a:t>
            </a:r>
            <a:r>
              <a:rPr lang="en-US" sz="2100" dirty="0" smtClean="0">
                <a:effectLst/>
              </a:rPr>
              <a:t> </a:t>
            </a:r>
            <a:r>
              <a:rPr lang="en-US" sz="2100" dirty="0"/>
              <a:t>"Records created successfully";</a:t>
            </a:r>
            <a:r>
              <a:rPr lang="en-US" sz="2100" dirty="0" smtClean="0">
                <a:effectLst/>
              </a:rPr>
              <a:t> </a:t>
            </a:r>
          </a:p>
          <a:p>
            <a:pPr marL="0" indent="0">
              <a:buNone/>
            </a:pPr>
            <a:r>
              <a:rPr lang="en-US" sz="2100" dirty="0" err="1" smtClean="0">
                <a:effectLst/>
              </a:rPr>
              <a:t>conn</a:t>
            </a:r>
            <a:r>
              <a:rPr lang="en-US" sz="2100" dirty="0" err="1" smtClean="0"/>
              <a:t>.</a:t>
            </a:r>
            <a:r>
              <a:rPr lang="en-US" sz="2100" dirty="0" err="1" smtClean="0">
                <a:effectLst/>
              </a:rPr>
              <a:t>close</a:t>
            </a:r>
            <a:r>
              <a:rPr lang="en-US" sz="2100"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t>10</a:t>
            </a:fld>
            <a:endParaRPr lang="en-US"/>
          </a:p>
        </p:txBody>
      </p:sp>
    </p:spTree>
    <p:extLst>
      <p:ext uri="{BB962C8B-B14F-4D97-AF65-F5344CB8AC3E}">
        <p14:creationId xmlns:p14="http://schemas.microsoft.com/office/powerpoint/2010/main" val="264752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Operation</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p>
          <a:p>
            <a:pPr marL="0" indent="0">
              <a:buNone/>
            </a:pPr>
            <a:r>
              <a:rPr lang="en-US" dirty="0" smtClean="0">
                <a:effectLst/>
              </a:rPr>
              <a:t>cursor </a:t>
            </a:r>
            <a:r>
              <a:rPr lang="en-US" dirty="0"/>
              <a:t>=</a:t>
            </a:r>
            <a:r>
              <a:rPr lang="en-US" dirty="0" smtClean="0">
                <a:effectLst/>
              </a:rPr>
              <a:t> </a:t>
            </a:r>
            <a:r>
              <a:rPr lang="en-US" dirty="0" err="1" smtClean="0">
                <a:effectLst/>
              </a:rPr>
              <a:t>conn</a:t>
            </a:r>
            <a:r>
              <a:rPr lang="en-US" dirty="0" err="1"/>
              <a:t>.</a:t>
            </a:r>
            <a:r>
              <a:rPr lang="en-US" dirty="0" err="1" smtClean="0">
                <a:effectLst/>
              </a:rPr>
              <a:t>execute</a:t>
            </a:r>
            <a:r>
              <a:rPr lang="en-US" dirty="0"/>
              <a:t>("SELECT id, name, address, salary from COMPANY")</a:t>
            </a:r>
            <a:r>
              <a:rPr lang="en-US" dirty="0" smtClean="0">
                <a:effectLst/>
              </a:rPr>
              <a:t> </a:t>
            </a:r>
          </a:p>
          <a:p>
            <a:pPr marL="0" indent="0">
              <a:buNone/>
            </a:pPr>
            <a:r>
              <a:rPr lang="en-US" dirty="0" smtClean="0"/>
              <a:t>for</a:t>
            </a:r>
            <a:r>
              <a:rPr lang="en-US" dirty="0" smtClean="0">
                <a:effectLst/>
              </a:rPr>
              <a:t> row </a:t>
            </a:r>
            <a:r>
              <a:rPr lang="en-US" dirty="0"/>
              <a:t>in</a:t>
            </a:r>
            <a:r>
              <a:rPr lang="en-US" dirty="0" smtClean="0">
                <a:effectLst/>
              </a:rPr>
              <a:t> cursor</a:t>
            </a:r>
            <a:r>
              <a:rPr lang="en-US" dirty="0"/>
              <a:t>:</a:t>
            </a:r>
            <a:r>
              <a:rPr lang="en-US" dirty="0" smtClean="0">
                <a:effectLst/>
              </a:rPr>
              <a:t> </a:t>
            </a:r>
          </a:p>
          <a:p>
            <a:pPr marL="0" indent="0">
              <a:buNone/>
            </a:pPr>
            <a:r>
              <a:rPr lang="en-US" dirty="0"/>
              <a:t>	</a:t>
            </a:r>
            <a:r>
              <a:rPr lang="en-US" dirty="0" smtClean="0"/>
              <a:t>print</a:t>
            </a:r>
            <a:r>
              <a:rPr lang="en-US" dirty="0" smtClean="0">
                <a:effectLst/>
              </a:rPr>
              <a:t> </a:t>
            </a:r>
            <a:r>
              <a:rPr lang="en-US" dirty="0"/>
              <a:t>"ID = ",</a:t>
            </a:r>
            <a:r>
              <a:rPr lang="en-US" dirty="0" smtClean="0">
                <a:effectLst/>
              </a:rPr>
              <a:t> row</a:t>
            </a:r>
            <a:r>
              <a:rPr lang="en-US" dirty="0"/>
              <a:t>[0]</a:t>
            </a:r>
            <a:r>
              <a:rPr lang="en-US" dirty="0" smtClean="0">
                <a:effectLst/>
              </a:rPr>
              <a:t> </a:t>
            </a:r>
          </a:p>
          <a:p>
            <a:pPr marL="0" indent="0">
              <a:buNone/>
            </a:pPr>
            <a:r>
              <a:rPr lang="en-US" dirty="0" smtClean="0"/>
              <a:t>	print</a:t>
            </a:r>
            <a:r>
              <a:rPr lang="en-US" dirty="0" smtClean="0">
                <a:effectLst/>
              </a:rPr>
              <a:t> </a:t>
            </a:r>
            <a:r>
              <a:rPr lang="en-US" dirty="0"/>
              <a:t>"NAME = ",</a:t>
            </a:r>
            <a:r>
              <a:rPr lang="en-US" dirty="0" smtClean="0">
                <a:effectLst/>
              </a:rPr>
              <a:t> row</a:t>
            </a:r>
            <a:r>
              <a:rPr lang="en-US" dirty="0"/>
              <a:t>[1]</a:t>
            </a:r>
            <a:r>
              <a:rPr lang="en-US" dirty="0" smtClean="0">
                <a:effectLst/>
              </a:rPr>
              <a:t> </a:t>
            </a:r>
          </a:p>
          <a:p>
            <a:pPr marL="0" indent="0">
              <a:buNone/>
            </a:pPr>
            <a:r>
              <a:rPr lang="en-US" dirty="0" smtClean="0"/>
              <a:t>	print</a:t>
            </a:r>
            <a:r>
              <a:rPr lang="en-US" dirty="0" smtClean="0">
                <a:effectLst/>
              </a:rPr>
              <a:t> </a:t>
            </a:r>
            <a:r>
              <a:rPr lang="en-US" dirty="0"/>
              <a:t>"ADDRESS = ",</a:t>
            </a:r>
            <a:r>
              <a:rPr lang="en-US" dirty="0" smtClean="0">
                <a:effectLst/>
              </a:rPr>
              <a:t> row</a:t>
            </a:r>
            <a:r>
              <a:rPr lang="en-US" dirty="0"/>
              <a:t>[2]</a:t>
            </a:r>
            <a:r>
              <a:rPr lang="en-US" dirty="0" smtClean="0">
                <a:effectLst/>
              </a:rPr>
              <a:t> </a:t>
            </a:r>
          </a:p>
          <a:p>
            <a:pPr marL="0" indent="0">
              <a:buNone/>
            </a:pPr>
            <a:r>
              <a:rPr lang="en-US" dirty="0" smtClean="0"/>
              <a:t>	print</a:t>
            </a:r>
            <a:r>
              <a:rPr lang="en-US" dirty="0" smtClean="0">
                <a:effectLst/>
              </a:rPr>
              <a:t> </a:t>
            </a:r>
            <a:r>
              <a:rPr lang="en-US" dirty="0"/>
              <a:t>"SALARY = ",</a:t>
            </a:r>
            <a:r>
              <a:rPr lang="en-US" dirty="0" smtClean="0">
                <a:effectLst/>
              </a:rPr>
              <a:t> row</a:t>
            </a:r>
            <a:r>
              <a:rPr lang="en-US" dirty="0"/>
              <a:t>[3],</a:t>
            </a:r>
            <a:r>
              <a:rPr lang="en-US" dirty="0" smtClean="0">
                <a:effectLst/>
              </a:rPr>
              <a:t> </a:t>
            </a:r>
            <a:r>
              <a:rPr lang="en-US" dirty="0"/>
              <a:t>"\n"</a:t>
            </a:r>
            <a:r>
              <a:rPr lang="en-US" dirty="0" smtClean="0">
                <a:effectLst/>
              </a:rPr>
              <a:t> </a:t>
            </a:r>
          </a:p>
          <a:p>
            <a:pPr marL="0" indent="0">
              <a:buNone/>
            </a:pPr>
            <a:r>
              <a:rPr lang="en-US" dirty="0" smtClean="0"/>
              <a:t>print</a:t>
            </a:r>
            <a:r>
              <a:rPr lang="en-US" dirty="0" smtClean="0">
                <a:effectLst/>
              </a:rPr>
              <a:t> </a:t>
            </a:r>
            <a:r>
              <a:rPr lang="en-US" dirty="0"/>
              <a:t>"Operation done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t>11</a:t>
            </a:fld>
            <a:endParaRPr lang="en-US"/>
          </a:p>
        </p:txBody>
      </p:sp>
    </p:spTree>
    <p:extLst>
      <p:ext uri="{BB962C8B-B14F-4D97-AF65-F5344CB8AC3E}">
        <p14:creationId xmlns:p14="http://schemas.microsoft.com/office/powerpoint/2010/main" val="204405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UPDATE Operation</a:t>
            </a:r>
            <a:endParaRPr lang="en-US" b="1"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r>
              <a:rPr lang="en-US" dirty="0" err="1" smtClean="0">
                <a:effectLst/>
              </a:rPr>
              <a:t>conn</a:t>
            </a:r>
            <a:r>
              <a:rPr lang="en-US" dirty="0" err="1"/>
              <a:t>.</a:t>
            </a:r>
            <a:r>
              <a:rPr lang="en-US" dirty="0" err="1" smtClean="0">
                <a:effectLst/>
              </a:rPr>
              <a:t>execute</a:t>
            </a:r>
            <a:r>
              <a:rPr lang="en-US" dirty="0"/>
              <a:t>("UPDATE COMPANY set SALARY = 25000.00 where ID = 1")</a:t>
            </a:r>
            <a:r>
              <a:rPr lang="en-US" dirty="0" smtClean="0">
                <a:effectLst/>
              </a:rPr>
              <a:t> </a:t>
            </a:r>
          </a:p>
          <a:p>
            <a:pPr marL="0" indent="0">
              <a:buNone/>
            </a:pPr>
            <a:r>
              <a:rPr lang="en-US" dirty="0" err="1" smtClean="0">
                <a:effectLst/>
              </a:rPr>
              <a:t>conn</a:t>
            </a:r>
            <a:r>
              <a:rPr lang="en-US" dirty="0" err="1" smtClean="0"/>
              <a:t>.</a:t>
            </a:r>
            <a:r>
              <a:rPr lang="en-US" dirty="0" err="1" smtClean="0">
                <a:effectLst/>
              </a:rPr>
              <a:t>commit</a:t>
            </a:r>
            <a:r>
              <a:rPr lang="en-US" dirty="0" smtClean="0">
                <a:effectLst/>
              </a:rPr>
              <a:t> </a:t>
            </a:r>
          </a:p>
          <a:p>
            <a:pPr marL="0" indent="0">
              <a:buNone/>
            </a:pPr>
            <a:r>
              <a:rPr lang="en-US" dirty="0" smtClean="0"/>
              <a:t>print</a:t>
            </a:r>
            <a:r>
              <a:rPr lang="en-US" dirty="0" smtClean="0">
                <a:effectLst/>
              </a:rPr>
              <a:t> </a:t>
            </a:r>
            <a:r>
              <a:rPr lang="en-US" dirty="0"/>
              <a:t>"Total number of rows updated </a:t>
            </a:r>
            <a:r>
              <a:rPr lang="en-US" dirty="0" smtClean="0"/>
              <a:t>:",</a:t>
            </a:r>
            <a:r>
              <a:rPr lang="en-US" dirty="0"/>
              <a:t> </a:t>
            </a:r>
            <a:r>
              <a:rPr lang="en-US" dirty="0" err="1" smtClean="0">
                <a:effectLst/>
              </a:rPr>
              <a:t>conn</a:t>
            </a:r>
            <a:r>
              <a:rPr lang="en-US" dirty="0" err="1" smtClean="0"/>
              <a:t>.</a:t>
            </a:r>
            <a:r>
              <a:rPr lang="en-US" dirty="0" err="1" smtClean="0">
                <a:effectLst/>
              </a:rPr>
              <a:t>total_changes</a:t>
            </a:r>
            <a:r>
              <a:rPr lang="en-US" dirty="0" smtClean="0">
                <a:effectLst/>
              </a:rPr>
              <a:t> </a:t>
            </a:r>
          </a:p>
          <a:p>
            <a:pPr marL="0" indent="0">
              <a:buNone/>
            </a:pPr>
            <a:r>
              <a:rPr lang="en-US" dirty="0" smtClean="0">
                <a:effectLst/>
              </a:rPr>
              <a:t>cursor </a:t>
            </a:r>
            <a:r>
              <a:rPr lang="en-US" dirty="0"/>
              <a:t>=</a:t>
            </a:r>
            <a:r>
              <a:rPr lang="en-US" dirty="0" smtClean="0">
                <a:effectLst/>
              </a:rPr>
              <a:t> </a:t>
            </a:r>
            <a:r>
              <a:rPr lang="en-US" dirty="0" err="1" smtClean="0">
                <a:effectLst/>
              </a:rPr>
              <a:t>conn</a:t>
            </a:r>
            <a:r>
              <a:rPr lang="en-US" dirty="0" err="1"/>
              <a:t>.</a:t>
            </a:r>
            <a:r>
              <a:rPr lang="en-US" dirty="0" err="1" smtClean="0">
                <a:effectLst/>
              </a:rPr>
              <a:t>execute</a:t>
            </a:r>
            <a:r>
              <a:rPr lang="en-US" dirty="0"/>
              <a:t>("SELECT id, name, address, salary from COMPANY")</a:t>
            </a:r>
            <a:r>
              <a:rPr lang="en-US" dirty="0" smtClean="0">
                <a:effectLst/>
              </a:rPr>
              <a:t> </a:t>
            </a:r>
          </a:p>
          <a:p>
            <a:pPr marL="0" indent="0">
              <a:buNone/>
            </a:pPr>
            <a:r>
              <a:rPr lang="en-US" dirty="0" smtClean="0"/>
              <a:t>for</a:t>
            </a:r>
            <a:r>
              <a:rPr lang="en-US" dirty="0" smtClean="0">
                <a:effectLst/>
              </a:rPr>
              <a:t> row </a:t>
            </a:r>
            <a:r>
              <a:rPr lang="en-US" dirty="0"/>
              <a:t>in</a:t>
            </a:r>
            <a:r>
              <a:rPr lang="en-US" dirty="0" smtClean="0">
                <a:effectLst/>
              </a:rPr>
              <a:t> cursor</a:t>
            </a:r>
            <a:r>
              <a:rPr lang="en-US" dirty="0"/>
              <a:t>:</a:t>
            </a:r>
            <a:r>
              <a:rPr lang="en-US" dirty="0" smtClean="0">
                <a:effectLst/>
              </a:rPr>
              <a:t> </a:t>
            </a:r>
          </a:p>
          <a:p>
            <a:pPr marL="0" indent="0">
              <a:buNone/>
            </a:pPr>
            <a:r>
              <a:rPr lang="en-US" dirty="0" smtClean="0"/>
              <a:t>	print</a:t>
            </a:r>
            <a:r>
              <a:rPr lang="en-US" dirty="0" smtClean="0">
                <a:effectLst/>
              </a:rPr>
              <a:t> </a:t>
            </a:r>
            <a:r>
              <a:rPr lang="en-US" dirty="0"/>
              <a:t>"ID = ",</a:t>
            </a:r>
            <a:r>
              <a:rPr lang="en-US" dirty="0" smtClean="0">
                <a:effectLst/>
              </a:rPr>
              <a:t> row</a:t>
            </a:r>
            <a:r>
              <a:rPr lang="en-US" dirty="0"/>
              <a:t>[0]</a:t>
            </a:r>
            <a:r>
              <a:rPr lang="en-US" dirty="0" smtClean="0">
                <a:effectLst/>
              </a:rPr>
              <a:t> </a:t>
            </a:r>
          </a:p>
          <a:p>
            <a:pPr marL="0" indent="0">
              <a:buNone/>
            </a:pPr>
            <a:r>
              <a:rPr lang="en-US" dirty="0" smtClean="0"/>
              <a:t>	print</a:t>
            </a:r>
            <a:r>
              <a:rPr lang="en-US" dirty="0" smtClean="0">
                <a:effectLst/>
              </a:rPr>
              <a:t> </a:t>
            </a:r>
            <a:r>
              <a:rPr lang="en-US" dirty="0"/>
              <a:t>"NAME = ",</a:t>
            </a:r>
            <a:r>
              <a:rPr lang="en-US" dirty="0" smtClean="0">
                <a:effectLst/>
              </a:rPr>
              <a:t> row</a:t>
            </a:r>
            <a:r>
              <a:rPr lang="en-US" dirty="0"/>
              <a:t>[1]</a:t>
            </a:r>
            <a:r>
              <a:rPr lang="en-US" dirty="0" smtClean="0">
                <a:effectLst/>
              </a:rPr>
              <a:t> </a:t>
            </a:r>
          </a:p>
          <a:p>
            <a:pPr marL="0" indent="0">
              <a:buNone/>
            </a:pPr>
            <a:r>
              <a:rPr lang="en-US" dirty="0" smtClean="0"/>
              <a:t>	print</a:t>
            </a:r>
            <a:r>
              <a:rPr lang="en-US" dirty="0" smtClean="0">
                <a:effectLst/>
              </a:rPr>
              <a:t> </a:t>
            </a:r>
            <a:r>
              <a:rPr lang="en-US" dirty="0"/>
              <a:t>"ADDRESS = ",</a:t>
            </a:r>
            <a:r>
              <a:rPr lang="en-US" dirty="0" smtClean="0">
                <a:effectLst/>
              </a:rPr>
              <a:t> row</a:t>
            </a:r>
            <a:r>
              <a:rPr lang="en-US" dirty="0"/>
              <a:t>[2]</a:t>
            </a:r>
            <a:r>
              <a:rPr lang="en-US" dirty="0" smtClean="0">
                <a:effectLst/>
              </a:rPr>
              <a:t> </a:t>
            </a:r>
          </a:p>
          <a:p>
            <a:pPr marL="0" indent="0">
              <a:buNone/>
            </a:pPr>
            <a:r>
              <a:rPr lang="en-US" dirty="0" smtClean="0"/>
              <a:t>	print</a:t>
            </a:r>
            <a:r>
              <a:rPr lang="en-US" dirty="0" smtClean="0">
                <a:effectLst/>
              </a:rPr>
              <a:t> </a:t>
            </a:r>
            <a:r>
              <a:rPr lang="en-US" dirty="0"/>
              <a:t>"SALARY = ",</a:t>
            </a:r>
            <a:r>
              <a:rPr lang="en-US" dirty="0" smtClean="0">
                <a:effectLst/>
              </a:rPr>
              <a:t> row</a:t>
            </a:r>
            <a:r>
              <a:rPr lang="en-US" dirty="0"/>
              <a:t>[3],</a:t>
            </a:r>
            <a:r>
              <a:rPr lang="en-US" dirty="0" smtClean="0">
                <a:effectLst/>
              </a:rPr>
              <a:t> </a:t>
            </a:r>
            <a:r>
              <a:rPr lang="en-US" dirty="0"/>
              <a:t>"\n"</a:t>
            </a:r>
            <a:r>
              <a:rPr lang="en-US" dirty="0" smtClean="0">
                <a:effectLst/>
              </a:rPr>
              <a:t> </a:t>
            </a:r>
          </a:p>
          <a:p>
            <a:pPr marL="0" indent="0">
              <a:buNone/>
            </a:pPr>
            <a:r>
              <a:rPr lang="en-US" dirty="0" smtClean="0"/>
              <a:t>print</a:t>
            </a:r>
            <a:r>
              <a:rPr lang="en-US" dirty="0" smtClean="0">
                <a:effectLst/>
              </a:rPr>
              <a:t> </a:t>
            </a:r>
            <a:r>
              <a:rPr lang="en-US" dirty="0"/>
              <a:t>"Operation done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t>12</a:t>
            </a:fld>
            <a:endParaRPr lang="en-US"/>
          </a:p>
        </p:txBody>
      </p:sp>
    </p:spTree>
    <p:extLst>
      <p:ext uri="{BB962C8B-B14F-4D97-AF65-F5344CB8AC3E}">
        <p14:creationId xmlns:p14="http://schemas.microsoft.com/office/powerpoint/2010/main" val="332859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DELETE Operation</a:t>
            </a:r>
            <a:endParaRPr lang="en-US" b="1"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buNone/>
            </a:pPr>
            <a:r>
              <a:rPr lang="en-US" dirty="0"/>
              <a:t/>
            </a:r>
            <a:br>
              <a:rPr lang="en-US" dirty="0"/>
            </a:b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r>
              <a:rPr lang="en-US" dirty="0" err="1" smtClean="0">
                <a:effectLst/>
              </a:rPr>
              <a:t>conn</a:t>
            </a:r>
            <a:r>
              <a:rPr lang="en-US" dirty="0" err="1"/>
              <a:t>.</a:t>
            </a:r>
            <a:r>
              <a:rPr lang="en-US" dirty="0" err="1" smtClean="0">
                <a:effectLst/>
              </a:rPr>
              <a:t>execute</a:t>
            </a:r>
            <a:r>
              <a:rPr lang="en-US" dirty="0"/>
              <a:t>("DELETE from COMPANY where ID = 2;")</a:t>
            </a:r>
            <a:r>
              <a:rPr lang="en-US" dirty="0" smtClean="0">
                <a:effectLst/>
              </a:rPr>
              <a:t> </a:t>
            </a:r>
            <a:r>
              <a:rPr lang="en-US" dirty="0" err="1" smtClean="0">
                <a:effectLst/>
              </a:rPr>
              <a:t>conn</a:t>
            </a:r>
            <a:r>
              <a:rPr lang="en-US" dirty="0" err="1"/>
              <a:t>.</a:t>
            </a:r>
            <a:r>
              <a:rPr lang="en-US" dirty="0" err="1" smtClean="0">
                <a:effectLst/>
              </a:rPr>
              <a:t>commit</a:t>
            </a:r>
            <a:r>
              <a:rPr lang="en-US" dirty="0"/>
              <a:t>()</a:t>
            </a:r>
            <a:r>
              <a:rPr lang="en-US" dirty="0" smtClean="0">
                <a:effectLst/>
              </a:rPr>
              <a:t> </a:t>
            </a:r>
          </a:p>
          <a:p>
            <a:pPr marL="0" indent="0">
              <a:buNone/>
            </a:pPr>
            <a:r>
              <a:rPr lang="en-US" dirty="0" smtClean="0"/>
              <a:t>print</a:t>
            </a:r>
            <a:r>
              <a:rPr lang="en-US" dirty="0" smtClean="0">
                <a:effectLst/>
              </a:rPr>
              <a:t> </a:t>
            </a:r>
            <a:r>
              <a:rPr lang="en-US" dirty="0"/>
              <a:t>"Total number of rows deleted :",</a:t>
            </a:r>
            <a:r>
              <a:rPr lang="en-US" dirty="0" smtClean="0">
                <a:effectLst/>
              </a:rPr>
              <a:t> </a:t>
            </a:r>
            <a:r>
              <a:rPr lang="en-US" dirty="0" err="1" smtClean="0">
                <a:effectLst/>
              </a:rPr>
              <a:t>conn</a:t>
            </a:r>
            <a:r>
              <a:rPr lang="en-US" dirty="0" err="1"/>
              <a:t>.</a:t>
            </a:r>
            <a:r>
              <a:rPr lang="en-US" dirty="0" err="1" smtClean="0">
                <a:effectLst/>
              </a:rPr>
              <a:t>total_changes</a:t>
            </a:r>
            <a:r>
              <a:rPr lang="en-US" dirty="0" smtClean="0">
                <a:effectLst/>
              </a:rPr>
              <a:t> </a:t>
            </a:r>
          </a:p>
          <a:p>
            <a:pPr marL="0" indent="0">
              <a:buNone/>
            </a:pPr>
            <a:r>
              <a:rPr lang="en-US" dirty="0" smtClean="0">
                <a:effectLst/>
              </a:rPr>
              <a:t>cursor </a:t>
            </a:r>
            <a:r>
              <a:rPr lang="en-US" dirty="0"/>
              <a:t>=</a:t>
            </a:r>
            <a:r>
              <a:rPr lang="en-US" dirty="0" smtClean="0">
                <a:effectLst/>
              </a:rPr>
              <a:t> </a:t>
            </a:r>
            <a:r>
              <a:rPr lang="en-US" dirty="0" err="1" smtClean="0">
                <a:effectLst/>
              </a:rPr>
              <a:t>conn</a:t>
            </a:r>
            <a:r>
              <a:rPr lang="en-US" dirty="0" err="1"/>
              <a:t>.</a:t>
            </a:r>
            <a:r>
              <a:rPr lang="en-US" dirty="0" err="1" smtClean="0">
                <a:effectLst/>
              </a:rPr>
              <a:t>execute</a:t>
            </a:r>
            <a:r>
              <a:rPr lang="en-US" dirty="0"/>
              <a:t>("SELECT id, name, address, salary from COMPANY")</a:t>
            </a:r>
            <a:r>
              <a:rPr lang="en-US" dirty="0" smtClean="0">
                <a:effectLst/>
              </a:rPr>
              <a:t> </a:t>
            </a:r>
          </a:p>
          <a:p>
            <a:pPr marL="0" indent="0">
              <a:buNone/>
            </a:pPr>
            <a:r>
              <a:rPr lang="en-US" dirty="0" smtClean="0"/>
              <a:t>for</a:t>
            </a:r>
            <a:r>
              <a:rPr lang="en-US" dirty="0" smtClean="0">
                <a:effectLst/>
              </a:rPr>
              <a:t> row </a:t>
            </a:r>
            <a:r>
              <a:rPr lang="en-US" dirty="0"/>
              <a:t>in</a:t>
            </a:r>
            <a:r>
              <a:rPr lang="en-US" dirty="0" smtClean="0">
                <a:effectLst/>
              </a:rPr>
              <a:t> cursor</a:t>
            </a:r>
            <a:r>
              <a:rPr lang="en-US" dirty="0"/>
              <a:t>:</a:t>
            </a:r>
            <a:r>
              <a:rPr lang="en-US" dirty="0" smtClean="0">
                <a:effectLst/>
              </a:rPr>
              <a:t> </a:t>
            </a:r>
          </a:p>
          <a:p>
            <a:pPr marL="0" indent="0">
              <a:buNone/>
            </a:pPr>
            <a:r>
              <a:rPr lang="en-US" dirty="0" smtClean="0"/>
              <a:t>	print</a:t>
            </a:r>
            <a:r>
              <a:rPr lang="en-US" dirty="0" smtClean="0">
                <a:effectLst/>
              </a:rPr>
              <a:t> </a:t>
            </a:r>
            <a:r>
              <a:rPr lang="en-US" dirty="0"/>
              <a:t>"ID = ",</a:t>
            </a:r>
            <a:r>
              <a:rPr lang="en-US" dirty="0" smtClean="0">
                <a:effectLst/>
              </a:rPr>
              <a:t> row</a:t>
            </a:r>
            <a:r>
              <a:rPr lang="en-US" dirty="0"/>
              <a:t>[0]</a:t>
            </a:r>
            <a:r>
              <a:rPr lang="en-US" dirty="0" smtClean="0">
                <a:effectLst/>
              </a:rPr>
              <a:t> </a:t>
            </a:r>
          </a:p>
          <a:p>
            <a:pPr marL="0" indent="0">
              <a:buNone/>
            </a:pPr>
            <a:r>
              <a:rPr lang="en-US" dirty="0" smtClean="0"/>
              <a:t>	print</a:t>
            </a:r>
            <a:r>
              <a:rPr lang="en-US" dirty="0" smtClean="0">
                <a:effectLst/>
              </a:rPr>
              <a:t> </a:t>
            </a:r>
            <a:r>
              <a:rPr lang="en-US" dirty="0"/>
              <a:t>"NAME = ",</a:t>
            </a:r>
            <a:r>
              <a:rPr lang="en-US" dirty="0" smtClean="0">
                <a:effectLst/>
              </a:rPr>
              <a:t> row</a:t>
            </a:r>
            <a:r>
              <a:rPr lang="en-US" dirty="0"/>
              <a:t>[1]</a:t>
            </a:r>
            <a:r>
              <a:rPr lang="en-US" dirty="0" smtClean="0">
                <a:effectLst/>
              </a:rPr>
              <a:t> </a:t>
            </a:r>
          </a:p>
          <a:p>
            <a:pPr marL="0" indent="0">
              <a:buNone/>
            </a:pPr>
            <a:r>
              <a:rPr lang="en-US" dirty="0" smtClean="0"/>
              <a:t>	print</a:t>
            </a:r>
            <a:r>
              <a:rPr lang="en-US" dirty="0" smtClean="0">
                <a:effectLst/>
              </a:rPr>
              <a:t> </a:t>
            </a:r>
            <a:r>
              <a:rPr lang="en-US" dirty="0"/>
              <a:t>"ADDRESS = ",</a:t>
            </a:r>
            <a:r>
              <a:rPr lang="en-US" dirty="0" smtClean="0">
                <a:effectLst/>
              </a:rPr>
              <a:t> row</a:t>
            </a:r>
            <a:r>
              <a:rPr lang="en-US" dirty="0"/>
              <a:t>[2]</a:t>
            </a:r>
            <a:r>
              <a:rPr lang="en-US" dirty="0" smtClean="0">
                <a:effectLst/>
              </a:rPr>
              <a:t> </a:t>
            </a:r>
          </a:p>
          <a:p>
            <a:pPr marL="0" indent="0">
              <a:buNone/>
            </a:pPr>
            <a:r>
              <a:rPr lang="en-US" dirty="0" smtClean="0"/>
              <a:t>	print</a:t>
            </a:r>
            <a:r>
              <a:rPr lang="en-US" dirty="0" smtClean="0">
                <a:effectLst/>
              </a:rPr>
              <a:t> </a:t>
            </a:r>
            <a:r>
              <a:rPr lang="en-US" dirty="0"/>
              <a:t>"SALARY = ",</a:t>
            </a:r>
            <a:r>
              <a:rPr lang="en-US" dirty="0" smtClean="0">
                <a:effectLst/>
              </a:rPr>
              <a:t> row</a:t>
            </a:r>
            <a:r>
              <a:rPr lang="en-US" dirty="0"/>
              <a:t>[3],</a:t>
            </a:r>
            <a:r>
              <a:rPr lang="en-US" dirty="0" smtClean="0">
                <a:effectLst/>
              </a:rPr>
              <a:t> </a:t>
            </a:r>
            <a:r>
              <a:rPr lang="en-US" dirty="0"/>
              <a:t>"\n"</a:t>
            </a:r>
            <a:r>
              <a:rPr lang="en-US" dirty="0" smtClean="0">
                <a:effectLst/>
              </a:rPr>
              <a:t> </a:t>
            </a:r>
          </a:p>
          <a:p>
            <a:pPr marL="0" indent="0">
              <a:buNone/>
            </a:pPr>
            <a:r>
              <a:rPr lang="en-US" dirty="0" smtClean="0"/>
              <a:t>print</a:t>
            </a:r>
            <a:r>
              <a:rPr lang="en-US" dirty="0" smtClean="0">
                <a:effectLst/>
              </a:rPr>
              <a:t> </a:t>
            </a:r>
            <a:r>
              <a:rPr lang="en-US" dirty="0"/>
              <a:t>"Operation done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t>13</a:t>
            </a:fld>
            <a:endParaRPr lang="en-US"/>
          </a:p>
        </p:txBody>
      </p:sp>
    </p:spTree>
    <p:extLst>
      <p:ext uri="{BB962C8B-B14F-4D97-AF65-F5344CB8AC3E}">
        <p14:creationId xmlns:p14="http://schemas.microsoft.com/office/powerpoint/2010/main" val="2589868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600" dirty="0" smtClean="0"/>
          </a:p>
          <a:p>
            <a:pPr marL="0" indent="0" algn="ctr">
              <a:buNone/>
            </a:pPr>
            <a:r>
              <a:rPr lang="en-US" sz="6600" dirty="0" smtClean="0"/>
              <a:t>THANK YOU!!!</a:t>
            </a:r>
            <a:endParaRPr lang="en-US" sz="6600" dirty="0"/>
          </a:p>
        </p:txBody>
      </p:sp>
      <p:sp>
        <p:nvSpPr>
          <p:cNvPr id="4" name="Slide Number Placeholder 3"/>
          <p:cNvSpPr>
            <a:spLocks noGrp="1"/>
          </p:cNvSpPr>
          <p:nvPr>
            <p:ph type="sldNum" sz="quarter" idx="12"/>
          </p:nvPr>
        </p:nvSpPr>
        <p:spPr/>
        <p:txBody>
          <a:bodyPr/>
          <a:lstStyle/>
          <a:p>
            <a:fld id="{107DE122-566B-450A-A692-6FCF8F966860}" type="slidenum">
              <a:rPr lang="en-US" smtClean="0"/>
              <a:t>14</a:t>
            </a:fld>
            <a:endParaRPr lang="en-US"/>
          </a:p>
        </p:txBody>
      </p:sp>
    </p:spTree>
    <p:extLst>
      <p:ext uri="{BB962C8B-B14F-4D97-AF65-F5344CB8AC3E}">
        <p14:creationId xmlns:p14="http://schemas.microsoft.com/office/powerpoint/2010/main" val="308121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4991669"/>
          </a:xfrm>
        </p:spPr>
        <p:txBody>
          <a:bodyPr>
            <a:noAutofit/>
          </a:bodyPr>
          <a:lstStyle/>
          <a:p>
            <a:pPr marL="0" indent="0" algn="just">
              <a:buNone/>
            </a:pPr>
            <a:r>
              <a:rPr lang="en-US" sz="1800" b="1" dirty="0" smtClean="0"/>
              <a:t>sqlite3.connect(database [,timeout ,other optional arguments])</a:t>
            </a:r>
          </a:p>
          <a:p>
            <a:pPr marL="0" indent="0" algn="just">
              <a:buNone/>
            </a:pPr>
            <a:r>
              <a:rPr lang="en-US" sz="1800" dirty="0" smtClean="0"/>
              <a:t>This API opens a connection to the SQLite database file. If database is opened successfully, it returns a connection object.</a:t>
            </a:r>
          </a:p>
          <a:p>
            <a:pPr marL="0" indent="0" algn="just">
              <a:buNone/>
            </a:pPr>
            <a:r>
              <a:rPr lang="en-US" sz="1800" dirty="0" smtClean="0"/>
              <a:t>When a database is accessed by multiple connections, and one of the processes modifies the database, the SQLite database is locked until that transaction is committed. The timeout parameter specifies how long the connection should wait for the lock to go away until raising an exception. The default for the timeout parameter is 5.0 (five seconds).</a:t>
            </a:r>
          </a:p>
          <a:p>
            <a:pPr marL="0" indent="0" algn="just">
              <a:buNone/>
            </a:pPr>
            <a:r>
              <a:rPr lang="en-US" sz="1800" dirty="0" smtClean="0"/>
              <a:t>If the given database name does not exist then this call will create the database. You can specify filename with the required path as well if you want to create a database anywhere else except in the current directory.</a:t>
            </a:r>
          </a:p>
          <a:p>
            <a:pPr marL="0" indent="0" algn="just">
              <a:buNone/>
            </a:pPr>
            <a:endParaRPr lang="en-US" sz="1800" dirty="0" smtClean="0"/>
          </a:p>
          <a:p>
            <a:pPr marL="0" indent="0" algn="just">
              <a:buNone/>
            </a:pPr>
            <a:r>
              <a:rPr lang="en-US" sz="1800" b="1" dirty="0" err="1" smtClean="0"/>
              <a:t>connection.cursor</a:t>
            </a:r>
            <a:r>
              <a:rPr lang="en-US" sz="1800" b="1" dirty="0" smtClean="0"/>
              <a:t>([</a:t>
            </a:r>
            <a:r>
              <a:rPr lang="en-US" sz="1800" b="1" dirty="0" err="1" smtClean="0"/>
              <a:t>cursorClass</a:t>
            </a:r>
            <a:r>
              <a:rPr lang="en-US" sz="1800" b="1" dirty="0" smtClean="0"/>
              <a:t>])</a:t>
            </a:r>
          </a:p>
          <a:p>
            <a:pPr marL="0" indent="0" algn="just">
              <a:buNone/>
            </a:pPr>
            <a:r>
              <a:rPr lang="en-US" sz="1800" dirty="0" smtClean="0"/>
              <a:t>This routine creates a cursor which will be used throughout of your database programming with Python. This method accepts a single optional parameter </a:t>
            </a:r>
            <a:r>
              <a:rPr lang="en-US" sz="1800" dirty="0" err="1" smtClean="0"/>
              <a:t>cursorClass</a:t>
            </a:r>
            <a:r>
              <a:rPr lang="en-US" sz="1800" dirty="0" smtClean="0"/>
              <a:t>. If supplied, this must be a custom cursor class that extends sqlite3.Cursor.</a:t>
            </a:r>
          </a:p>
          <a:p>
            <a:pPr marL="0" indent="0" algn="just">
              <a:buNone/>
            </a:pPr>
            <a:endParaRPr lang="en-US" sz="1800" dirty="0" smtClean="0"/>
          </a:p>
        </p:txBody>
      </p:sp>
      <p:sp>
        <p:nvSpPr>
          <p:cNvPr id="5" name="Slide Number Placeholder 4"/>
          <p:cNvSpPr>
            <a:spLocks noGrp="1"/>
          </p:cNvSpPr>
          <p:nvPr>
            <p:ph type="sldNum" sz="quarter" idx="12"/>
          </p:nvPr>
        </p:nvSpPr>
        <p:spPr/>
        <p:txBody>
          <a:bodyPr/>
          <a:lstStyle/>
          <a:p>
            <a:fld id="{107DE122-566B-450A-A692-6FCF8F966860}" type="slidenum">
              <a:rPr lang="en-US" smtClean="0"/>
              <a:t>2</a:t>
            </a:fld>
            <a:endParaRPr lang="en-US"/>
          </a:p>
        </p:txBody>
      </p:sp>
    </p:spTree>
    <p:extLst>
      <p:ext uri="{BB962C8B-B14F-4D97-AF65-F5344CB8AC3E}">
        <p14:creationId xmlns:p14="http://schemas.microsoft.com/office/powerpoint/2010/main" val="302028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err="1" smtClean="0"/>
              <a:t>cursor.execute</a:t>
            </a:r>
            <a:r>
              <a:rPr lang="en-US" b="1" dirty="0" smtClean="0"/>
              <a:t>(</a:t>
            </a:r>
            <a:r>
              <a:rPr lang="en-US" b="1" dirty="0" err="1" smtClean="0"/>
              <a:t>sql</a:t>
            </a:r>
            <a:r>
              <a:rPr lang="en-US" b="1" dirty="0" smtClean="0"/>
              <a:t> [, optional parameters])</a:t>
            </a:r>
          </a:p>
          <a:p>
            <a:pPr marL="0" indent="0" algn="just">
              <a:buNone/>
            </a:pPr>
            <a:r>
              <a:rPr lang="en-US" dirty="0" smtClean="0"/>
              <a:t>This routine executes an SQL statement. The SQL statement may be parameterized (i. e. placeholders instead of SQL literals). The sqlite3 module supports two kinds of placeholders: question marks and named placeholders (named style).</a:t>
            </a:r>
          </a:p>
          <a:p>
            <a:pPr marL="0" indent="0" algn="just">
              <a:buNone/>
            </a:pPr>
            <a:r>
              <a:rPr lang="en-US" dirty="0" smtClean="0"/>
              <a:t>For example − cursor.execute("insert into people values (?, ?)", (who, age))</a:t>
            </a:r>
          </a:p>
          <a:p>
            <a:pPr marL="0" indent="0" algn="just">
              <a:buNone/>
            </a:pPr>
            <a:endParaRPr lang="en-US" dirty="0"/>
          </a:p>
          <a:p>
            <a:pPr marL="0" indent="0" algn="just">
              <a:buNone/>
            </a:pPr>
            <a:r>
              <a:rPr lang="en-US" b="1" dirty="0" err="1"/>
              <a:t>connection.execute</a:t>
            </a:r>
            <a:r>
              <a:rPr lang="en-US" b="1" dirty="0"/>
              <a:t>(</a:t>
            </a:r>
            <a:r>
              <a:rPr lang="en-US" b="1" dirty="0" err="1"/>
              <a:t>sql</a:t>
            </a:r>
            <a:r>
              <a:rPr lang="en-US" b="1" dirty="0"/>
              <a:t> [, optional parameters])</a:t>
            </a:r>
            <a:endParaRPr lang="en-US" dirty="0"/>
          </a:p>
          <a:p>
            <a:pPr marL="0" indent="0" algn="just">
              <a:buNone/>
            </a:pPr>
            <a:r>
              <a:rPr lang="en-US" dirty="0"/>
              <a:t>This routine is a shortcut of the above execute method provided by the cursor object and it creates an intermediate cursor object by calling the cursor method, then calls the cursor's execute method with the parameters given.</a:t>
            </a:r>
          </a:p>
          <a:p>
            <a:pPr marL="0" indent="0" algn="just">
              <a:buNone/>
            </a:pPr>
            <a:endParaRPr lang="en-US" dirty="0" smtClean="0"/>
          </a:p>
          <a:p>
            <a:pPr marL="0" indent="0" algn="just">
              <a:buNone/>
            </a:pP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107DE122-566B-450A-A692-6FCF8F966860}" type="slidenum">
              <a:rPr lang="en-US" smtClean="0"/>
              <a:t>3</a:t>
            </a:fld>
            <a:endParaRPr lang="en-US"/>
          </a:p>
        </p:txBody>
      </p:sp>
    </p:spTree>
    <p:extLst>
      <p:ext uri="{BB962C8B-B14F-4D97-AF65-F5344CB8AC3E}">
        <p14:creationId xmlns:p14="http://schemas.microsoft.com/office/powerpoint/2010/main" val="363317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pPr marL="0" indent="0" algn="just">
              <a:buNone/>
            </a:pPr>
            <a:r>
              <a:rPr lang="en-US" b="1" dirty="0" err="1" smtClean="0"/>
              <a:t>cursor.executemany</a:t>
            </a:r>
            <a:r>
              <a:rPr lang="en-US" b="1" dirty="0" smtClean="0"/>
              <a:t>(</a:t>
            </a:r>
            <a:r>
              <a:rPr lang="en-US" b="1" dirty="0" err="1" smtClean="0"/>
              <a:t>sql</a:t>
            </a:r>
            <a:r>
              <a:rPr lang="en-US" b="1" dirty="0" smtClean="0"/>
              <a:t>, </a:t>
            </a:r>
            <a:r>
              <a:rPr lang="en-US" b="1" dirty="0" err="1" smtClean="0"/>
              <a:t>seq_of_parameters</a:t>
            </a:r>
            <a:r>
              <a:rPr lang="en-US" b="1" dirty="0" smtClean="0"/>
              <a:t>)</a:t>
            </a:r>
          </a:p>
          <a:p>
            <a:pPr marL="0" indent="0" algn="just">
              <a:buNone/>
            </a:pPr>
            <a:r>
              <a:rPr lang="en-US" dirty="0" smtClean="0"/>
              <a:t>This routine executes an SQL command against all parameter sequences or mappings found in the sequence </a:t>
            </a:r>
            <a:r>
              <a:rPr lang="en-US" dirty="0" err="1" smtClean="0"/>
              <a:t>sql</a:t>
            </a:r>
            <a:r>
              <a:rPr lang="en-US" dirty="0" smtClean="0"/>
              <a:t>.</a:t>
            </a:r>
          </a:p>
          <a:p>
            <a:pPr marL="0" indent="0" algn="just">
              <a:buNone/>
            </a:pPr>
            <a:endParaRPr lang="en-US" dirty="0" smtClean="0"/>
          </a:p>
          <a:p>
            <a:pPr marL="0" indent="0" algn="just">
              <a:buNone/>
            </a:pPr>
            <a:r>
              <a:rPr lang="en-US" dirty="0" smtClean="0"/>
              <a:t>	</a:t>
            </a:r>
          </a:p>
          <a:p>
            <a:pPr marL="0" indent="0" algn="just">
              <a:buNone/>
            </a:pPr>
            <a:r>
              <a:rPr lang="en-US" b="1" dirty="0" err="1" smtClean="0"/>
              <a:t>connection.executemany</a:t>
            </a:r>
            <a:r>
              <a:rPr lang="en-US" b="1" dirty="0" smtClean="0"/>
              <a:t>(</a:t>
            </a:r>
            <a:r>
              <a:rPr lang="en-US" b="1" dirty="0" err="1" smtClean="0"/>
              <a:t>sql</a:t>
            </a:r>
            <a:r>
              <a:rPr lang="en-US" b="1" dirty="0" smtClean="0"/>
              <a:t>[, parameters])</a:t>
            </a:r>
          </a:p>
          <a:p>
            <a:pPr marL="0" indent="0" algn="just">
              <a:buNone/>
            </a:pPr>
            <a:r>
              <a:rPr lang="en-US" dirty="0" smtClean="0"/>
              <a:t>This routine is a shortcut that creates an intermediate cursor object by calling the cursor method, then calls the </a:t>
            </a:r>
            <a:r>
              <a:rPr lang="en-US" dirty="0" err="1" smtClean="0"/>
              <a:t>cursor.s</a:t>
            </a:r>
            <a:r>
              <a:rPr lang="en-US" dirty="0" smtClean="0"/>
              <a:t> </a:t>
            </a:r>
            <a:r>
              <a:rPr lang="en-US" dirty="0" err="1" smtClean="0"/>
              <a:t>executemany</a:t>
            </a:r>
            <a:r>
              <a:rPr lang="en-US" dirty="0" smtClean="0"/>
              <a:t> method with the parameters given.</a:t>
            </a:r>
          </a:p>
          <a:p>
            <a:pPr marL="0" indent="0" algn="just">
              <a:buNone/>
            </a:pPr>
            <a:r>
              <a:rPr lang="en-US" dirty="0" smtClean="0"/>
              <a:t>	</a:t>
            </a:r>
          </a:p>
          <a:p>
            <a:pPr marL="0" indent="0" algn="just">
              <a:buNone/>
            </a:pPr>
            <a:r>
              <a:rPr lang="en-US" b="1" dirty="0" err="1" smtClean="0"/>
              <a:t>cursor.executescript</a:t>
            </a:r>
            <a:r>
              <a:rPr lang="en-US" b="1" dirty="0" smtClean="0"/>
              <a:t>(</a:t>
            </a:r>
            <a:r>
              <a:rPr lang="en-US" b="1" dirty="0" err="1" smtClean="0"/>
              <a:t>sql_script</a:t>
            </a:r>
            <a:r>
              <a:rPr lang="en-US" b="1" dirty="0" smtClean="0"/>
              <a:t>)</a:t>
            </a:r>
          </a:p>
          <a:p>
            <a:pPr marL="0" indent="0" algn="just">
              <a:buNone/>
            </a:pPr>
            <a:r>
              <a:rPr lang="en-US" dirty="0" smtClean="0"/>
              <a:t>This routine executes multiple SQL statements at once provided in the form of script. It issues a COMMIT statement first, then executes the SQL script it gets as a parameter. All the SQL statements should be separated by a semi colon (;).</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t>4</a:t>
            </a:fld>
            <a:endParaRPr lang="en-US"/>
          </a:p>
        </p:txBody>
      </p:sp>
    </p:spTree>
    <p:extLst>
      <p:ext uri="{BB962C8B-B14F-4D97-AF65-F5344CB8AC3E}">
        <p14:creationId xmlns:p14="http://schemas.microsoft.com/office/powerpoint/2010/main" val="273058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lgn="just">
              <a:buNone/>
            </a:pPr>
            <a:r>
              <a:rPr lang="en-US" b="1" dirty="0" err="1" smtClean="0"/>
              <a:t>connection.executescript</a:t>
            </a:r>
            <a:r>
              <a:rPr lang="en-US" b="1" dirty="0" smtClean="0"/>
              <a:t>(</a:t>
            </a:r>
            <a:r>
              <a:rPr lang="en-US" b="1" dirty="0" err="1" smtClean="0"/>
              <a:t>sql_script</a:t>
            </a:r>
            <a:r>
              <a:rPr lang="en-US" b="1" dirty="0" smtClean="0"/>
              <a:t>)</a:t>
            </a:r>
          </a:p>
          <a:p>
            <a:pPr marL="0" indent="0" algn="just">
              <a:buNone/>
            </a:pPr>
            <a:r>
              <a:rPr lang="en-US" dirty="0" smtClean="0"/>
              <a:t>This routine is a shortcut that creates an intermediate cursor object by calling the cursor method, then calls the cursor's </a:t>
            </a:r>
            <a:r>
              <a:rPr lang="en-US" dirty="0" err="1" smtClean="0"/>
              <a:t>executescript</a:t>
            </a:r>
            <a:r>
              <a:rPr lang="en-US" dirty="0" smtClean="0"/>
              <a:t> method with the parameters given.</a:t>
            </a:r>
          </a:p>
          <a:p>
            <a:pPr marL="0" indent="0" algn="just">
              <a:buNone/>
            </a:pPr>
            <a:r>
              <a:rPr lang="en-US" dirty="0" smtClean="0"/>
              <a:t>	</a:t>
            </a:r>
          </a:p>
          <a:p>
            <a:pPr marL="0" indent="0" algn="just">
              <a:buNone/>
            </a:pPr>
            <a:r>
              <a:rPr lang="en-US" b="1" dirty="0" err="1" smtClean="0"/>
              <a:t>connection.total_changes</a:t>
            </a:r>
            <a:r>
              <a:rPr lang="en-US" b="1" dirty="0" smtClean="0"/>
              <a:t>()</a:t>
            </a:r>
          </a:p>
          <a:p>
            <a:pPr marL="0" indent="0" algn="just">
              <a:buNone/>
            </a:pPr>
            <a:r>
              <a:rPr lang="en-US" dirty="0" smtClean="0"/>
              <a:t>This routine returns the total number of database rows that have been modified, inserted, or deleted since the database connection was opened.</a:t>
            </a:r>
          </a:p>
          <a:p>
            <a:pPr marL="0" indent="0" algn="just">
              <a:buNone/>
            </a:pPr>
            <a:endParaRPr lang="en-US" dirty="0" smtClean="0"/>
          </a:p>
          <a:p>
            <a:pPr marL="0" indent="0" algn="just">
              <a:buNone/>
            </a:pPr>
            <a:r>
              <a:rPr lang="en-US" b="1" dirty="0" err="1" smtClean="0"/>
              <a:t>connection.commit</a:t>
            </a:r>
            <a:r>
              <a:rPr lang="en-US" b="1" dirty="0" smtClean="0"/>
              <a:t>()</a:t>
            </a:r>
          </a:p>
          <a:p>
            <a:pPr marL="0" indent="0" algn="just">
              <a:buNone/>
            </a:pPr>
            <a:r>
              <a:rPr lang="en-US" dirty="0" smtClean="0"/>
              <a:t>This method commits the current transaction. If you don't call this method, anything you did since the last call to commit() is not visible from other database connections.</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t>5</a:t>
            </a:fld>
            <a:endParaRPr lang="en-US"/>
          </a:p>
        </p:txBody>
      </p:sp>
    </p:spTree>
    <p:extLst>
      <p:ext uri="{BB962C8B-B14F-4D97-AF65-F5344CB8AC3E}">
        <p14:creationId xmlns:p14="http://schemas.microsoft.com/office/powerpoint/2010/main" val="260639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0" indent="0">
              <a:buNone/>
            </a:pPr>
            <a:r>
              <a:rPr lang="en-US" b="1" dirty="0" err="1" smtClean="0"/>
              <a:t>connection.rollback</a:t>
            </a:r>
            <a:r>
              <a:rPr lang="en-US" b="1" dirty="0" smtClean="0"/>
              <a:t>()</a:t>
            </a:r>
          </a:p>
          <a:p>
            <a:pPr marL="0" indent="0">
              <a:buNone/>
            </a:pPr>
            <a:r>
              <a:rPr lang="en-US" dirty="0" smtClean="0"/>
              <a:t>This method rolls back any changes to the database since the last call to commit().</a:t>
            </a:r>
          </a:p>
          <a:p>
            <a:pPr marL="0" indent="0">
              <a:buNone/>
            </a:pPr>
            <a:endParaRPr lang="en-US" dirty="0" smtClean="0"/>
          </a:p>
          <a:p>
            <a:pPr marL="0" indent="0">
              <a:buNone/>
            </a:pPr>
            <a:r>
              <a:rPr lang="en-US" dirty="0" smtClean="0"/>
              <a:t>	</a:t>
            </a:r>
          </a:p>
          <a:p>
            <a:pPr marL="0" indent="0">
              <a:buNone/>
            </a:pPr>
            <a:r>
              <a:rPr lang="en-US" b="1" dirty="0" err="1" smtClean="0"/>
              <a:t>connection.close</a:t>
            </a:r>
            <a:r>
              <a:rPr lang="en-US" b="1" dirty="0" smtClean="0"/>
              <a:t>()</a:t>
            </a:r>
          </a:p>
          <a:p>
            <a:pPr marL="0" indent="0">
              <a:buNone/>
            </a:pPr>
            <a:r>
              <a:rPr lang="en-US" dirty="0" smtClean="0"/>
              <a:t>This method closes the database connection. Note that this does not automatically call commit(). If you just close your database connection without calling commit() first, your changes will be lost!</a:t>
            </a:r>
          </a:p>
          <a:p>
            <a:pPr marL="0" indent="0">
              <a:buNone/>
            </a:pPr>
            <a:endParaRPr lang="en-US" dirty="0" smtClean="0"/>
          </a:p>
          <a:p>
            <a:pPr marL="0" indent="0">
              <a:buNone/>
            </a:pPr>
            <a:r>
              <a:rPr lang="en-US" dirty="0" smtClean="0"/>
              <a:t>	</a:t>
            </a:r>
          </a:p>
          <a:p>
            <a:pPr marL="0" indent="0">
              <a:buNone/>
            </a:pPr>
            <a:r>
              <a:rPr lang="en-US" b="1" dirty="0" err="1" smtClean="0"/>
              <a:t>cursor.fetchone</a:t>
            </a:r>
            <a:r>
              <a:rPr lang="en-US" b="1" dirty="0" smtClean="0"/>
              <a:t>()</a:t>
            </a:r>
          </a:p>
          <a:p>
            <a:pPr marL="0" indent="0">
              <a:buNone/>
            </a:pPr>
            <a:r>
              <a:rPr lang="en-US" dirty="0" smtClean="0"/>
              <a:t>This method fetches the next row of a query result set, returning a single sequence, or None when no more data is available.</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t>6</a:t>
            </a:fld>
            <a:endParaRPr lang="en-US"/>
          </a:p>
        </p:txBody>
      </p:sp>
    </p:spTree>
    <p:extLst>
      <p:ext uri="{BB962C8B-B14F-4D97-AF65-F5344CB8AC3E}">
        <p14:creationId xmlns:p14="http://schemas.microsoft.com/office/powerpoint/2010/main" val="179178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sqlite3 module APIs</a:t>
            </a:r>
            <a:br>
              <a:rPr lang="en-US" b="1" dirty="0"/>
            </a:br>
            <a:endParaRPr lang="en-US"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err="1" smtClean="0"/>
              <a:t>cursor.fetchmany</a:t>
            </a:r>
            <a:r>
              <a:rPr lang="en-US" b="1" dirty="0" smtClean="0"/>
              <a:t>([size = </a:t>
            </a:r>
            <a:r>
              <a:rPr lang="en-US" b="1" dirty="0" err="1" smtClean="0"/>
              <a:t>cursor.arraysize</a:t>
            </a:r>
            <a:r>
              <a:rPr lang="en-US" b="1" dirty="0" smtClean="0"/>
              <a:t>])</a:t>
            </a:r>
          </a:p>
          <a:p>
            <a:pPr marL="0" indent="0" algn="just">
              <a:buNone/>
            </a:pPr>
            <a:r>
              <a:rPr lang="en-US" dirty="0" smtClean="0"/>
              <a:t>This routine fetches the next set of rows of a query result, returning a list. An empty list is returned when no more rows are available. The method tries to fetch as many rows as indicated by the size parameter.</a:t>
            </a:r>
          </a:p>
          <a:p>
            <a:pPr marL="0" indent="0" algn="just">
              <a:buNone/>
            </a:pPr>
            <a:endParaRPr lang="en-US" dirty="0" smtClean="0"/>
          </a:p>
          <a:p>
            <a:pPr marL="0" indent="0" algn="just">
              <a:buNone/>
            </a:pPr>
            <a:r>
              <a:rPr lang="en-US" dirty="0" smtClean="0"/>
              <a:t>	</a:t>
            </a:r>
          </a:p>
          <a:p>
            <a:pPr marL="0" indent="0" algn="just">
              <a:buNone/>
            </a:pPr>
            <a:r>
              <a:rPr lang="en-US" b="1" dirty="0" err="1" smtClean="0"/>
              <a:t>cursor.fetchall</a:t>
            </a:r>
            <a:r>
              <a:rPr lang="en-US" b="1" dirty="0" smtClean="0"/>
              <a:t>()</a:t>
            </a:r>
          </a:p>
          <a:p>
            <a:pPr marL="0" indent="0" algn="just">
              <a:buNone/>
            </a:pPr>
            <a:r>
              <a:rPr lang="en-US" dirty="0" smtClean="0"/>
              <a:t>This routine fetches all (remaining) rows of a query result, returning a list. An empty list is returned when no rows are available.</a:t>
            </a:r>
            <a:endParaRPr lang="en-US" dirty="0"/>
          </a:p>
        </p:txBody>
      </p:sp>
      <p:sp>
        <p:nvSpPr>
          <p:cNvPr id="5" name="Slide Number Placeholder 4"/>
          <p:cNvSpPr>
            <a:spLocks noGrp="1"/>
          </p:cNvSpPr>
          <p:nvPr>
            <p:ph type="sldNum" sz="quarter" idx="12"/>
          </p:nvPr>
        </p:nvSpPr>
        <p:spPr/>
        <p:txBody>
          <a:bodyPr/>
          <a:lstStyle/>
          <a:p>
            <a:fld id="{107DE122-566B-450A-A692-6FCF8F966860}" type="slidenum">
              <a:rPr lang="en-US" smtClean="0"/>
              <a:t>7</a:t>
            </a:fld>
            <a:endParaRPr lang="en-US"/>
          </a:p>
        </p:txBody>
      </p:sp>
    </p:spTree>
    <p:extLst>
      <p:ext uri="{BB962C8B-B14F-4D97-AF65-F5344CB8AC3E}">
        <p14:creationId xmlns:p14="http://schemas.microsoft.com/office/powerpoint/2010/main" val="209297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Connect to Database</a:t>
            </a:r>
            <a:endParaRPr lang="en-US" b="1" dirty="0"/>
          </a:p>
        </p:txBody>
      </p:sp>
      <p:sp>
        <p:nvSpPr>
          <p:cNvPr id="3" name="Content Placeholder 2"/>
          <p:cNvSpPr>
            <a:spLocks noGrp="1"/>
          </p:cNvSpPr>
          <p:nvPr>
            <p:ph idx="1"/>
          </p:nvPr>
        </p:nvSpPr>
        <p:spPr/>
        <p:txBody>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p>
        </p:txBody>
      </p:sp>
      <p:sp>
        <p:nvSpPr>
          <p:cNvPr id="4" name="Slide Number Placeholder 3"/>
          <p:cNvSpPr>
            <a:spLocks noGrp="1"/>
          </p:cNvSpPr>
          <p:nvPr>
            <p:ph type="sldNum" sz="quarter" idx="12"/>
          </p:nvPr>
        </p:nvSpPr>
        <p:spPr/>
        <p:txBody>
          <a:bodyPr/>
          <a:lstStyle/>
          <a:p>
            <a:fld id="{107DE122-566B-450A-A692-6FCF8F966860}" type="slidenum">
              <a:rPr lang="en-US" smtClean="0"/>
              <a:t>8</a:t>
            </a:fld>
            <a:endParaRPr lang="en-US"/>
          </a:p>
        </p:txBody>
      </p:sp>
    </p:spTree>
    <p:extLst>
      <p:ext uri="{BB962C8B-B14F-4D97-AF65-F5344CB8AC3E}">
        <p14:creationId xmlns:p14="http://schemas.microsoft.com/office/powerpoint/2010/main" val="260959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a Table</a:t>
            </a:r>
            <a:endParaRPr lang="en-US" b="1"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0" indent="0">
              <a:buNone/>
            </a:pPr>
            <a:r>
              <a:rPr lang="en-US" dirty="0"/>
              <a:t>import</a:t>
            </a:r>
            <a:r>
              <a:rPr lang="en-US" dirty="0" smtClean="0">
                <a:effectLst/>
              </a:rPr>
              <a:t> sqlite3 </a:t>
            </a:r>
          </a:p>
          <a:p>
            <a:pPr marL="0" indent="0">
              <a:buNone/>
            </a:pPr>
            <a:r>
              <a:rPr lang="en-US" dirty="0" smtClean="0">
                <a:effectLst/>
              </a:rPr>
              <a:t>conn </a:t>
            </a:r>
            <a:r>
              <a:rPr lang="en-US" dirty="0"/>
              <a:t>=</a:t>
            </a:r>
            <a:r>
              <a:rPr lang="en-US" dirty="0" smtClean="0">
                <a:effectLst/>
              </a:rPr>
              <a:t> sqlite3</a:t>
            </a:r>
            <a:r>
              <a:rPr lang="en-US" dirty="0"/>
              <a:t>.</a:t>
            </a:r>
            <a:r>
              <a:rPr lang="en-US" dirty="0" smtClean="0">
                <a:effectLst/>
              </a:rPr>
              <a:t>connect</a:t>
            </a:r>
            <a:r>
              <a:rPr lang="en-US" dirty="0"/>
              <a:t>('</a:t>
            </a:r>
            <a:r>
              <a:rPr lang="en-US" dirty="0" err="1"/>
              <a:t>test.db</a:t>
            </a:r>
            <a:r>
              <a:rPr lang="en-US" dirty="0"/>
              <a:t>')</a:t>
            </a:r>
            <a:r>
              <a:rPr lang="en-US" dirty="0" smtClean="0">
                <a:effectLst/>
              </a:rPr>
              <a:t> </a:t>
            </a:r>
          </a:p>
          <a:p>
            <a:pPr marL="0" indent="0">
              <a:buNone/>
            </a:pPr>
            <a:r>
              <a:rPr lang="en-US" dirty="0" smtClean="0"/>
              <a:t>print</a:t>
            </a:r>
            <a:r>
              <a:rPr lang="en-US" dirty="0" smtClean="0">
                <a:effectLst/>
              </a:rPr>
              <a:t> </a:t>
            </a:r>
            <a:r>
              <a:rPr lang="en-US" dirty="0"/>
              <a:t>"Opened database successfully";</a:t>
            </a:r>
            <a:r>
              <a:rPr lang="en-US" dirty="0" smtClean="0">
                <a:effectLst/>
              </a:rPr>
              <a:t> </a:t>
            </a:r>
            <a:r>
              <a:rPr lang="en-US" dirty="0" err="1" smtClean="0">
                <a:effectLst/>
              </a:rPr>
              <a:t>conn</a:t>
            </a:r>
            <a:r>
              <a:rPr lang="en-US" dirty="0" err="1"/>
              <a:t>.</a:t>
            </a:r>
            <a:r>
              <a:rPr lang="en-US" dirty="0" err="1" smtClean="0">
                <a:effectLst/>
              </a:rPr>
              <a:t>execute</a:t>
            </a:r>
            <a:r>
              <a:rPr lang="en-US" dirty="0"/>
              <a:t>('''CREATE TABLE COMPANY </a:t>
            </a:r>
            <a:endParaRPr lang="en-US" dirty="0" smtClean="0"/>
          </a:p>
          <a:p>
            <a:pPr marL="0" indent="0">
              <a:buNone/>
            </a:pPr>
            <a:r>
              <a:rPr lang="en-US" dirty="0" smtClean="0"/>
              <a:t>(</a:t>
            </a:r>
            <a:r>
              <a:rPr lang="en-US" dirty="0"/>
              <a:t>ID INT PRIMARY KEY NOT NULL, </a:t>
            </a:r>
            <a:endParaRPr lang="en-US" dirty="0" smtClean="0"/>
          </a:p>
          <a:p>
            <a:pPr marL="0" indent="0">
              <a:buNone/>
            </a:pPr>
            <a:r>
              <a:rPr lang="en-US" dirty="0" smtClean="0"/>
              <a:t>NAME </a:t>
            </a:r>
            <a:r>
              <a:rPr lang="en-US" dirty="0"/>
              <a:t>TEXT NOT NULL, </a:t>
            </a:r>
            <a:endParaRPr lang="en-US" dirty="0" smtClean="0"/>
          </a:p>
          <a:p>
            <a:pPr marL="0" indent="0">
              <a:buNone/>
            </a:pPr>
            <a:r>
              <a:rPr lang="en-US" dirty="0" smtClean="0"/>
              <a:t>AGE </a:t>
            </a:r>
            <a:r>
              <a:rPr lang="en-US" dirty="0"/>
              <a:t>INT NOT NULL, </a:t>
            </a:r>
            <a:endParaRPr lang="en-US" dirty="0" smtClean="0"/>
          </a:p>
          <a:p>
            <a:pPr marL="0" indent="0">
              <a:buNone/>
            </a:pPr>
            <a:r>
              <a:rPr lang="en-US" dirty="0" smtClean="0"/>
              <a:t>ADDRESS </a:t>
            </a:r>
            <a:r>
              <a:rPr lang="en-US" dirty="0"/>
              <a:t>CHAR(50), </a:t>
            </a:r>
            <a:endParaRPr lang="en-US" dirty="0" smtClean="0"/>
          </a:p>
          <a:p>
            <a:pPr marL="0" indent="0">
              <a:buNone/>
            </a:pPr>
            <a:r>
              <a:rPr lang="en-US" dirty="0" smtClean="0"/>
              <a:t>SALARY </a:t>
            </a:r>
            <a:r>
              <a:rPr lang="en-US" dirty="0"/>
              <a:t>REAL);''')</a:t>
            </a:r>
            <a:r>
              <a:rPr lang="en-US" dirty="0" smtClean="0">
                <a:effectLst/>
              </a:rPr>
              <a:t> </a:t>
            </a:r>
          </a:p>
          <a:p>
            <a:pPr marL="0" indent="0">
              <a:buNone/>
            </a:pPr>
            <a:r>
              <a:rPr lang="en-US" dirty="0" smtClean="0"/>
              <a:t>print</a:t>
            </a:r>
            <a:r>
              <a:rPr lang="en-US" dirty="0" smtClean="0">
                <a:effectLst/>
              </a:rPr>
              <a:t> </a:t>
            </a:r>
            <a:r>
              <a:rPr lang="en-US" dirty="0"/>
              <a:t>"Table created successfully";</a:t>
            </a:r>
            <a:r>
              <a:rPr lang="en-US" dirty="0" smtClean="0">
                <a:effectLst/>
              </a:rPr>
              <a:t> </a:t>
            </a:r>
          </a:p>
          <a:p>
            <a:pPr marL="0" indent="0">
              <a:buNone/>
            </a:pPr>
            <a:r>
              <a:rPr lang="en-US" dirty="0" err="1" smtClean="0">
                <a:effectLst/>
              </a:rPr>
              <a:t>conn</a:t>
            </a:r>
            <a:r>
              <a:rPr lang="en-US" dirty="0" err="1" smtClean="0"/>
              <a:t>.</a:t>
            </a:r>
            <a:r>
              <a:rPr lang="en-US" dirty="0" err="1" smtClean="0">
                <a:effectLst/>
              </a:rPr>
              <a:t>close</a:t>
            </a:r>
            <a:r>
              <a:rPr lang="en-US" dirty="0"/>
              <a:t>()</a:t>
            </a:r>
          </a:p>
        </p:txBody>
      </p:sp>
      <p:sp>
        <p:nvSpPr>
          <p:cNvPr id="4" name="Slide Number Placeholder 3"/>
          <p:cNvSpPr>
            <a:spLocks noGrp="1"/>
          </p:cNvSpPr>
          <p:nvPr>
            <p:ph type="sldNum" sz="quarter" idx="12"/>
          </p:nvPr>
        </p:nvSpPr>
        <p:spPr/>
        <p:txBody>
          <a:bodyPr/>
          <a:lstStyle/>
          <a:p>
            <a:fld id="{107DE122-566B-450A-A692-6FCF8F966860}" type="slidenum">
              <a:rPr lang="en-US" smtClean="0"/>
              <a:t>9</a:t>
            </a:fld>
            <a:endParaRPr lang="en-US"/>
          </a:p>
        </p:txBody>
      </p:sp>
    </p:spTree>
    <p:extLst>
      <p:ext uri="{BB962C8B-B14F-4D97-AF65-F5344CB8AC3E}">
        <p14:creationId xmlns:p14="http://schemas.microsoft.com/office/powerpoint/2010/main" val="23375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740</Words>
  <Application>Microsoft Office PowerPoint</Application>
  <PresentationFormat>On-screen Show (4:3)</PresentationFormat>
  <Paragraphs>139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DATABASES WITH PYTHON</vt:lpstr>
      <vt:lpstr>Python sqlite3 module APIs </vt:lpstr>
      <vt:lpstr>Python sqlite3 module APIs </vt:lpstr>
      <vt:lpstr>Python sqlite3 module APIs </vt:lpstr>
      <vt:lpstr>Python sqlite3 module APIs </vt:lpstr>
      <vt:lpstr>Python sqlite3 module APIs </vt:lpstr>
      <vt:lpstr>Python sqlite3 module APIs </vt:lpstr>
      <vt:lpstr>Connect to Database</vt:lpstr>
      <vt:lpstr>Create a Table</vt:lpstr>
      <vt:lpstr>INSERT Operation</vt:lpstr>
      <vt:lpstr>SELECT Operation</vt:lpstr>
      <vt:lpstr>UPDATE Operation</vt:lpstr>
      <vt:lpstr>DELETE Operation</vt:lpstr>
      <vt:lpstr>PowerPoint Presentation</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System</dc:creator>
  <cp:lastModifiedBy>Vikranth</cp:lastModifiedBy>
  <cp:revision>8</cp:revision>
  <dcterms:created xsi:type="dcterms:W3CDTF">2017-09-12T03:45:05Z</dcterms:created>
  <dcterms:modified xsi:type="dcterms:W3CDTF">2018-09-19T06:22:25Z</dcterms:modified>
</cp:coreProperties>
</file>