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150" y="162"/>
      </p:cViewPr>
      <p:guideLst>
        <p:guide orient="horz" pos="216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1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6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No Hea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653" y="219456"/>
            <a:ext cx="11060221" cy="914400"/>
          </a:xfrm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 dirty="0"/>
              <a:t>Title and Content – No Header Graphic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7C51-9B07-4A79-9FCC-F78D306B36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B57-E729-4873-B7AE-70F9BA5BCD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94653" y="1393293"/>
            <a:ext cx="11060221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65CA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94654" y="1847091"/>
            <a:ext cx="11047951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24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52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8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1" y="260648"/>
            <a:ext cx="10801199" cy="57917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7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04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8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8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7DFD-4F70-4996-A1DF-FC48565867F1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B683-308B-478E-B9F0-C2A7C600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8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Trackener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Identifying horse movements with an accelerometer and a gyro meter,</a:t>
            </a:r>
          </a:p>
          <a:p>
            <a:r>
              <a:rPr lang="en-GB" dirty="0"/>
              <a:t>w</a:t>
            </a:r>
            <a:r>
              <a:rPr lang="en-GB" dirty="0" smtClean="0"/>
              <a:t>ith examples from 3 components geophone data from seismic arrivals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seismic wave example</a:t>
            </a:r>
            <a:endParaRPr lang="en-GB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6" y="2348880"/>
            <a:ext cx="10166289" cy="1452326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3450005" y="2762627"/>
            <a:ext cx="305391" cy="2502234"/>
          </a:xfrm>
          <a:prstGeom prst="leftBrace">
            <a:avLst>
              <a:gd name="adj1" fmla="val 8333"/>
              <a:gd name="adj2" fmla="val 327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59817" y="4293096"/>
            <a:ext cx="343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Quiet, random noise</a:t>
            </a:r>
            <a:endParaRPr lang="en-GB" i="1" dirty="0"/>
          </a:p>
          <a:p>
            <a:pPr algn="ctr"/>
            <a:r>
              <a:rPr lang="en-GB" sz="1400" i="1" dirty="0" smtClean="0"/>
              <a:t>Could be compared to the horse is stationary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7848" y="1291698"/>
            <a:ext cx="450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First seismic wave</a:t>
            </a:r>
            <a:endParaRPr lang="en-GB" i="1" dirty="0"/>
          </a:p>
          <a:p>
            <a:r>
              <a:rPr lang="en-GB" sz="1400" i="1" dirty="0" smtClean="0"/>
              <a:t>Could be compared to the first horse movement to stand up</a:t>
            </a:r>
          </a:p>
        </p:txBody>
      </p:sp>
      <p:sp>
        <p:nvSpPr>
          <p:cNvPr id="10" name="Left Brace 9"/>
          <p:cNvSpPr/>
          <p:nvPr/>
        </p:nvSpPr>
        <p:spPr>
          <a:xfrm rot="5400000">
            <a:off x="4878225" y="1973456"/>
            <a:ext cx="305391" cy="336159"/>
          </a:xfrm>
          <a:prstGeom prst="leftBrace">
            <a:avLst>
              <a:gd name="adj1" fmla="val 8333"/>
              <a:gd name="adj2" fmla="val 476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53816" y="1988840"/>
            <a:ext cx="0" cy="219600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17049" y="1988840"/>
            <a:ext cx="0" cy="219600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6200000">
            <a:off x="7592062" y="1486037"/>
            <a:ext cx="305391" cy="5055416"/>
          </a:xfrm>
          <a:prstGeom prst="leftBrace">
            <a:avLst>
              <a:gd name="adj1" fmla="val 8333"/>
              <a:gd name="adj2" fmla="val 104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514047" y="4293096"/>
            <a:ext cx="6605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Rest of the seismic wave (converted waves, reflected waves…)</a:t>
            </a:r>
            <a:endParaRPr lang="en-GB" i="1" dirty="0"/>
          </a:p>
          <a:p>
            <a:r>
              <a:rPr lang="en-GB" sz="1400" i="1" dirty="0" smtClean="0"/>
              <a:t>Could be compared to the rest of the horse movement to stand up or the horse is moving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8036" y="2137515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3C means Z,X &amp; Y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14276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#1: Energy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5" y="2423462"/>
            <a:ext cx="10239811" cy="1462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82583" y="4069862"/>
                <a:ext cx="3518206" cy="81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83" y="4069862"/>
                <a:ext cx="3518206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40630" y="5338618"/>
            <a:ext cx="376769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Cambria Math" panose="02040503050406030204" pitchFamily="18" charset="0"/>
              </a:defRPr>
            </a:lvl1pPr>
          </a:lstStyle>
          <a:p>
            <a:r>
              <a:rPr lang="en-US" dirty="0" smtClean="0"/>
              <a:t>W  </a:t>
            </a:r>
            <a:r>
              <a:rPr lang="en-US" dirty="0"/>
              <a:t>is the window size in samples</a:t>
            </a:r>
          </a:p>
        </p:txBody>
      </p:sp>
    </p:spTree>
    <p:extLst>
      <p:ext uri="{BB962C8B-B14F-4D97-AF65-F5344CB8AC3E}">
        <p14:creationId xmlns:p14="http://schemas.microsoft.com/office/powerpoint/2010/main" val="37213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#2: Energy Rate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5" y="2423462"/>
            <a:ext cx="10239811" cy="1462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75994" y="4337251"/>
                <a:ext cx="2246769" cy="550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sz="2400" dirty="0"/>
                  <a:t>P</a:t>
                </a:r>
                <a14:m>
                  <m:oMath xmlns:m="http://schemas.openxmlformats.org/officeDocument/2006/math">
                    <m:r>
                      <a:rPr lang="en-US" sz="2400"/>
                      <m:t>(</m:t>
                    </m:r>
                    <m:r>
                      <a:rPr lang="en-US" sz="2400"/>
                      <m:t>𝑖</m:t>
                    </m:r>
                    <m:r>
                      <a:rPr lang="en-US" sz="2400"/>
                      <m:t>)=</m:t>
                    </m:r>
                    <m:f>
                      <m:fPr>
                        <m:ctrlPr>
                          <a:rPr lang="en-US" sz="2400"/>
                        </m:ctrlPr>
                      </m:fPr>
                      <m:num>
                        <m:r>
                          <a:rPr lang="en-US" sz="2400"/>
                          <m:t>𝐸</m:t>
                        </m:r>
                        <m:d>
                          <m:dPr>
                            <m:ctrlPr>
                              <a:rPr lang="en-US" sz="2400"/>
                            </m:ctrlPr>
                          </m:dPr>
                          <m:e>
                            <m:r>
                              <a:rPr lang="en-US" sz="2400"/>
                              <m:t>𝑖</m:t>
                            </m:r>
                            <m:r>
                              <a:rPr lang="en-US" sz="2400"/>
                              <m:t>+1</m:t>
                            </m:r>
                          </m:e>
                        </m:d>
                        <m:r>
                          <a:rPr lang="en-US" sz="2400"/>
                          <m:t>−</m:t>
                        </m:r>
                        <m:r>
                          <a:rPr lang="en-US" sz="2400"/>
                          <m:t>𝐸</m:t>
                        </m:r>
                        <m:r>
                          <a:rPr lang="en-US" sz="2400"/>
                          <m:t>(</m:t>
                        </m:r>
                        <m:r>
                          <a:rPr lang="en-US" sz="2400"/>
                          <m:t>𝑖</m:t>
                        </m:r>
                        <m:r>
                          <a:rPr lang="en-US" sz="2400"/>
                          <m:t>)</m:t>
                        </m:r>
                      </m:num>
                      <m:den>
                        <m:r>
                          <a:rPr lang="en-US" sz="2400"/>
                          <m:t>𝑑𝑡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94" y="4337251"/>
                <a:ext cx="2246769" cy="550407"/>
              </a:xfrm>
              <a:prstGeom prst="rect">
                <a:avLst/>
              </a:prstGeom>
              <a:blipFill>
                <a:blip r:embed="rId4"/>
                <a:stretch>
                  <a:fillRect l="-8130" b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40630" y="5338618"/>
            <a:ext cx="343536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Cambria Math" panose="02040503050406030204" pitchFamily="18" charset="0"/>
              </a:defRPr>
            </a:lvl1pPr>
          </a:lstStyle>
          <a:p>
            <a:r>
              <a:rPr lang="en-US" dirty="0" err="1"/>
              <a:t>d</a:t>
            </a:r>
            <a:r>
              <a:rPr lang="en-US" dirty="0" err="1"/>
              <a:t>t</a:t>
            </a:r>
            <a:r>
              <a:rPr lang="en-US" dirty="0"/>
              <a:t> = 1ms  is the sampling rate</a:t>
            </a:r>
          </a:p>
        </p:txBody>
      </p:sp>
    </p:spTree>
    <p:extLst>
      <p:ext uri="{BB962C8B-B14F-4D97-AF65-F5344CB8AC3E}">
        <p14:creationId xmlns:p14="http://schemas.microsoft.com/office/powerpoint/2010/main" val="4210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#3: Short Term Average / Long Term </a:t>
            </a:r>
            <a:r>
              <a:rPr lang="en-US" dirty="0" smtClean="0"/>
              <a:t>Average: STA/LTA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8" y="2423462"/>
            <a:ext cx="10239804" cy="1462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0630" y="5338618"/>
            <a:ext cx="4597477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Cambria Math" panose="02040503050406030204" pitchFamily="18" charset="0"/>
              </a:defRPr>
            </a:lvl1pPr>
          </a:lstStyle>
          <a:p>
            <a:r>
              <a:rPr lang="en-US" dirty="0"/>
              <a:t>STW = 5  Short Term Window in sample</a:t>
            </a:r>
          </a:p>
          <a:p>
            <a:r>
              <a:rPr lang="en-US" dirty="0"/>
              <a:t>LTW = 50 Long </a:t>
            </a:r>
            <a:r>
              <a:rPr lang="en-US" dirty="0"/>
              <a:t>Term Window in sample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22847" y="3876166"/>
            <a:ext cx="6918139" cy="834920"/>
            <a:chOff x="1842517" y="3876166"/>
            <a:chExt cx="6918139" cy="8349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42517" y="3891246"/>
                  <a:ext cx="3088794" cy="81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STA</m:t>
                            </m:r>
                          </m:e>
                          <m:sub>
                            <m:r>
                              <a:rPr lang="en-US"/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𝑖</m:t>
                            </m:r>
                          </m:e>
                        </m:d>
                        <m:r>
                          <a:rPr lang="en-US"/>
                          <m:t>=</m:t>
                        </m:r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𝑆</m:t>
                            </m:r>
                            <m:r>
                              <a:rPr lang="en-US"/>
                              <m:t>𝑇𝑊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/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/>
                              <m:t>𝑗</m:t>
                            </m:r>
                            <m:r>
                              <a:rPr lang="en-US"/>
                              <m:t>=</m:t>
                            </m:r>
                            <m:r>
                              <a:rPr lang="en-US"/>
                              <m:t>𝑖</m:t>
                            </m:r>
                            <m:r>
                              <a:rPr lang="en-US"/>
                              <m:t>−</m:t>
                            </m:r>
                            <m:r>
                              <a:rPr lang="en-US"/>
                              <m:t>𝑆𝑇𝑊</m:t>
                            </m:r>
                          </m:sub>
                          <m:sup>
                            <m:r>
                              <a:rPr lang="en-US"/>
                              <m:t>𝑖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r>
                                      <a:rPr lang="en-US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/>
                                      <m:t>𝑥</m:t>
                                    </m:r>
                                  </m:sub>
                                </m:sSub>
                                <m:r>
                                  <a:rPr lang="en-US"/>
                                  <m:t>(</m:t>
                                </m:r>
                                <m:r>
                                  <a:rPr lang="en-US"/>
                                  <m:t>𝑗</m:t>
                                </m:r>
                                <m:r>
                                  <a:rPr lang="en-US"/>
                                  <m:t>)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517" y="3891246"/>
                  <a:ext cx="3088794" cy="8198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62244" y="3876166"/>
                  <a:ext cx="3098412" cy="81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TA</m:t>
                            </m:r>
                          </m:e>
                          <m:sub>
                            <m:r>
                              <a:rPr lang="en-US"/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𝑖</m:t>
                            </m:r>
                          </m:e>
                        </m:d>
                        <m:r>
                          <a:rPr lang="en-US"/>
                          <m:t>=</m:t>
                        </m:r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𝐿𝑇𝑊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/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/>
                              <m:t>𝑗</m:t>
                            </m:r>
                            <m:r>
                              <a:rPr lang="en-US"/>
                              <m:t>=</m:t>
                            </m:r>
                            <m:r>
                              <a:rPr lang="en-US"/>
                              <m:t>𝑖</m:t>
                            </m:r>
                            <m:r>
                              <a:rPr lang="en-US"/>
                              <m:t>−</m:t>
                            </m:r>
                            <m:r>
                              <a:rPr lang="en-US"/>
                              <m:t>𝐿𝑇𝑊</m:t>
                            </m:r>
                          </m:sub>
                          <m:sup>
                            <m:r>
                              <a:rPr lang="en-US"/>
                              <m:t>𝑖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/>
                                    </m:ctrlPr>
                                  </m:sSubPr>
                                  <m:e>
                                    <m:r>
                                      <a:rPr lang="en-US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/>
                                      <m:t>𝑥</m:t>
                                    </m:r>
                                  </m:sub>
                                </m:sSub>
                                <m:r>
                                  <a:rPr lang="en-US"/>
                                  <m:t>(</m:t>
                                </m:r>
                                <m:r>
                                  <a:rPr lang="en-US"/>
                                  <m:t>𝑗</m:t>
                                </m:r>
                                <m:r>
                                  <a:rPr lang="en-US"/>
                                  <m:t>)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244" y="3876166"/>
                  <a:ext cx="3098412" cy="819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80768" y="4620035"/>
                <a:ext cx="1415195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dirty="0"/>
                          </m:ctrlPr>
                        </m:sSubPr>
                        <m:e>
                          <m:r>
                            <a:rPr lang="en-US" dirty="0"/>
                            <m:t>𝑆𝐿𝑅</m:t>
                          </m:r>
                        </m:e>
                        <m:sub>
                          <m:r>
                            <a:rPr lang="en-US" dirty="0"/>
                            <m:t>𝑥</m:t>
                          </m:r>
                        </m:sub>
                      </m:sSub>
                      <m:r>
                        <a:rPr lang="en-US" dirty="0"/>
                        <m:t>=</m:t>
                      </m:r>
                      <m:f>
                        <m:fPr>
                          <m:ctrlPr>
                            <a:rPr lang="en-US" dirty="0"/>
                          </m:ctrlPr>
                        </m:fPr>
                        <m:num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STA</m:t>
                              </m:r>
                            </m:e>
                            <m:sub>
                              <m:r>
                                <a:rPr lang="en-US"/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TA</m:t>
                              </m:r>
                            </m:e>
                            <m:sub>
                              <m:r>
                                <a:rPr lang="en-US"/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768" y="4620035"/>
                <a:ext cx="1415195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#4: Kurtosis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8" y="2423462"/>
            <a:ext cx="10239804" cy="146282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50034" y="4462832"/>
            <a:ext cx="7435635" cy="985976"/>
            <a:chOff x="2138520" y="4005632"/>
            <a:chExt cx="7435635" cy="9859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138520" y="4109026"/>
                  <a:ext cx="2262542" cy="81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/>
                          <m:t>(</m:t>
                        </m:r>
                        <m:r>
                          <a:rPr lang="en-US"/>
                          <m:t>𝑖</m:t>
                        </m:r>
                        <m:r>
                          <a:rPr lang="en-US"/>
                          <m:t>)=</m:t>
                        </m:r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𝑊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/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/>
                              <m:t>𝑗</m:t>
                            </m:r>
                            <m:r>
                              <a:rPr lang="en-US"/>
                              <m:t>=</m:t>
                            </m:r>
                            <m:r>
                              <a:rPr lang="en-US"/>
                              <m:t>𝑖</m:t>
                            </m:r>
                            <m:r>
                              <a:rPr lang="en-US"/>
                              <m:t>−</m:t>
                            </m:r>
                            <m:r>
                              <a:rPr lang="en-US"/>
                              <m:t>𝑊</m:t>
                            </m:r>
                          </m:sub>
                          <m:sup>
                            <m:r>
                              <a:rPr lang="en-US"/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𝑥</m:t>
                                </m:r>
                              </m:sub>
                            </m:sSub>
                            <m:r>
                              <a:rPr lang="en-US"/>
                              <m:t>(</m:t>
                            </m:r>
                            <m:r>
                              <a:rPr lang="en-US"/>
                              <m:t>𝑗</m:t>
                            </m:r>
                            <m:r>
                              <a:rPr lang="en-US"/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520" y="4109026"/>
                  <a:ext cx="2262542" cy="8198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21929" y="4005632"/>
                  <a:ext cx="4152226" cy="9859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𝐾𝑅𝑇</m:t>
                            </m:r>
                          </m:e>
                          <m:sub>
                            <m:r>
                              <a:rPr lang="en-US"/>
                              <m:t>𝑥</m:t>
                            </m:r>
                          </m:sub>
                        </m:sSub>
                        <m:r>
                          <a:rPr lang="en-US"/>
                          <m:t> (</m:t>
                        </m:r>
                        <m:r>
                          <a:rPr lang="en-US"/>
                          <m:t>𝑖</m:t>
                        </m:r>
                        <m:r>
                          <a:rPr lang="en-US"/>
                          <m:t>)=</m:t>
                        </m:r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f>
                              <m:fPr>
                                <m:ctrlPr>
                                  <a:rPr lang="en-US"/>
                                </m:ctrlPr>
                              </m:fPr>
                              <m:num>
                                <m:r>
                                  <a:rPr lang="en-US"/>
                                  <m:t>1</m:t>
                                </m:r>
                              </m:num>
                              <m:den>
                                <m:r>
                                  <a:rPr lang="en-US"/>
                                  <m:t>𝑊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/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/>
                                  <m:t>𝑗</m:t>
                                </m:r>
                                <m:r>
                                  <a:rPr lang="en-US"/>
                                  <m:t>=</m:t>
                                </m:r>
                                <m:r>
                                  <a:rPr lang="en-US"/>
                                  <m:t>𝑖</m:t>
                                </m:r>
                                <m:r>
                                  <a:rPr lang="en-US"/>
                                  <m:t>−</m:t>
                                </m:r>
                                <m:r>
                                  <a:rPr lang="en-US"/>
                                  <m:t>𝑊</m:t>
                                </m:r>
                              </m:sub>
                              <m:sup>
                                <m:r>
                                  <a:rPr lang="en-US"/>
                                  <m:t>𝑖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/>
                                            </m:ctrlPr>
                                          </m:sSubPr>
                                          <m:e>
                                            <m:r>
                                              <a:rPr lang="en-US"/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/>
                                              <m:t>𝑥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/>
                                            </m:ctrlPr>
                                          </m:dPr>
                                          <m:e>
                                            <m:r>
                                              <a:rPr lang="en-US"/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/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/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/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/>
                                          <m:t>(</m:t>
                                        </m:r>
                                        <m:r>
                                          <a:rPr lang="en-US"/>
                                          <m:t>𝑖</m:t>
                                        </m:r>
                                        <m:r>
                                          <a:rPr lang="en-US"/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/>
                                      <m:t>4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/>
                                        </m:ctrlPr>
                                      </m:fPr>
                                      <m:num>
                                        <m:r>
                                          <a:rPr lang="en-US"/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/>
                                          <m:t>𝑊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/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/>
                                          <m:t>𝑗</m:t>
                                        </m:r>
                                        <m:r>
                                          <a:rPr lang="en-US"/>
                                          <m:t>=</m:t>
                                        </m:r>
                                        <m:r>
                                          <a:rPr lang="en-US"/>
                                          <m:t>𝑖</m:t>
                                        </m:r>
                                        <m:r>
                                          <a:rPr lang="en-US"/>
                                          <m:t>−</m:t>
                                        </m:r>
                                        <m:r>
                                          <a:rPr lang="en-US"/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/>
                                          <m:t>𝑖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/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/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/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/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/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/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/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/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/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/>
                                                          <m:t>𝑥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n-US"/>
                                                  <m:t>(</m:t>
                                                </m:r>
                                                <m:r>
                                                  <a:rPr lang="en-US"/>
                                                  <m:t>𝑖</m:t>
                                                </m:r>
                                                <m:r>
                                                  <a:rPr lang="en-US"/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/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/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29" y="4005632"/>
                  <a:ext cx="4152226" cy="9859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055440" y="5949280"/>
            <a:ext cx="99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equation can look scary but a lot of statistical library can calculate kurtosis and/or skewness for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#5: </a:t>
            </a:r>
            <a:r>
              <a:rPr lang="en-US" dirty="0" smtClean="0"/>
              <a:t>Spectrogram Amplitude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1" y="2423462"/>
            <a:ext cx="10239797" cy="14628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12042" y="4462832"/>
                <a:ext cx="345639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FA</m:t>
                          </m:r>
                        </m:e>
                        <m:sub>
                          <m:r>
                            <a:rPr lang="en-US"/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/>
                          </m:ctrlPr>
                        </m:dPr>
                        <m:e>
                          <m:r>
                            <a:rPr lang="en-US"/>
                            <m:t>𝑖</m:t>
                          </m:r>
                        </m:e>
                      </m:d>
                      <m:r>
                        <a:rPr lang="en-US"/>
                        <m:t>=</m:t>
                      </m:r>
                      <m:r>
                        <m:rPr>
                          <m:sty m:val="p"/>
                        </m:rPr>
                        <a:rPr lang="en-US"/>
                        <m:t>max</m:t>
                      </m:r>
                      <m:r>
                        <a:rPr lang="en-US"/>
                        <m:t>⁡(</m:t>
                      </m:r>
                      <m:r>
                        <a:rPr lang="en-US"/>
                        <m:t>𝐹𝐹𝑇</m:t>
                      </m:r>
                      <m:d>
                        <m:dPr>
                          <m:ctrlPr>
                            <a:rPr lang="en-US"/>
                          </m:ctrlPr>
                        </m:dPr>
                        <m:e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a:rPr lang="en-US"/>
                                <m:t>𝑢</m:t>
                              </m:r>
                            </m:e>
                            <m:sub>
                              <m:r>
                                <a:rPr lang="en-US"/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/>
                              </m:ctrlPr>
                            </m:dPr>
                            <m:e>
                              <m:r>
                                <a:rPr lang="en-US"/>
                                <m:t>𝑖</m:t>
                              </m:r>
                              <m:r>
                                <a:rPr lang="en-US"/>
                                <m:t>−</m:t>
                              </m:r>
                              <m:r>
                                <a:rPr lang="en-US"/>
                                <m:t>𝑊</m:t>
                              </m:r>
                              <m:r>
                                <a:rPr lang="en-US"/>
                                <m:t>:</m:t>
                              </m:r>
                              <m:r>
                                <a:rPr lang="en-US"/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2" y="4462832"/>
                <a:ext cx="3456394" cy="312650"/>
              </a:xfrm>
              <a:prstGeom prst="rect">
                <a:avLst/>
              </a:prstGeom>
              <a:blipFill>
                <a:blip r:embed="rId4"/>
                <a:stretch>
                  <a:fillRect l="-1058" r="-1587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59558" y="5175895"/>
                <a:ext cx="34141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Fast Fourrier Transform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58" y="5175895"/>
                <a:ext cx="3414140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#6: </a:t>
            </a:r>
            <a:r>
              <a:rPr lang="en-US" dirty="0" smtClean="0"/>
              <a:t>Linearity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8" y="2423462"/>
            <a:ext cx="10239804" cy="1462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642489" y="4462832"/>
                <a:ext cx="241418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𝐿</m:t>
                      </m:r>
                      <m:r>
                        <a:rPr lang="en-US"/>
                        <m:t> </m:t>
                      </m:r>
                      <m:d>
                        <m:dPr>
                          <m:ctrlPr>
                            <a:rPr lang="en-US"/>
                          </m:ctrlPr>
                        </m:dPr>
                        <m:e>
                          <m:r>
                            <a:rPr lang="en-US"/>
                            <m:t>𝑖</m:t>
                          </m:r>
                        </m:e>
                      </m:d>
                      <m:r>
                        <a:rPr lang="en-US"/>
                        <m:t>=</m:t>
                      </m:r>
                      <m:r>
                        <a:rPr lang="en-US"/>
                        <m:t>1−</m:t>
                      </m:r>
                      <m:f>
                        <m:fPr>
                          <m:ctrlPr>
                            <a:rPr lang="en-US"/>
                          </m:ctrlPr>
                        </m:fPr>
                        <m:num>
                          <m:r>
                            <a:rPr lang="en-US"/>
                            <m:t>𝝀</m:t>
                          </m:r>
                          <m:d>
                            <m:dPr>
                              <m:ctrlPr>
                                <a:rPr lang="en-US"/>
                              </m:ctrlPr>
                            </m:dPr>
                            <m:e>
                              <m:r>
                                <a:rPr lang="en-US"/>
                                <m:t>3</m:t>
                              </m:r>
                            </m:e>
                          </m:d>
                          <m:r>
                            <a:rPr lang="en-US"/>
                            <m:t>+</m:t>
                          </m:r>
                          <m:r>
                            <a:rPr lang="en-US"/>
                            <m:t>𝝀</m:t>
                          </m:r>
                          <m:r>
                            <a:rPr lang="en-US"/>
                            <m:t>(2)</m:t>
                          </m:r>
                        </m:num>
                        <m:den>
                          <m:r>
                            <a:rPr lang="en-US"/>
                            <m:t>2</m:t>
                          </m:r>
                          <m:r>
                            <a:rPr lang="en-US"/>
                            <m:t>𝝀</m:t>
                          </m:r>
                          <m:r>
                            <a:rPr lang="en-US"/>
                            <m:t>(1)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89" y="4462832"/>
                <a:ext cx="2414186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094685" y="4188465"/>
            <a:ext cx="2802695" cy="1135432"/>
            <a:chOff x="3043885" y="4150182"/>
            <a:chExt cx="2802695" cy="1135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35325" y="4150182"/>
                  <a:ext cx="216546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/>
                          <m:t>𝝀</m:t>
                        </m:r>
                        <m:r>
                          <a:rPr lang="en-US"/>
                          <m:t>=</m:t>
                        </m:r>
                        <m:r>
                          <a:rPr lang="en-US"/>
                          <m:t>𝑒𝑖𝑔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𝒖</m:t>
                            </m:r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  <m:r>
                                  <a:rPr lang="en-US"/>
                                  <m:t>−</m:t>
                                </m:r>
                                <m:r>
                                  <a:rPr lang="en-US"/>
                                  <m:t>𝑊</m:t>
                                </m:r>
                                <m:r>
                                  <a:rPr lang="en-US"/>
                                  <m:t>:</m:t>
                                </m:r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325" y="4150182"/>
                  <a:ext cx="2165465" cy="312650"/>
                </a:xfrm>
                <a:prstGeom prst="rect">
                  <a:avLst/>
                </a:prstGeom>
                <a:blipFill>
                  <a:blip r:embed="rId5"/>
                  <a:stretch>
                    <a:fillRect l="-1408" b="-274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5325" y="4966937"/>
                  <a:ext cx="2711255" cy="318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/>
                          <m:t>𝒖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𝑖</m:t>
                            </m:r>
                          </m:e>
                        </m:d>
                        <m:r>
                          <a:rPr lang="en-US"/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  <m:r>
                              <a:rPr lang="en-US"/>
                              <m:t>,</m:t>
                            </m:r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  <m:r>
                              <a:rPr lang="en-US"/>
                              <m:t>,</m:t>
                            </m:r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325" y="4966937"/>
                  <a:ext cx="2711255" cy="318677"/>
                </a:xfrm>
                <a:prstGeom prst="rect">
                  <a:avLst/>
                </a:prstGeom>
                <a:blipFill>
                  <a:blip r:embed="rId6"/>
                  <a:stretch>
                    <a:fillRect l="-901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3043885" y="4431035"/>
                  <a:ext cx="2003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885" y="4431035"/>
                  <a:ext cx="20030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9" b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335361" y="558280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Linearity and Planarity study the “shape” in 3D of the seismic wave on the 3C data.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e</a:t>
            </a:r>
            <a:r>
              <a:rPr lang="en-GB" dirty="0" smtClean="0"/>
              <a:t>: is the arrival more long and thin or more round like a sphere</a:t>
            </a:r>
          </a:p>
          <a:p>
            <a:r>
              <a:rPr lang="en-GB" dirty="0" smtClean="0"/>
              <a:t>I’m not entirely sure what it would bring to your classification, but I would definitely calculate the eigenvalues (lambda). These can be quite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2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#7: </a:t>
            </a:r>
            <a:r>
              <a:rPr lang="en-US" dirty="0" smtClean="0"/>
              <a:t>Planarity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210" y="989013"/>
            <a:ext cx="10166350" cy="145256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1" y="2423462"/>
            <a:ext cx="10239797" cy="1462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642489" y="4462832"/>
                <a:ext cx="24054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𝑃</m:t>
                      </m:r>
                      <m:r>
                        <a:rPr lang="en-US"/>
                        <m:t> </m:t>
                      </m:r>
                      <m:d>
                        <m:dPr>
                          <m:ctrlPr>
                            <a:rPr lang="en-US"/>
                          </m:ctrlPr>
                        </m:dPr>
                        <m:e>
                          <m:r>
                            <a:rPr lang="en-US"/>
                            <m:t>𝑖</m:t>
                          </m:r>
                        </m:e>
                      </m:d>
                      <m:r>
                        <a:rPr lang="en-US"/>
                        <m:t>=</m:t>
                      </m:r>
                      <m:r>
                        <a:rPr lang="en-US"/>
                        <m:t>1−</m:t>
                      </m:r>
                      <m:f>
                        <m:fPr>
                          <m:ctrlPr>
                            <a:rPr lang="en-US"/>
                          </m:ctrlPr>
                        </m:fPr>
                        <m:num>
                          <m:r>
                            <a:rPr lang="en-US"/>
                            <m:t>2</m:t>
                          </m:r>
                          <m:r>
                            <a:rPr lang="en-US"/>
                            <m:t>𝝀</m:t>
                          </m:r>
                          <m:d>
                            <m:dPr>
                              <m:ctrlPr>
                                <a:rPr lang="en-US"/>
                              </m:ctrlPr>
                            </m:dPr>
                            <m:e>
                              <m:r>
                                <a:rPr lang="en-US"/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/>
                            <m:t>𝝀</m:t>
                          </m:r>
                          <m:r>
                            <a:rPr lang="en-US"/>
                            <m:t>(1)</m:t>
                          </m:r>
                          <m:r>
                            <a:rPr lang="en-US"/>
                            <m:t>+</m:t>
                          </m:r>
                          <m:r>
                            <a:rPr lang="en-US"/>
                            <m:t>𝝀</m:t>
                          </m:r>
                          <m:r>
                            <a:rPr lang="en-US"/>
                            <m:t>(2)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89" y="4462832"/>
                <a:ext cx="2405467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094685" y="4188465"/>
            <a:ext cx="2802695" cy="1135432"/>
            <a:chOff x="3043885" y="4150182"/>
            <a:chExt cx="2802695" cy="1135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35325" y="4150182"/>
                  <a:ext cx="216546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/>
                          <m:t>𝝀</m:t>
                        </m:r>
                        <m:r>
                          <a:rPr lang="en-US"/>
                          <m:t>=</m:t>
                        </m:r>
                        <m:r>
                          <a:rPr lang="en-US"/>
                          <m:t>𝑒𝑖𝑔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𝒖</m:t>
                            </m:r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  <m:r>
                                  <a:rPr lang="en-US"/>
                                  <m:t>−</m:t>
                                </m:r>
                                <m:r>
                                  <a:rPr lang="en-US"/>
                                  <m:t>𝑊</m:t>
                                </m:r>
                                <m:r>
                                  <a:rPr lang="en-US"/>
                                  <m:t>:</m:t>
                                </m:r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325" y="4150182"/>
                  <a:ext cx="2165465" cy="312650"/>
                </a:xfrm>
                <a:prstGeom prst="rect">
                  <a:avLst/>
                </a:prstGeom>
                <a:blipFill>
                  <a:blip r:embed="rId5"/>
                  <a:stretch>
                    <a:fillRect l="-1408" b="-274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5325" y="4966937"/>
                  <a:ext cx="2711255" cy="318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/>
                          <m:t>𝒖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𝑖</m:t>
                            </m:r>
                          </m:e>
                        </m:d>
                        <m:r>
                          <a:rPr lang="en-US"/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  <m:r>
                              <a:rPr lang="en-US"/>
                              <m:t>,</m:t>
                            </m:r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  <m:r>
                              <a:rPr lang="en-US"/>
                              <m:t>,</m:t>
                            </m:r>
                            <m:sSub>
                              <m:sSubPr>
                                <m:ctrlPr>
                                  <a:rPr lang="en-US"/>
                                </m:ctrlPr>
                              </m:sSubPr>
                              <m:e>
                                <m:r>
                                  <a:rPr lang="en-US"/>
                                  <m:t>𝑢</m:t>
                                </m:r>
                              </m:e>
                              <m:sub>
                                <m:r>
                                  <a:rPr lang="en-US"/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/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325" y="4966937"/>
                  <a:ext cx="2711255" cy="318677"/>
                </a:xfrm>
                <a:prstGeom prst="rect">
                  <a:avLst/>
                </a:prstGeom>
                <a:blipFill>
                  <a:blip r:embed="rId6"/>
                  <a:stretch>
                    <a:fillRect l="-901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3043885" y="4431035"/>
                  <a:ext cx="2003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885" y="4431035"/>
                  <a:ext cx="20030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9" b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6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Trackener</vt:lpstr>
      <vt:lpstr>The seismic wave example</vt:lpstr>
      <vt:lpstr>Feature #1: Energy</vt:lpstr>
      <vt:lpstr>Feature #2: Energy Rate</vt:lpstr>
      <vt:lpstr>Feature #3: Short Term Average / Long Term Average: STA/LTA</vt:lpstr>
      <vt:lpstr>Feature #4: Kurtosis</vt:lpstr>
      <vt:lpstr>Feature #5: Spectrogram Amplitude</vt:lpstr>
      <vt:lpstr>Feature #6: Linearity </vt:lpstr>
      <vt:lpstr>Feature #7: Planarity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Trackener</dc:title>
  <dc:creator>Pare, Antoine</dc:creator>
  <cp:lastModifiedBy>Pare, Antoine</cp:lastModifiedBy>
  <cp:revision>3</cp:revision>
  <dcterms:created xsi:type="dcterms:W3CDTF">2018-11-14T10:21:37Z</dcterms:created>
  <dcterms:modified xsi:type="dcterms:W3CDTF">2018-11-14T10:48:20Z</dcterms:modified>
</cp:coreProperties>
</file>