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72" r:id="rId10"/>
    <p:sldId id="264" r:id="rId11"/>
    <p:sldId id="273" r:id="rId12"/>
    <p:sldId id="274" r:id="rId13"/>
    <p:sldId id="275" r:id="rId14"/>
    <p:sldId id="276" r:id="rId15"/>
    <p:sldId id="277" r:id="rId16"/>
    <p:sldId id="278" r:id="rId17"/>
    <p:sldId id="265" r:id="rId18"/>
    <p:sldId id="266" r:id="rId19"/>
    <p:sldId id="267" r:id="rId20"/>
    <p:sldId id="268" r:id="rId21"/>
    <p:sldId id="269" r:id="rId22"/>
    <p:sldId id="270" r:id="rId2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660066"/>
    <a:srgbClr val="003366"/>
    <a:srgbClr val="CC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3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E8D18-6799-8441-9858-2A1BF4F6901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40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6ECB4-C7B4-3646-817E-4C87048A891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83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3AF39-98EC-F642-9F1D-960292EA844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98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FC0E4-2FAA-B643-811D-F07FB271CFC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26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B4E41-06EF-3341-9D6F-4C2DBF80053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05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BD47E-AC6F-6740-B681-368773A0829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03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7ABBA-9977-7E48-8AE9-66465F8906E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974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9AB76-0ACE-FA44-B622-390C342109C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630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D76AE-449C-9042-ADCB-D4FCC8B3466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23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B692A-844E-8242-B717-BC80C079835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16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3CE4A-8444-D64F-9E54-A5712CEE3C8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20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Arial" charset="0"/>
              </a:defRPr>
            </a:lvl1pPr>
          </a:lstStyle>
          <a:p>
            <a:pPr>
              <a:defRPr/>
            </a:pPr>
            <a:fld id="{7C54D2C1-404E-A245-83A5-AA6FAD0BF65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bedmr.com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agrantbox.es/" TargetMode="External"/><Relationship Id="rId3" Type="http://schemas.openxmlformats.org/officeDocument/2006/relationships/hyperlink" Target="https://vagrantcloud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vagrantup.com/v2/plugins/index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tchellh/vagrant" TargetMode="External"/><Relationship Id="rId4" Type="http://schemas.openxmlformats.org/officeDocument/2006/relationships/hyperlink" Target="https://github.com/obedmr/vagrant_cis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odeship.io/2013/11/07/building-vagrant-machines-with-packer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2555776" y="476672"/>
            <a:ext cx="6336704" cy="1512168"/>
          </a:xfrm>
        </p:spPr>
        <p:txBody>
          <a:bodyPr/>
          <a:lstStyle/>
          <a:p>
            <a:pPr algn="l" eaLnBrk="1" hangingPunct="1">
              <a:defRPr/>
            </a:pPr>
            <a:r>
              <a:rPr lang="es-UY" sz="3600" dirty="0" smtClean="0">
                <a:solidFill>
                  <a:schemeClr val="bg1"/>
                </a:solidFill>
                <a:latin typeface="Arial Hebrew"/>
                <a:cs typeface="Arial Hebrew"/>
              </a:rPr>
              <a:t>Vagrant</a:t>
            </a:r>
            <a:r>
              <a:rPr lang="es-UY" sz="3600" b="1" dirty="0" smtClean="0">
                <a:solidFill>
                  <a:schemeClr val="bg1"/>
                </a:solidFill>
                <a:latin typeface="Arial Hebrew"/>
                <a:cs typeface="Arial Hebrew"/>
              </a:rPr>
              <a:t>: </a:t>
            </a:r>
            <a:r>
              <a:rPr lang="es-UY" sz="3600" b="1" strike="sngStrike" dirty="0" smtClean="0">
                <a:solidFill>
                  <a:schemeClr val="bg1"/>
                </a:solidFill>
                <a:latin typeface="Arial Hebrew"/>
                <a:cs typeface="Arial Hebrew"/>
              </a:rPr>
              <a:t>The</a:t>
            </a:r>
            <a:r>
              <a:rPr lang="es-UY" sz="3600" b="1" dirty="0" smtClean="0">
                <a:solidFill>
                  <a:schemeClr val="bg1"/>
                </a:solidFill>
                <a:latin typeface="Arial Hebrew"/>
                <a:cs typeface="Arial Hebrew"/>
              </a:rPr>
              <a:t> A fast way for building Development Environments</a:t>
            </a:r>
            <a:endParaRPr lang="es-ES" sz="3600" b="1" dirty="0" smtClean="0">
              <a:solidFill>
                <a:schemeClr val="bg1"/>
              </a:solidFill>
              <a:latin typeface="Arial Hebrew"/>
              <a:cs typeface="Arial Hebrew"/>
            </a:endParaRPr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4788024" y="5373216"/>
            <a:ext cx="2236106" cy="1041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s-UY" sz="1600" dirty="0" smtClean="0">
                <a:solidFill>
                  <a:schemeClr val="bg1"/>
                </a:solidFill>
                <a:latin typeface="Corbel"/>
                <a:cs typeface="Corbel"/>
              </a:rPr>
              <a:t>Obed N Munoz Reynoso</a:t>
            </a:r>
          </a:p>
          <a:p>
            <a:pPr>
              <a:defRPr/>
            </a:pPr>
            <a:r>
              <a:rPr lang="es-UY" sz="1600" i="1" dirty="0" smtClean="0">
                <a:solidFill>
                  <a:schemeClr val="bg1"/>
                </a:solidFill>
                <a:latin typeface="Corbel"/>
                <a:cs typeface="Corbel"/>
              </a:rPr>
              <a:t>@obednmr </a:t>
            </a:r>
          </a:p>
          <a:p>
            <a:pPr>
              <a:defRPr/>
            </a:pPr>
            <a:r>
              <a:rPr lang="es-UY" sz="1600" i="1" dirty="0" smtClean="0">
                <a:solidFill>
                  <a:schemeClr val="bg1"/>
                </a:solidFill>
                <a:latin typeface="Corbel"/>
                <a:cs typeface="Corbel"/>
                <a:hlinkClick r:id="rId3"/>
              </a:rPr>
              <a:t>http://obedmr.com</a:t>
            </a:r>
            <a:r>
              <a:rPr lang="es-UY" sz="1600" i="1" dirty="0" smtClean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endParaRPr lang="es-ES" sz="1600" i="1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272" y="4734272"/>
            <a:ext cx="2123728" cy="21237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b="13516"/>
          <a:stretch/>
        </p:blipFill>
        <p:spPr>
          <a:xfrm>
            <a:off x="4355976" y="2348880"/>
            <a:ext cx="2805511" cy="2958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Vagrant Concepts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eaLnBrk="1" hangingPunct="1">
              <a:defRPr/>
            </a:pPr>
            <a:r>
              <a:rPr lang="en-US" dirty="0" err="1" smtClean="0">
                <a:solidFill>
                  <a:srgbClr val="FFFFFF"/>
                </a:solidFill>
                <a:latin typeface="Arial Hebrew"/>
                <a:cs typeface="Arial Hebrew"/>
              </a:rPr>
              <a:t>VagrantFile</a:t>
            </a:r>
            <a:endParaRPr lang="en-US" dirty="0">
              <a:solidFill>
                <a:srgbClr val="FFFFFF"/>
              </a:solidFill>
              <a:latin typeface="Arial Hebrew"/>
              <a:cs typeface="Arial Hebrew"/>
            </a:endParaRPr>
          </a:p>
          <a:p>
            <a:pPr algn="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Boxes</a:t>
            </a:r>
            <a:endParaRPr lang="en-US" dirty="0">
              <a:solidFill>
                <a:srgbClr val="FFFFFF"/>
              </a:solidFill>
              <a:latin typeface="Arial Hebrew"/>
              <a:cs typeface="Arial Hebrew"/>
            </a:endParaRPr>
          </a:p>
          <a:p>
            <a:pPr algn="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Vagrant </a:t>
            </a:r>
            <a:r>
              <a:rPr lang="en-US" dirty="0">
                <a:solidFill>
                  <a:srgbClr val="FFFFFF"/>
                </a:solidFill>
                <a:latin typeface="Arial Hebrew"/>
                <a:cs typeface="Arial Hebrew"/>
              </a:rPr>
              <a:t>cli</a:t>
            </a:r>
          </a:p>
          <a:p>
            <a:pPr algn="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Providers</a:t>
            </a:r>
            <a:endParaRPr lang="en-US" dirty="0">
              <a:solidFill>
                <a:srgbClr val="FFFFFF"/>
              </a:solidFill>
              <a:latin typeface="Arial Hebrew"/>
              <a:cs typeface="Arial Hebrew"/>
            </a:endParaRPr>
          </a:p>
          <a:p>
            <a:pPr algn="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Provisioning </a:t>
            </a:r>
            <a:r>
              <a:rPr lang="en-US" dirty="0">
                <a:solidFill>
                  <a:srgbClr val="FFFFFF"/>
                </a:solidFill>
                <a:latin typeface="Arial Hebrew"/>
                <a:cs typeface="Arial Hebrew"/>
              </a:rPr>
              <a:t>(Shell, Chef, Puppet)</a:t>
            </a:r>
          </a:p>
          <a:p>
            <a:pPr algn="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Plugins</a:t>
            </a:r>
          </a:p>
        </p:txBody>
      </p:sp>
    </p:spTree>
    <p:extLst>
      <p:ext uri="{BB962C8B-B14F-4D97-AF65-F5344CB8AC3E}">
        <p14:creationId xmlns:p14="http://schemas.microsoft.com/office/powerpoint/2010/main" val="392848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solidFill>
                  <a:srgbClr val="FFFFFF"/>
                </a:solidFill>
                <a:latin typeface="Arial Hebrew"/>
                <a:cs typeface="Arial Hebrew"/>
              </a:rPr>
              <a:t>Vagrantfile</a:t>
            </a:r>
            <a:endParaRPr lang="en-US" dirty="0" smtClean="0">
              <a:solidFill>
                <a:srgbClr val="FFFFFF"/>
              </a:solidFill>
              <a:latin typeface="Arial Hebrew"/>
              <a:cs typeface="Arial Hebrew"/>
            </a:endParaRPr>
          </a:p>
        </p:txBody>
      </p:sp>
      <p:pic>
        <p:nvPicPr>
          <p:cNvPr id="2" name="Picture 1" descr="Screen Shot 2014-11-06 at 6.59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346057"/>
            <a:ext cx="6228184" cy="55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3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Vagrant Boxes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r" eaLnBrk="1" hangingPunct="1">
              <a:buNone/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Vagrant Official Boxes</a:t>
            </a:r>
          </a:p>
          <a:p>
            <a:pPr marL="0" indent="0" algn="r" eaLnBrk="1" hangingPunct="1">
              <a:buNone/>
              <a:defRPr/>
            </a:pPr>
            <a:r>
              <a:rPr lang="en-US" dirty="0">
                <a:solidFill>
                  <a:srgbClr val="FFFFFF"/>
                </a:solidFill>
                <a:latin typeface="Arial Hebrew"/>
                <a:cs typeface="Arial Hebrew"/>
                <a:hlinkClick r:id="rId2"/>
              </a:rPr>
              <a:t>http://www.vagrantbox.es</a:t>
            </a: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  <a:hlinkClick r:id="rId2"/>
              </a:rPr>
              <a:t>/</a:t>
            </a: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 </a:t>
            </a:r>
            <a:endParaRPr lang="en-US" dirty="0">
              <a:solidFill>
                <a:srgbClr val="FFFFFF"/>
              </a:solidFill>
              <a:latin typeface="Arial Hebrew"/>
              <a:cs typeface="Arial Hebrew"/>
            </a:endParaRPr>
          </a:p>
          <a:p>
            <a:pPr marL="0" indent="0" algn="r" eaLnBrk="1" hangingPunct="1">
              <a:buNone/>
              <a:defRPr/>
            </a:pPr>
            <a:endParaRPr lang="en-US" dirty="0" smtClean="0">
              <a:solidFill>
                <a:srgbClr val="FFFFFF"/>
              </a:solidFill>
              <a:latin typeface="Arial Hebrew"/>
              <a:cs typeface="Arial Hebrew"/>
            </a:endParaRPr>
          </a:p>
          <a:p>
            <a:pPr marL="0" indent="0" algn="r" eaLnBrk="1" hangingPunct="1">
              <a:buNone/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Vagrant Cloud</a:t>
            </a:r>
          </a:p>
          <a:p>
            <a:pPr marL="0" indent="0" algn="r" eaLnBrk="1" hangingPunct="1">
              <a:buNone/>
              <a:defRPr/>
            </a:pPr>
            <a:r>
              <a:rPr lang="en-US" dirty="0">
                <a:solidFill>
                  <a:srgbClr val="FFFFFF"/>
                </a:solidFill>
                <a:latin typeface="Arial Hebrew"/>
                <a:cs typeface="Arial Hebrew"/>
                <a:hlinkClick r:id="rId3"/>
              </a:rPr>
              <a:t>https://vagrantcloud.com</a:t>
            </a: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  <a:hlinkClick r:id="rId3"/>
              </a:rPr>
              <a:t>/</a:t>
            </a: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 </a:t>
            </a:r>
          </a:p>
          <a:p>
            <a:pPr marL="0" indent="0" algn="r" eaLnBrk="1" hangingPunct="1">
              <a:buNone/>
              <a:defRPr/>
            </a:pPr>
            <a:endParaRPr lang="en-US" dirty="0">
              <a:solidFill>
                <a:srgbClr val="FFFFFF"/>
              </a:solidFill>
              <a:latin typeface="Arial Hebrew"/>
              <a:cs typeface="Arial Hebrew"/>
            </a:endParaRPr>
          </a:p>
          <a:p>
            <a:pPr marL="0" indent="0" algn="r" eaLnBrk="1" hangingPunct="1">
              <a:buNone/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Create your own Box (DEMO)</a:t>
            </a:r>
          </a:p>
        </p:txBody>
      </p:sp>
    </p:spTree>
    <p:extLst>
      <p:ext uri="{BB962C8B-B14F-4D97-AF65-F5344CB8AC3E}">
        <p14:creationId xmlns:p14="http://schemas.microsoft.com/office/powerpoint/2010/main" val="371107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Vagrant CLI</a:t>
            </a:r>
          </a:p>
        </p:txBody>
      </p:sp>
      <p:pic>
        <p:nvPicPr>
          <p:cNvPr id="2" name="Picture 1" descr="Screen Shot 2014-11-06 at 7.06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844824"/>
            <a:ext cx="6867861" cy="353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45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Providers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r" eaLnBrk="1" hangingPunct="1">
              <a:buNone/>
              <a:defRPr/>
            </a:pPr>
            <a:endParaRPr lang="en-US" dirty="0" smtClean="0">
              <a:solidFill>
                <a:srgbClr val="FFFFFF"/>
              </a:solidFill>
              <a:latin typeface="Neo Sans Intel"/>
              <a:cs typeface="Neo Sans Intel"/>
            </a:endParaRPr>
          </a:p>
          <a:p>
            <a:pPr algn="r" eaLnBrk="1" hangingPunct="1">
              <a:defRPr/>
            </a:pPr>
            <a:endParaRPr lang="en-US" dirty="0">
              <a:solidFill>
                <a:srgbClr val="FFFFFF"/>
              </a:solidFill>
              <a:latin typeface="Neo Sans Intel"/>
              <a:cs typeface="Neo Sans Intel"/>
            </a:endParaRPr>
          </a:p>
          <a:p>
            <a:pPr algn="r" eaLnBrk="1" hangingPunct="1">
              <a:defRPr/>
            </a:pPr>
            <a:endParaRPr lang="en-US" dirty="0" smtClean="0">
              <a:solidFill>
                <a:srgbClr val="FFFFFF"/>
              </a:solidFill>
              <a:latin typeface="Neo Sans Intel"/>
              <a:cs typeface="Neo Sans Intel"/>
            </a:endParaRPr>
          </a:p>
        </p:txBody>
      </p:sp>
      <p:pic>
        <p:nvPicPr>
          <p:cNvPr id="3" name="Picture 2" descr="Screen Shot 2014-11-06 at 7.17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7759700" cy="1041400"/>
          </a:xfrm>
          <a:prstGeom prst="rect">
            <a:avLst/>
          </a:prstGeom>
        </p:spPr>
      </p:pic>
      <p:pic>
        <p:nvPicPr>
          <p:cNvPr id="4" name="Picture 3" descr="Screen Shot 2014-11-06 at 7.18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636912"/>
            <a:ext cx="3733800" cy="1270000"/>
          </a:xfrm>
          <a:prstGeom prst="rect">
            <a:avLst/>
          </a:prstGeom>
        </p:spPr>
      </p:pic>
      <p:pic>
        <p:nvPicPr>
          <p:cNvPr id="5" name="Picture 4" descr="Screen Shot 2014-11-06 at 7.18.4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581128"/>
            <a:ext cx="5715000" cy="58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5301208"/>
            <a:ext cx="1378992" cy="13789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680" y="6021288"/>
            <a:ext cx="1620181" cy="648072"/>
          </a:xfrm>
          <a:prstGeom prst="rect">
            <a:avLst/>
          </a:prstGeom>
        </p:spPr>
      </p:pic>
      <p:pic>
        <p:nvPicPr>
          <p:cNvPr id="10" name="Picture 9" descr="Screen Shot 2014-11-06 at 7.46.16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5373216"/>
            <a:ext cx="1944216" cy="6646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6096" y="5702767"/>
            <a:ext cx="1121544" cy="11215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0232" y="5085184"/>
            <a:ext cx="1184557" cy="10577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247795" y="5373216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…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686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Provisioning 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Shell Scripts</a:t>
            </a:r>
          </a:p>
          <a:p>
            <a:pPr algn="r" eaLnBrk="1" hangingPunct="1">
              <a:defRPr/>
            </a:pPr>
            <a:endParaRPr lang="en-US" dirty="0" smtClean="0">
              <a:solidFill>
                <a:srgbClr val="FFFFFF"/>
              </a:solidFill>
              <a:latin typeface="Arial Hebrew"/>
              <a:cs typeface="Arial Hebrew"/>
            </a:endParaRPr>
          </a:p>
          <a:p>
            <a:pPr algn="r" eaLnBrk="1" hangingPunct="1">
              <a:defRPr/>
            </a:pPr>
            <a:endParaRPr lang="en-US" dirty="0">
              <a:solidFill>
                <a:srgbClr val="FFFFFF"/>
              </a:solidFill>
              <a:latin typeface="Arial Hebrew"/>
              <a:cs typeface="Arial Hebrew"/>
            </a:endParaRPr>
          </a:p>
          <a:p>
            <a:pPr algn="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Puppet</a:t>
            </a:r>
          </a:p>
          <a:p>
            <a:pPr algn="r" eaLnBrk="1" hangingPunct="1">
              <a:defRPr/>
            </a:pPr>
            <a:endParaRPr lang="en-US" dirty="0" smtClean="0">
              <a:solidFill>
                <a:srgbClr val="FFFFFF"/>
              </a:solidFill>
              <a:latin typeface="Arial Hebrew"/>
              <a:cs typeface="Arial Hebrew"/>
            </a:endParaRPr>
          </a:p>
          <a:p>
            <a:pPr algn="r" eaLnBrk="1" hangingPunct="1">
              <a:defRPr/>
            </a:pPr>
            <a:endParaRPr lang="en-US" dirty="0">
              <a:solidFill>
                <a:srgbClr val="FFFFFF"/>
              </a:solidFill>
              <a:latin typeface="Arial Hebrew"/>
              <a:cs typeface="Arial Hebrew"/>
            </a:endParaRPr>
          </a:p>
          <a:p>
            <a:pPr algn="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Chef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340768"/>
            <a:ext cx="1992221" cy="13681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852936"/>
            <a:ext cx="2011160" cy="19804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4653136"/>
            <a:ext cx="1834124" cy="144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67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Plugins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You can extend Vagrant</a:t>
            </a:r>
          </a:p>
          <a:p>
            <a:pPr lvl="1" algn="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Commands</a:t>
            </a:r>
          </a:p>
          <a:p>
            <a:pPr lvl="1" algn="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Configuration</a:t>
            </a:r>
          </a:p>
          <a:p>
            <a:pPr lvl="1" algn="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Guest capabilities</a:t>
            </a:r>
          </a:p>
          <a:p>
            <a:pPr lvl="1" algn="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Host Capabilities</a:t>
            </a:r>
          </a:p>
          <a:p>
            <a:pPr lvl="1" algn="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Providers</a:t>
            </a:r>
          </a:p>
          <a:p>
            <a:pPr lvl="1" algn="r" eaLnBrk="1" hangingPunct="1">
              <a:defRPr/>
            </a:pPr>
            <a:r>
              <a:rPr lang="en-US" dirty="0" err="1" smtClean="0">
                <a:solidFill>
                  <a:srgbClr val="FFFFFF"/>
                </a:solidFill>
                <a:latin typeface="Arial Hebrew"/>
                <a:cs typeface="Arial Hebrew"/>
              </a:rPr>
              <a:t>Provisioners</a:t>
            </a:r>
            <a:endParaRPr lang="en-US" dirty="0" smtClean="0">
              <a:solidFill>
                <a:srgbClr val="FFFFFF"/>
              </a:solidFill>
              <a:latin typeface="Arial Hebrew"/>
              <a:cs typeface="Arial Hebrew"/>
            </a:endParaRPr>
          </a:p>
          <a:p>
            <a:pPr marL="0" indent="0" algn="r" eaLnBrk="1" hangingPunct="1">
              <a:buNone/>
              <a:defRPr/>
            </a:pPr>
            <a:r>
              <a:rPr lang="en-US" sz="2400" dirty="0">
                <a:solidFill>
                  <a:srgbClr val="FFFFFF"/>
                </a:solidFill>
                <a:latin typeface="Arial Hebrew"/>
                <a:cs typeface="Arial Hebrew"/>
                <a:hlinkClick r:id="rId2"/>
              </a:rPr>
              <a:t>https://docs.vagrantup.com/v2/plugins/</a:t>
            </a:r>
            <a:r>
              <a:rPr lang="en-US" sz="2400" dirty="0" smtClean="0">
                <a:solidFill>
                  <a:srgbClr val="FFFFFF"/>
                </a:solidFill>
                <a:latin typeface="Arial Hebrew"/>
                <a:cs typeface="Arial Hebrew"/>
                <a:hlinkClick r:id="rId2"/>
              </a:rPr>
              <a:t>index.html</a:t>
            </a:r>
            <a:r>
              <a:rPr lang="en-US" sz="2400" dirty="0" smtClean="0">
                <a:solidFill>
                  <a:srgbClr val="FFFFFF"/>
                </a:solidFill>
                <a:latin typeface="Arial Hebrew"/>
                <a:cs typeface="Arial Hebr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	</a:t>
            </a:r>
          </a:p>
          <a:p>
            <a:pPr algn="r" eaLnBrk="1" hangingPunct="1">
              <a:defRPr/>
            </a:pPr>
            <a:endParaRPr lang="en-US" dirty="0">
              <a:solidFill>
                <a:srgbClr val="FFFFFF"/>
              </a:solidFill>
              <a:latin typeface="Neo Sans Intel"/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324228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Why should I use it?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As Developer</a:t>
            </a:r>
          </a:p>
          <a:p>
            <a:pPr algn="r" eaLnBrk="1" hangingPunct="1">
              <a:defRPr/>
            </a:pPr>
            <a:endParaRPr lang="en-US" dirty="0">
              <a:solidFill>
                <a:srgbClr val="FFFFFF"/>
              </a:solidFill>
              <a:latin typeface="Arial Hebrew"/>
              <a:cs typeface="Arial Hebrew"/>
            </a:endParaRPr>
          </a:p>
          <a:p>
            <a:pPr algn="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As Operations Engineer</a:t>
            </a:r>
          </a:p>
          <a:p>
            <a:pPr algn="r" eaLnBrk="1" hangingPunct="1">
              <a:defRPr/>
            </a:pPr>
            <a:endParaRPr lang="en-US" dirty="0">
              <a:solidFill>
                <a:srgbClr val="FFFFFF"/>
              </a:solidFill>
              <a:latin typeface="Arial Hebrew"/>
              <a:cs typeface="Arial Hebrew"/>
            </a:endParaRPr>
          </a:p>
          <a:p>
            <a:pPr algn="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As a designer</a:t>
            </a:r>
          </a:p>
          <a:p>
            <a:pPr algn="r" eaLnBrk="1" hangingPunct="1">
              <a:defRPr/>
            </a:pPr>
            <a:endParaRPr lang="en-US" dirty="0">
              <a:solidFill>
                <a:srgbClr val="FFFFFF"/>
              </a:solidFill>
              <a:latin typeface="Arial Hebrew"/>
              <a:cs typeface="Arial Hebrew"/>
            </a:endParaRPr>
          </a:p>
          <a:p>
            <a:pPr algn="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As a Student</a:t>
            </a:r>
          </a:p>
        </p:txBody>
      </p:sp>
    </p:spTree>
    <p:extLst>
      <p:ext uri="{BB962C8B-B14F-4D97-AF65-F5344CB8AC3E}">
        <p14:creationId xmlns:p14="http://schemas.microsoft.com/office/powerpoint/2010/main" val="206525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Why not use it?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You don</a:t>
            </a:r>
            <a:r>
              <a:rPr lang="fr-FR" dirty="0" smtClean="0">
                <a:solidFill>
                  <a:srgbClr val="FFFFFF"/>
                </a:solidFill>
                <a:latin typeface="Arial Hebrew"/>
                <a:cs typeface="Arial Hebrew"/>
              </a:rPr>
              <a:t>’</a:t>
            </a: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t like it</a:t>
            </a:r>
          </a:p>
          <a:p>
            <a:pPr algn="r" eaLnBrk="1" hangingPunct="1">
              <a:defRPr/>
            </a:pPr>
            <a:endParaRPr lang="en-US" dirty="0">
              <a:solidFill>
                <a:srgbClr val="FFFFFF"/>
              </a:solidFill>
              <a:latin typeface="Arial Hebrew"/>
              <a:cs typeface="Arial Hebrew"/>
            </a:endParaRPr>
          </a:p>
          <a:p>
            <a:pPr algn="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You need to test in Production</a:t>
            </a:r>
          </a:p>
          <a:p>
            <a:pPr algn="r" eaLnBrk="1" hangingPunct="1">
              <a:defRPr/>
            </a:pPr>
            <a:endParaRPr lang="en-US" dirty="0">
              <a:solidFill>
                <a:srgbClr val="FFFFFF"/>
              </a:solidFill>
              <a:latin typeface="Arial Hebrew"/>
              <a:cs typeface="Arial Hebrew"/>
            </a:endParaRPr>
          </a:p>
          <a:p>
            <a:pPr algn="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Specific Hardware tests</a:t>
            </a:r>
          </a:p>
          <a:p>
            <a:pPr algn="r" eaLnBrk="1" hangingPunct="1">
              <a:defRPr/>
            </a:pPr>
            <a:endParaRPr lang="en-US" dirty="0">
              <a:solidFill>
                <a:srgbClr val="FFFFFF"/>
              </a:solidFill>
              <a:latin typeface="Neo Sans Intel"/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2128086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Neo Sans Intel"/>
                <a:cs typeface="Neo Sans Intel"/>
              </a:rPr>
              <a:t>DEMO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solidFill>
                <a:srgbClr val="FFFFFF"/>
              </a:solidFill>
              <a:latin typeface="Neo Sans Intel"/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390916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764704"/>
            <a:ext cx="3810000" cy="535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Neo Sans Intel"/>
                <a:cs typeface="Neo Sans Intel"/>
              </a:rPr>
              <a:t>Want more …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dirty="0" err="1" smtClean="0">
                <a:solidFill>
                  <a:srgbClr val="FFFFFF"/>
                </a:solidFill>
                <a:latin typeface="Neo Sans Intel"/>
                <a:cs typeface="Neo Sans Intel"/>
              </a:rPr>
              <a:t>Docker</a:t>
            </a:r>
            <a:r>
              <a:rPr lang="en-US" dirty="0" smtClean="0">
                <a:solidFill>
                  <a:srgbClr val="FFFFFF"/>
                </a:solidFill>
                <a:latin typeface="Neo Sans Intel"/>
                <a:cs typeface="Neo Sans Intel"/>
              </a:rPr>
              <a:t> and LXCs</a:t>
            </a:r>
          </a:p>
          <a:p>
            <a:pPr algn="r" eaLnBrk="1" hangingPunct="1">
              <a:defRPr/>
            </a:pPr>
            <a:endParaRPr lang="en-US" dirty="0">
              <a:solidFill>
                <a:srgbClr val="FFFFFF"/>
              </a:solidFill>
              <a:latin typeface="Neo Sans Intel"/>
              <a:cs typeface="Neo Sans Intel"/>
            </a:endParaRPr>
          </a:p>
          <a:p>
            <a:pPr algn="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Neo Sans Intel"/>
                <a:cs typeface="Neo Sans Intel"/>
                <a:hlinkClick r:id="rId2"/>
              </a:rPr>
              <a:t>Vagrant included in Packer</a:t>
            </a:r>
            <a:endParaRPr lang="en-US" dirty="0" smtClean="0">
              <a:solidFill>
                <a:srgbClr val="FFFFFF"/>
              </a:solidFill>
              <a:latin typeface="Neo Sans Intel"/>
              <a:cs typeface="Neo Sans Intel"/>
            </a:endParaRPr>
          </a:p>
          <a:p>
            <a:pPr algn="r" eaLnBrk="1" hangingPunct="1">
              <a:defRPr/>
            </a:pPr>
            <a:endParaRPr lang="en-US" dirty="0" smtClean="0">
              <a:solidFill>
                <a:srgbClr val="FFFFFF"/>
              </a:solidFill>
              <a:latin typeface="Neo Sans Intel"/>
              <a:cs typeface="Neo Sans Intel"/>
            </a:endParaRPr>
          </a:p>
          <a:p>
            <a:pPr algn="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Neo Sans Intel"/>
                <a:cs typeface="Neo Sans Intel"/>
              </a:rPr>
              <a:t>Vagrant Code</a:t>
            </a:r>
          </a:p>
          <a:p>
            <a:pPr marL="0" indent="0" algn="r" eaLnBrk="1" hangingPunct="1">
              <a:buNone/>
              <a:defRPr/>
            </a:pPr>
            <a:r>
              <a:rPr lang="en-US" dirty="0">
                <a:solidFill>
                  <a:srgbClr val="FFFFFF"/>
                </a:solidFill>
                <a:latin typeface="Neo Sans Intel"/>
                <a:cs typeface="Neo Sans Intel"/>
                <a:hlinkClick r:id="rId3"/>
              </a:rPr>
              <a:t>https://github.com/mitchellh/</a:t>
            </a:r>
            <a:r>
              <a:rPr lang="en-US" dirty="0" smtClean="0">
                <a:solidFill>
                  <a:srgbClr val="FFFFFF"/>
                </a:solidFill>
                <a:latin typeface="Neo Sans Intel"/>
                <a:cs typeface="Neo Sans Intel"/>
                <a:hlinkClick r:id="rId3"/>
              </a:rPr>
              <a:t>vagrant</a:t>
            </a:r>
            <a:r>
              <a:rPr lang="en-US" dirty="0" smtClean="0">
                <a:solidFill>
                  <a:srgbClr val="FFFFFF"/>
                </a:solidFill>
                <a:latin typeface="Neo Sans Intel"/>
                <a:cs typeface="Neo Sans Intel"/>
              </a:rPr>
              <a:t> </a:t>
            </a:r>
          </a:p>
          <a:p>
            <a:pPr marL="0" indent="0" algn="r" eaLnBrk="1" hangingPunct="1">
              <a:buNone/>
              <a:defRPr/>
            </a:pPr>
            <a:endParaRPr lang="en-US" dirty="0">
              <a:solidFill>
                <a:srgbClr val="FFFFFF"/>
              </a:solidFill>
              <a:latin typeface="Neo Sans Intel"/>
              <a:cs typeface="Neo Sans Intel"/>
            </a:endParaRPr>
          </a:p>
          <a:p>
            <a:pPr marL="0" indent="0" algn="r" eaLnBrk="1" hangingPunct="1">
              <a:buNone/>
              <a:defRPr/>
            </a:pPr>
            <a:r>
              <a:rPr lang="en-US" dirty="0" smtClean="0">
                <a:solidFill>
                  <a:srgbClr val="FFFFFF"/>
                </a:solidFill>
                <a:latin typeface="Neo Sans Intel"/>
                <a:cs typeface="Neo Sans Intel"/>
                <a:hlinkClick r:id="rId4"/>
              </a:rPr>
              <a:t>https://github.com/obedmr/vagrant_cisol</a:t>
            </a:r>
            <a:endParaRPr lang="en-US" dirty="0" smtClean="0">
              <a:solidFill>
                <a:srgbClr val="FFFFFF"/>
              </a:solidFill>
              <a:latin typeface="Neo Sans Intel"/>
              <a:cs typeface="Neo Sans Intel"/>
            </a:endParaRPr>
          </a:p>
          <a:p>
            <a:pPr marL="0" indent="0" algn="r" eaLnBrk="1" hangingPunct="1">
              <a:buNone/>
              <a:defRPr/>
            </a:pPr>
            <a:r>
              <a:rPr lang="en-US" dirty="0" smtClean="0">
                <a:solidFill>
                  <a:srgbClr val="FFFFFF"/>
                </a:solidFill>
                <a:latin typeface="Neo Sans Intel"/>
                <a:cs typeface="Neo Sans Intel"/>
              </a:rPr>
              <a:t>  </a:t>
            </a:r>
          </a:p>
          <a:p>
            <a:pPr marL="0" indent="0" algn="r" eaLnBrk="1" hangingPunct="1">
              <a:buNone/>
              <a:defRPr/>
            </a:pPr>
            <a:endParaRPr lang="en-US" dirty="0">
              <a:solidFill>
                <a:srgbClr val="FFFFFF"/>
              </a:solidFill>
              <a:latin typeface="Neo Sans Intel"/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100999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559" y="2564904"/>
            <a:ext cx="8229600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sz="11500" dirty="0" smtClean="0">
                <a:solidFill>
                  <a:srgbClr val="FFFFFF"/>
                </a:solidFill>
                <a:latin typeface="Arial Hebrew"/>
                <a:cs typeface="Arial Hebrew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34841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6156" y="2708920"/>
            <a:ext cx="8229600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sz="11500" dirty="0" smtClean="0">
                <a:solidFill>
                  <a:srgbClr val="FFFFFF"/>
                </a:solidFill>
                <a:latin typeface="Arial Hebrew"/>
                <a:cs typeface="Arial Hebrew"/>
              </a:rPr>
              <a:t>Thank </a:t>
            </a:r>
            <a:br>
              <a:rPr lang="en-US" sz="11500" dirty="0" smtClean="0">
                <a:solidFill>
                  <a:srgbClr val="FFFFFF"/>
                </a:solidFill>
                <a:latin typeface="Arial Hebrew"/>
                <a:cs typeface="Arial Hebrew"/>
              </a:rPr>
            </a:br>
            <a:r>
              <a:rPr lang="en-US" sz="11500" dirty="0" smtClean="0">
                <a:solidFill>
                  <a:srgbClr val="FFFFFF"/>
                </a:solidFill>
                <a:latin typeface="Arial Hebrew"/>
                <a:cs typeface="Arial Hebrew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1319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556792"/>
            <a:ext cx="4469043" cy="42930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5696" y="332656"/>
            <a:ext cx="65708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  <a:latin typeface="Corbel"/>
                <a:cs typeface="Corbel"/>
              </a:rPr>
              <a:t>Before we start … the most important</a:t>
            </a:r>
            <a:endParaRPr lang="en-US" sz="3200" dirty="0">
              <a:solidFill>
                <a:srgbClr val="FFFFFF"/>
              </a:solidFill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Neo Sans Intel"/>
                <a:cs typeface="Neo Sans Intel"/>
              </a:rPr>
              <a:t>Agenda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eaLnBrk="1" hangingPunct="1">
              <a:defRPr/>
            </a:pPr>
            <a:r>
              <a:rPr lang="en-US" sz="2400" dirty="0" smtClean="0">
                <a:solidFill>
                  <a:srgbClr val="FFFFFF"/>
                </a:solidFill>
                <a:latin typeface="Arial Hebrew"/>
                <a:cs typeface="Arial Hebrew"/>
              </a:rPr>
              <a:t>Developer’s Nightmares</a:t>
            </a:r>
          </a:p>
          <a:p>
            <a:pPr algn="r" eaLnBrk="1" hangingPunct="1">
              <a:defRPr/>
            </a:pPr>
            <a:r>
              <a:rPr lang="en-US" sz="2400" dirty="0" smtClean="0">
                <a:solidFill>
                  <a:srgbClr val="FFFFFF"/>
                </a:solidFill>
                <a:latin typeface="Arial Hebrew"/>
                <a:cs typeface="Arial Hebrew"/>
              </a:rPr>
              <a:t>Y </a:t>
            </a:r>
            <a:r>
              <a:rPr lang="en-US" sz="2400" dirty="0" err="1" smtClean="0">
                <a:solidFill>
                  <a:srgbClr val="FFFFFF"/>
                </a:solidFill>
                <a:latin typeface="Arial Hebrew"/>
                <a:cs typeface="Arial Hebrew"/>
              </a:rPr>
              <a:t>ahora</a:t>
            </a:r>
            <a:r>
              <a:rPr lang="en-US" sz="2400" dirty="0" smtClean="0">
                <a:solidFill>
                  <a:srgbClr val="FFFFFF"/>
                </a:solidFill>
                <a:latin typeface="Arial Hebrew"/>
                <a:cs typeface="Arial Hebrew"/>
              </a:rPr>
              <a:t>, </a:t>
            </a:r>
            <a:r>
              <a:rPr lang="en-US" sz="2400" dirty="0" err="1" smtClean="0">
                <a:solidFill>
                  <a:srgbClr val="FFFFFF"/>
                </a:solidFill>
                <a:latin typeface="Arial Hebrew"/>
                <a:cs typeface="Arial Hebrew"/>
              </a:rPr>
              <a:t>quien</a:t>
            </a:r>
            <a:r>
              <a:rPr lang="en-US" sz="2400" dirty="0" smtClean="0">
                <a:solidFill>
                  <a:srgbClr val="FFFFFF"/>
                </a:solidFill>
                <a:latin typeface="Arial Hebrew"/>
                <a:cs typeface="Arial Hebrew"/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  <a:latin typeface="Arial Hebrew"/>
                <a:cs typeface="Arial Hebrew"/>
              </a:rPr>
              <a:t>podrá</a:t>
            </a:r>
            <a:r>
              <a:rPr lang="en-US" sz="2400" dirty="0" smtClean="0">
                <a:solidFill>
                  <a:srgbClr val="FFFFFF"/>
                </a:solidFill>
                <a:latin typeface="Arial Hebrew"/>
                <a:cs typeface="Arial Hebrew"/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  <a:latin typeface="Arial Hebrew"/>
                <a:cs typeface="Arial Hebrew"/>
              </a:rPr>
              <a:t>ayudarme</a:t>
            </a:r>
            <a:r>
              <a:rPr lang="en-US" sz="2400" dirty="0" smtClean="0">
                <a:solidFill>
                  <a:srgbClr val="FFFFFF"/>
                </a:solidFill>
                <a:latin typeface="Arial Hebrew"/>
                <a:cs typeface="Arial Hebrew"/>
              </a:rPr>
              <a:t>?</a:t>
            </a:r>
          </a:p>
          <a:p>
            <a:pPr algn="r" eaLnBrk="1" hangingPunct="1">
              <a:defRPr/>
            </a:pPr>
            <a:r>
              <a:rPr lang="en-US" sz="2400" dirty="0" smtClean="0">
                <a:solidFill>
                  <a:srgbClr val="FFFFFF"/>
                </a:solidFill>
                <a:latin typeface="Arial Hebrew"/>
                <a:cs typeface="Arial Hebrew"/>
              </a:rPr>
              <a:t>What’s Vagrant?</a:t>
            </a:r>
          </a:p>
          <a:p>
            <a:pPr algn="r" eaLnBrk="1" hangingPunct="1">
              <a:defRPr/>
            </a:pPr>
            <a:r>
              <a:rPr lang="en-US" sz="2400" dirty="0" smtClean="0">
                <a:solidFill>
                  <a:srgbClr val="FFFFFF"/>
                </a:solidFill>
                <a:latin typeface="Arial Hebrew"/>
                <a:cs typeface="Arial Hebrew"/>
              </a:rPr>
              <a:t>Thinking about </a:t>
            </a:r>
            <a:r>
              <a:rPr lang="en-US" sz="2400" dirty="0" err="1" smtClean="0">
                <a:solidFill>
                  <a:srgbClr val="FFFFFF"/>
                </a:solidFill>
                <a:latin typeface="Arial Hebrew"/>
                <a:cs typeface="Arial Hebrew"/>
              </a:rPr>
              <a:t>DevOps</a:t>
            </a:r>
            <a:endParaRPr lang="en-US" sz="2400" dirty="0" smtClean="0">
              <a:solidFill>
                <a:srgbClr val="FFFFFF"/>
              </a:solidFill>
              <a:latin typeface="Arial Hebrew"/>
              <a:cs typeface="Arial Hebrew"/>
            </a:endParaRPr>
          </a:p>
          <a:p>
            <a:pPr algn="r" eaLnBrk="1" hangingPunct="1">
              <a:defRPr/>
            </a:pPr>
            <a:r>
              <a:rPr lang="en-US" sz="2400" dirty="0" smtClean="0">
                <a:solidFill>
                  <a:srgbClr val="FFFFFF"/>
                </a:solidFill>
                <a:latin typeface="Arial Hebrew"/>
                <a:cs typeface="Arial Hebrew"/>
              </a:rPr>
              <a:t>Vagrant Concepts</a:t>
            </a:r>
          </a:p>
          <a:p>
            <a:pPr algn="r" eaLnBrk="1" hangingPunct="1">
              <a:defRPr/>
            </a:pPr>
            <a:r>
              <a:rPr lang="en-US" sz="2400" dirty="0" smtClean="0">
                <a:solidFill>
                  <a:srgbClr val="FFFFFF"/>
                </a:solidFill>
                <a:latin typeface="Arial Hebrew"/>
                <a:cs typeface="Arial Hebrew"/>
              </a:rPr>
              <a:t>Why should I use it?</a:t>
            </a:r>
          </a:p>
          <a:p>
            <a:pPr algn="r" eaLnBrk="1" hangingPunct="1">
              <a:defRPr/>
            </a:pPr>
            <a:r>
              <a:rPr lang="en-US" sz="2400" dirty="0" smtClean="0">
                <a:solidFill>
                  <a:srgbClr val="FFFFFF"/>
                </a:solidFill>
                <a:latin typeface="Arial Hebrew"/>
                <a:cs typeface="Arial Hebrew"/>
              </a:rPr>
              <a:t>Why not use it?</a:t>
            </a:r>
          </a:p>
          <a:p>
            <a:pPr algn="r" eaLnBrk="1" hangingPunct="1">
              <a:defRPr/>
            </a:pPr>
            <a:r>
              <a:rPr lang="en-US" sz="2400" dirty="0" smtClean="0">
                <a:solidFill>
                  <a:srgbClr val="FFFFFF"/>
                </a:solidFill>
                <a:latin typeface="Arial Hebrew"/>
                <a:cs typeface="Arial Hebrew"/>
              </a:rPr>
              <a:t>DEMO</a:t>
            </a:r>
          </a:p>
          <a:p>
            <a:pPr algn="r" eaLnBrk="1" hangingPunct="1">
              <a:defRPr/>
            </a:pPr>
            <a:r>
              <a:rPr lang="en-US" sz="2400" dirty="0" smtClean="0">
                <a:solidFill>
                  <a:srgbClr val="FFFFFF"/>
                </a:solidFill>
                <a:latin typeface="Arial Hebrew"/>
                <a:cs typeface="Arial Hebrew"/>
              </a:rPr>
              <a:t>Want more …</a:t>
            </a:r>
          </a:p>
          <a:p>
            <a:pPr algn="r" eaLnBrk="1" hangingPunct="1">
              <a:defRPr/>
            </a:pPr>
            <a:r>
              <a:rPr lang="en-US" sz="2400" dirty="0" smtClean="0">
                <a:solidFill>
                  <a:srgbClr val="FFFFFF"/>
                </a:solidFill>
                <a:latin typeface="Arial Hebrew"/>
                <a:cs typeface="Arial Hebrew"/>
              </a:rPr>
              <a:t>Q &amp; A</a:t>
            </a:r>
          </a:p>
          <a:p>
            <a:pPr eaLnBrk="1" hangingPunct="1">
              <a:defRPr/>
            </a:pPr>
            <a:endParaRPr lang="en-US" dirty="0" smtClean="0">
              <a:solidFill>
                <a:srgbClr val="FFFFFF"/>
              </a:solidFill>
              <a:latin typeface="Arial Hebrew"/>
              <a:cs typeface="Arial Hebrew"/>
            </a:endParaRPr>
          </a:p>
          <a:p>
            <a:pPr eaLnBrk="1" hangingPunct="1">
              <a:defRPr/>
            </a:pPr>
            <a:endParaRPr lang="en-US" dirty="0" smtClean="0">
              <a:solidFill>
                <a:srgbClr val="FFFFFF"/>
              </a:solidFill>
              <a:latin typeface="Arial Hebrew"/>
              <a:cs typeface="Arial Hebrew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7704" y="4797152"/>
            <a:ext cx="475527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Feel free to interrupt </a:t>
            </a:r>
          </a:p>
          <a:p>
            <a:pPr algn="ctr"/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x-none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 have questions </a:t>
            </a:r>
            <a:r>
              <a:rPr lang="x-none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sym typeface="Wingdings"/>
              </a:rPr>
              <a:t> </a:t>
            </a:r>
            <a:endParaRPr lang="x-none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2962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Corbel"/>
                <a:cs typeface="Corbel"/>
              </a:rPr>
              <a:t>Developers Nightmares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eaLnBrk="1" hangingPunct="1">
              <a:defRPr/>
            </a:pPr>
            <a:r>
              <a:rPr lang="en-US" dirty="0">
                <a:solidFill>
                  <a:srgbClr val="FFFFFF"/>
                </a:solidFill>
                <a:latin typeface="Neo Sans Intel"/>
                <a:cs typeface="Neo Sans Intel"/>
              </a:rPr>
              <a:t>- </a:t>
            </a:r>
            <a:r>
              <a:rPr lang="en-US" dirty="0">
                <a:solidFill>
                  <a:srgbClr val="FFFFFF"/>
                </a:solidFill>
                <a:latin typeface="Corbel"/>
                <a:cs typeface="Corbel"/>
              </a:rPr>
              <a:t>Why should I wait the IT provisioning Service</a:t>
            </a:r>
            <a:r>
              <a:rPr lang="en-US" dirty="0" smtClean="0">
                <a:solidFill>
                  <a:srgbClr val="FFFFFF"/>
                </a:solidFill>
                <a:latin typeface="Corbel"/>
                <a:cs typeface="Corbel"/>
              </a:rPr>
              <a:t>?</a:t>
            </a:r>
          </a:p>
          <a:p>
            <a:pPr algn="r" eaLnBrk="1" hangingPunct="1">
              <a:defRPr/>
            </a:pPr>
            <a:endParaRPr lang="en-US" dirty="0">
              <a:solidFill>
                <a:srgbClr val="FFFFFF"/>
              </a:solidFill>
              <a:latin typeface="Corbel"/>
              <a:cs typeface="Corbel"/>
            </a:endParaRPr>
          </a:p>
          <a:p>
            <a:pPr algn="r" eaLnBrk="1" hangingPunct="1">
              <a:defRPr/>
            </a:pPr>
            <a:r>
              <a:rPr lang="en-US" dirty="0">
                <a:solidFill>
                  <a:srgbClr val="FFFFFF"/>
                </a:solidFill>
                <a:latin typeface="Corbel"/>
                <a:cs typeface="Corbel"/>
              </a:rPr>
              <a:t>- I'm working in a </a:t>
            </a:r>
            <a:r>
              <a:rPr lang="en-US" dirty="0" smtClean="0">
                <a:solidFill>
                  <a:srgbClr val="FFFFFF"/>
                </a:solidFill>
                <a:latin typeface="Corbel"/>
                <a:cs typeface="Corbel"/>
              </a:rPr>
              <a:t>mess</a:t>
            </a:r>
          </a:p>
          <a:p>
            <a:pPr algn="r" eaLnBrk="1" hangingPunct="1">
              <a:defRPr/>
            </a:pPr>
            <a:endParaRPr lang="en-US" dirty="0">
              <a:solidFill>
                <a:srgbClr val="FFFFFF"/>
              </a:solidFill>
              <a:latin typeface="Corbel"/>
              <a:cs typeface="Corbel"/>
            </a:endParaRPr>
          </a:p>
          <a:p>
            <a:pPr algn="r" eaLnBrk="1" hangingPunct="1">
              <a:defRPr/>
            </a:pPr>
            <a:r>
              <a:rPr lang="en-US" dirty="0">
                <a:solidFill>
                  <a:srgbClr val="FFFFFF"/>
                </a:solidFill>
                <a:latin typeface="Corbel"/>
                <a:cs typeface="Corbel"/>
              </a:rPr>
              <a:t>- Making Life easier with Automation</a:t>
            </a:r>
            <a:r>
              <a:rPr lang="en-US" dirty="0" smtClean="0">
                <a:solidFill>
                  <a:srgbClr val="FFFFFF"/>
                </a:solidFill>
                <a:latin typeface="Corbel"/>
                <a:cs typeface="Corbel"/>
              </a:rPr>
              <a:t>?</a:t>
            </a:r>
          </a:p>
          <a:p>
            <a:pPr algn="r" eaLnBrk="1" hangingPunct="1">
              <a:defRPr/>
            </a:pPr>
            <a:endParaRPr lang="en-US" dirty="0">
              <a:solidFill>
                <a:srgbClr val="FFFFFF"/>
              </a:solidFill>
              <a:latin typeface="Corbel"/>
              <a:cs typeface="Corbel"/>
            </a:endParaRPr>
          </a:p>
          <a:p>
            <a:pPr algn="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Corbel"/>
                <a:cs typeface="Corbel"/>
              </a:rPr>
              <a:t>“It was working on my machine”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000" dirty="0" smtClean="0">
                <a:solidFill>
                  <a:srgbClr val="FFFFFF"/>
                </a:solidFill>
                <a:latin typeface="Corbel"/>
                <a:cs typeface="Corbel"/>
              </a:rPr>
              <a:t>Y </a:t>
            </a:r>
            <a:r>
              <a:rPr lang="en-US" sz="4000" dirty="0" err="1" smtClean="0">
                <a:solidFill>
                  <a:srgbClr val="FFFFFF"/>
                </a:solidFill>
                <a:latin typeface="Corbel"/>
                <a:cs typeface="Corbel"/>
              </a:rPr>
              <a:t>ahora</a:t>
            </a:r>
            <a:r>
              <a:rPr lang="en-US" sz="4000" dirty="0" smtClean="0">
                <a:solidFill>
                  <a:srgbClr val="FFFFFF"/>
                </a:solidFill>
                <a:latin typeface="Corbel"/>
                <a:cs typeface="Corbel"/>
              </a:rPr>
              <a:t>, </a:t>
            </a:r>
            <a:r>
              <a:rPr lang="en-US" sz="4000" dirty="0" err="1" smtClean="0">
                <a:solidFill>
                  <a:srgbClr val="FFFFFF"/>
                </a:solidFill>
                <a:latin typeface="Corbel"/>
                <a:cs typeface="Corbel"/>
              </a:rPr>
              <a:t>quién</a:t>
            </a:r>
            <a:r>
              <a:rPr lang="en-US" sz="4000" dirty="0" smtClean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lang="en-US" sz="4000" dirty="0" err="1" smtClean="0">
                <a:solidFill>
                  <a:srgbClr val="FFFFFF"/>
                </a:solidFill>
                <a:latin typeface="Corbel"/>
                <a:cs typeface="Corbel"/>
              </a:rPr>
              <a:t>podrá</a:t>
            </a:r>
            <a:r>
              <a:rPr lang="en-US" sz="4000" dirty="0" smtClean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lang="en-US" sz="4000" dirty="0" err="1" smtClean="0">
                <a:solidFill>
                  <a:srgbClr val="FFFFFF"/>
                </a:solidFill>
                <a:latin typeface="Corbel"/>
                <a:cs typeface="Corbel"/>
              </a:rPr>
              <a:t>ayudarme</a:t>
            </a:r>
            <a:r>
              <a:rPr lang="en-US" sz="4000" dirty="0" smtClean="0">
                <a:solidFill>
                  <a:srgbClr val="FFFFFF"/>
                </a:solidFill>
                <a:latin typeface="Corbel"/>
                <a:cs typeface="Corbel"/>
              </a:rPr>
              <a:t>?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eaLnBrk="1" hangingPunct="1">
              <a:defRPr/>
            </a:pPr>
            <a:endParaRPr lang="en-US" dirty="0" smtClean="0">
              <a:solidFill>
                <a:srgbClr val="FFFFFF"/>
              </a:solidFill>
              <a:latin typeface="Neo Sans Intel"/>
              <a:cs typeface="Neo Sans Intel"/>
            </a:endParaRPr>
          </a:p>
          <a:p>
            <a:pPr algn="r" eaLnBrk="1" hangingPunct="1">
              <a:defRPr/>
            </a:pPr>
            <a:endParaRPr lang="en-US" dirty="0" smtClean="0">
              <a:solidFill>
                <a:srgbClr val="FFFFFF"/>
              </a:solidFill>
              <a:latin typeface="Neo Sans Intel"/>
              <a:cs typeface="Neo Sans Inte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90654"/>
              </p:ext>
            </p:extLst>
          </p:nvPr>
        </p:nvGraphicFramePr>
        <p:xfrm>
          <a:off x="2051720" y="1700808"/>
          <a:ext cx="6096000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176464"/>
                <a:gridCol w="1919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Tech</a:t>
                      </a:r>
                      <a:endParaRPr lang="en-US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rbel"/>
                          <a:cs typeface="Corbel"/>
                        </a:rPr>
                        <a:t>Speed</a:t>
                      </a:r>
                      <a:endParaRPr lang="en-US" dirty="0">
                        <a:solidFill>
                          <a:srgbClr val="000000"/>
                        </a:solidFill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rbel"/>
                          <a:cs typeface="Corbel"/>
                        </a:rPr>
                        <a:t>Manual Install/Setup</a:t>
                      </a:r>
                      <a:endParaRPr lang="en-US" dirty="0">
                        <a:solidFill>
                          <a:schemeClr val="bg1"/>
                        </a:solidFill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rbel"/>
                          <a:cs typeface="Corbel"/>
                        </a:rPr>
                        <a:t>Slow</a:t>
                      </a:r>
                      <a:endParaRPr lang="en-US" dirty="0">
                        <a:solidFill>
                          <a:schemeClr val="bg1"/>
                        </a:solidFill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rbel"/>
                          <a:cs typeface="Corbel"/>
                        </a:rPr>
                        <a:t>Automation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Corbel"/>
                          <a:cs typeface="Corbel"/>
                        </a:rPr>
                        <a:t> Scripts in VMs</a:t>
                      </a:r>
                      <a:endParaRPr lang="en-US" dirty="0">
                        <a:solidFill>
                          <a:schemeClr val="bg1"/>
                        </a:solidFill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rbel"/>
                          <a:cs typeface="Corbel"/>
                        </a:rPr>
                        <a:t>Medium</a:t>
                      </a:r>
                      <a:endParaRPr lang="en-US" dirty="0">
                        <a:solidFill>
                          <a:schemeClr val="bg1"/>
                        </a:solidFill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rbel"/>
                          <a:cs typeface="Corbel"/>
                        </a:rPr>
                        <a:t>Automation Scripts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Corbel"/>
                          <a:cs typeface="Corbel"/>
                        </a:rPr>
                        <a:t> in Servers</a:t>
                      </a:r>
                      <a:endParaRPr lang="en-US" dirty="0">
                        <a:solidFill>
                          <a:schemeClr val="bg1"/>
                        </a:solidFill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rbel"/>
                          <a:cs typeface="Corbel"/>
                        </a:rPr>
                        <a:t>Medium</a:t>
                      </a:r>
                      <a:endParaRPr lang="en-US" dirty="0">
                        <a:solidFill>
                          <a:schemeClr val="bg1"/>
                        </a:solidFill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rbel"/>
                          <a:cs typeface="Corbel"/>
                        </a:rPr>
                        <a:t>Vagrant</a:t>
                      </a:r>
                      <a:endParaRPr lang="en-US" dirty="0">
                        <a:solidFill>
                          <a:schemeClr val="bg1"/>
                        </a:solidFill>
                        <a:latin typeface="Corbel"/>
                        <a:cs typeface="Corbel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rbel"/>
                          <a:cs typeface="Corbel"/>
                        </a:rPr>
                        <a:t>?</a:t>
                      </a:r>
                      <a:endParaRPr lang="en-US" dirty="0">
                        <a:solidFill>
                          <a:schemeClr val="bg1"/>
                        </a:solidFill>
                        <a:latin typeface="Corbel"/>
                        <a:cs typeface="Corbel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Corbel"/>
                          <a:cs typeface="Corbel"/>
                        </a:rPr>
                        <a:t>Docker</a:t>
                      </a:r>
                      <a:endParaRPr lang="en-US" dirty="0">
                        <a:solidFill>
                          <a:schemeClr val="bg1"/>
                        </a:solidFill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rbel"/>
                          <a:cs typeface="Corbel"/>
                        </a:rPr>
                        <a:t>Medium</a:t>
                      </a:r>
                      <a:endParaRPr lang="en-US" dirty="0">
                        <a:solidFill>
                          <a:schemeClr val="bg1"/>
                        </a:solidFill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4293096"/>
            <a:ext cx="2544192" cy="17908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4305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Neo Sans Intel"/>
                <a:cs typeface="Neo Sans Intel"/>
              </a:rPr>
              <a:t>What’s Vagrant?</a:t>
            </a:r>
          </a:p>
        </p:txBody>
      </p:sp>
      <p:pic>
        <p:nvPicPr>
          <p:cNvPr id="2" name="Picture 1" descr="Screen Shot 2014-11-06 at 6.41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84784"/>
            <a:ext cx="6718830" cy="38164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72477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3600" dirty="0" smtClean="0">
                <a:solidFill>
                  <a:srgbClr val="FFFFFF"/>
                </a:solidFill>
                <a:latin typeface="Arial Hebrew"/>
                <a:cs typeface="Arial Hebrew"/>
              </a:rPr>
              <a:t>Vagrant will change the way you...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Set up</a:t>
            </a:r>
          </a:p>
          <a:p>
            <a:pPr algn="r" eaLnBrk="1" hangingPunct="1">
              <a:defRPr/>
            </a:pPr>
            <a:endParaRPr lang="en-US" dirty="0" smtClean="0">
              <a:solidFill>
                <a:srgbClr val="FFFFFF"/>
              </a:solidFill>
              <a:latin typeface="Arial Hebrew"/>
              <a:cs typeface="Arial Hebrew"/>
            </a:endParaRPr>
          </a:p>
          <a:p>
            <a:pPr algn="r" eaLnBrk="1" hangingPunct="1">
              <a:defRPr/>
            </a:pPr>
            <a:endParaRPr lang="en-US" dirty="0">
              <a:solidFill>
                <a:srgbClr val="FFFFFF"/>
              </a:solidFill>
              <a:latin typeface="Arial Hebrew"/>
              <a:cs typeface="Arial Hebrew"/>
            </a:endParaRPr>
          </a:p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Configure</a:t>
            </a:r>
          </a:p>
          <a:p>
            <a:pPr algn="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 </a:t>
            </a:r>
          </a:p>
          <a:p>
            <a:pPr algn="r" eaLnBrk="1" hangingPunct="1">
              <a:defRPr/>
            </a:pPr>
            <a:endParaRPr lang="en-US" dirty="0">
              <a:solidFill>
                <a:srgbClr val="FFFFFF"/>
              </a:solidFill>
              <a:latin typeface="Arial Hebrew"/>
              <a:cs typeface="Arial Hebrew"/>
            </a:endParaRPr>
          </a:p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Work</a:t>
            </a:r>
          </a:p>
          <a:p>
            <a:pPr algn="r" eaLnBrk="1" hangingPunct="1">
              <a:defRPr/>
            </a:pPr>
            <a:endParaRPr lang="en-US" dirty="0">
              <a:solidFill>
                <a:srgbClr val="FFFFFF"/>
              </a:solidFill>
              <a:latin typeface="Neo Sans Intel"/>
              <a:cs typeface="Neo Sans Intel"/>
            </a:endParaRPr>
          </a:p>
          <a:p>
            <a:pPr algn="r" eaLnBrk="1" hangingPunct="1">
              <a:defRPr/>
            </a:pPr>
            <a:endParaRPr lang="en-US" dirty="0" smtClean="0">
              <a:solidFill>
                <a:srgbClr val="FFFFFF"/>
              </a:solidFill>
              <a:latin typeface="Neo Sans Intel"/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2956916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Thinking about </a:t>
            </a:r>
            <a:r>
              <a:rPr lang="en-US" dirty="0" err="1" smtClean="0">
                <a:solidFill>
                  <a:srgbClr val="FFFFFF"/>
                </a:solidFill>
                <a:latin typeface="Arial Hebrew"/>
                <a:cs typeface="Arial Hebrew"/>
              </a:rPr>
              <a:t>DevOps</a:t>
            </a:r>
            <a:endParaRPr lang="en-US" dirty="0" smtClean="0">
              <a:solidFill>
                <a:srgbClr val="FFFFFF"/>
              </a:solidFill>
              <a:latin typeface="Arial Hebrew"/>
              <a:cs typeface="Arial Hebrew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Developers get more involved in Ops</a:t>
            </a:r>
          </a:p>
          <a:p>
            <a:pPr algn="r" eaLnBrk="1" hangingPunct="1">
              <a:defRPr/>
            </a:pPr>
            <a:endParaRPr lang="en-US" dirty="0">
              <a:solidFill>
                <a:srgbClr val="FFFFFF"/>
              </a:solidFill>
              <a:latin typeface="Arial Hebrew"/>
              <a:cs typeface="Arial Hebrew"/>
            </a:endParaRPr>
          </a:p>
          <a:p>
            <a:pPr algn="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Vagrant gives a sandbox to learn</a:t>
            </a:r>
          </a:p>
          <a:p>
            <a:pPr algn="r" eaLnBrk="1" hangingPunct="1">
              <a:defRPr/>
            </a:pPr>
            <a:endParaRPr lang="en-US" dirty="0">
              <a:solidFill>
                <a:srgbClr val="FFFFFF"/>
              </a:solidFill>
              <a:latin typeface="Arial Hebrew"/>
              <a:cs typeface="Arial Hebrew"/>
            </a:endParaRPr>
          </a:p>
          <a:p>
            <a:pPr algn="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Using Vagrant for Testing/Development</a:t>
            </a:r>
          </a:p>
          <a:p>
            <a:pPr algn="r" eaLnBrk="1" hangingPunct="1">
              <a:defRPr/>
            </a:pPr>
            <a:endParaRPr lang="en-US" dirty="0">
              <a:solidFill>
                <a:srgbClr val="FFFFFF"/>
              </a:solidFill>
              <a:latin typeface="Arial Hebrew"/>
              <a:cs typeface="Arial Hebrew"/>
            </a:endParaRPr>
          </a:p>
          <a:p>
            <a:pPr algn="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Arial Hebrew"/>
                <a:cs typeface="Arial Hebrew"/>
              </a:rPr>
              <a:t>Closing the gap between Development and Ops</a:t>
            </a:r>
          </a:p>
        </p:txBody>
      </p:sp>
    </p:spTree>
    <p:extLst>
      <p:ext uri="{BB962C8B-B14F-4D97-AF65-F5344CB8AC3E}">
        <p14:creationId xmlns:p14="http://schemas.microsoft.com/office/powerpoint/2010/main" val="311209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5174</TotalTime>
  <Words>325</Words>
  <Application>Microsoft Macintosh PowerPoint</Application>
  <PresentationFormat>On-screen Show (4:3)</PresentationFormat>
  <Paragraphs>120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Diseño predeterminado</vt:lpstr>
      <vt:lpstr>Vagrant: The A fast way for building Development Environments</vt:lpstr>
      <vt:lpstr>PowerPoint Presentation</vt:lpstr>
      <vt:lpstr>PowerPoint Presentation</vt:lpstr>
      <vt:lpstr>Agenda</vt:lpstr>
      <vt:lpstr>Developers Nightmares</vt:lpstr>
      <vt:lpstr>Y ahora, quién podrá  ayudarme?</vt:lpstr>
      <vt:lpstr>What’s Vagrant?</vt:lpstr>
      <vt:lpstr>Vagrant will change the way you...</vt:lpstr>
      <vt:lpstr>Thinking about DevOps</vt:lpstr>
      <vt:lpstr>Vagrant Concepts</vt:lpstr>
      <vt:lpstr>Vagrantfile</vt:lpstr>
      <vt:lpstr>Vagrant Boxes</vt:lpstr>
      <vt:lpstr>Vagrant CLI</vt:lpstr>
      <vt:lpstr>Providers</vt:lpstr>
      <vt:lpstr>Provisioning </vt:lpstr>
      <vt:lpstr>Plugins</vt:lpstr>
      <vt:lpstr>Why should I use it?</vt:lpstr>
      <vt:lpstr>Why not use it?</vt:lpstr>
      <vt:lpstr>DEMO</vt:lpstr>
      <vt:lpstr>Want more …</vt:lpstr>
      <vt:lpstr>Q &amp; A</vt:lpstr>
      <vt:lpstr>Thank  you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Obed N Munoz</cp:lastModifiedBy>
  <cp:revision>715</cp:revision>
  <dcterms:created xsi:type="dcterms:W3CDTF">2010-05-23T14:28:12Z</dcterms:created>
  <dcterms:modified xsi:type="dcterms:W3CDTF">2014-11-07T18:47:17Z</dcterms:modified>
</cp:coreProperties>
</file>