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8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2E00-3A74-424B-AC42-BA4669C4D4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9EE7-3EF7-4FF0-82F5-59DBF651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188D-5E54-4CFE-83B1-4466BB4CC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5398-82B1-4C84-ABC4-A7461AF463A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1E543-76C6-476D-9C1F-6C5F1E78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1302" y="-690533"/>
            <a:ext cx="2969394" cy="11894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14125-2A5B-46CD-9B0D-8CC30613EA75}"/>
              </a:ext>
            </a:extLst>
          </p:cNvPr>
          <p:cNvSpPr txBox="1"/>
          <p:nvPr/>
        </p:nvSpPr>
        <p:spPr>
          <a:xfrm>
            <a:off x="148868" y="342900"/>
            <a:ext cx="117446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2 datasets are now online.</a:t>
            </a:r>
          </a:p>
          <a:p>
            <a:endParaRPr lang="en-US" sz="2400" dirty="0"/>
          </a:p>
          <a:p>
            <a:r>
              <a:rPr lang="en-US" sz="2400" dirty="0"/>
              <a:t>Each person in the class gets two different random datasets to work with, one big, one small.</a:t>
            </a:r>
          </a:p>
          <a:p>
            <a:r>
              <a:rPr lang="en-US" sz="2400" dirty="0"/>
              <a:t>(key below)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1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263924" y="25639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048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7774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034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8513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903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76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949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382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600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032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316283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600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791451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8966395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141339" y="5844982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6416140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8074394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9733552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87265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8312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9137377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9962433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99099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82426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575362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00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423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1875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  <p:extLst>
      <p:ext uri="{BB962C8B-B14F-4D97-AF65-F5344CB8AC3E}">
        <p14:creationId xmlns:p14="http://schemas.microsoft.com/office/powerpoint/2010/main" val="37670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13638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" t="69852" r="8" b="358"/>
          <a:stretch/>
        </p:blipFill>
        <p:spPr>
          <a:xfrm>
            <a:off x="25400" y="-237725"/>
            <a:ext cx="4419880" cy="17556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8345" y="2403950"/>
            <a:ext cx="107064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small dataset of ten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[4 7 9] accuracy 0.89</a:t>
            </a:r>
          </a:p>
          <a:p>
            <a:r>
              <a:rPr lang="en-US" dirty="0"/>
              <a:t>You might have gotten </a:t>
            </a:r>
          </a:p>
          <a:p>
            <a:r>
              <a:rPr lang="en-US" sz="2400" dirty="0"/>
              <a:t>[4 9] accuracy 0.94      or      [4 9 2] accuracy 0.95 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  <a:p>
            <a:r>
              <a:rPr lang="en-US" b="1" dirty="0"/>
              <a:t>This counts as a success, </a:t>
            </a:r>
            <a:r>
              <a:rPr lang="en-US" dirty="0"/>
              <a:t>the small size of the training data, means you might have missed the </a:t>
            </a:r>
            <a:r>
              <a:rPr lang="en-US" dirty="0">
                <a:solidFill>
                  <a:srgbClr val="7030A0"/>
                </a:solidFill>
              </a:rPr>
              <a:t>weak feature</a:t>
            </a:r>
            <a:r>
              <a:rPr lang="en-US" dirty="0"/>
              <a:t>, and you might have added a </a:t>
            </a:r>
            <a:r>
              <a:rPr lang="en-US" dirty="0">
                <a:solidFill>
                  <a:srgbClr val="00B0F0"/>
                </a:solidFill>
              </a:rPr>
              <a:t>random feature </a:t>
            </a:r>
            <a:r>
              <a:rPr lang="en-US" dirty="0"/>
              <a:t>that adds a tiny bit of spurious accuracy.  So long as you got the two strong features, all is good.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A19C-5692-4C4B-83D1-E12B8DE33D90}"/>
              </a:ext>
            </a:extLst>
          </p:cNvPr>
          <p:cNvSpPr txBox="1"/>
          <p:nvPr/>
        </p:nvSpPr>
        <p:spPr>
          <a:xfrm>
            <a:off x="4413086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31521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345" y="2403950"/>
            <a:ext cx="1070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big dataset with 50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[50 91 16] accuracy 0.91</a:t>
            </a:r>
          </a:p>
          <a:p>
            <a:r>
              <a:rPr lang="en-US" dirty="0"/>
              <a:t>Here many people will get something like…</a:t>
            </a:r>
          </a:p>
          <a:p>
            <a:r>
              <a:rPr lang="en-US" sz="2400" dirty="0"/>
              <a:t>[50 91 2 7 55 95 7 22] accuracy 0.99   </a:t>
            </a:r>
            <a:endParaRPr lang="en-US" dirty="0"/>
          </a:p>
          <a:p>
            <a:r>
              <a:rPr lang="en-US" dirty="0"/>
              <a:t>What is going on?  With so many extra features to search thru, some random features will look good by chance.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" y="-1449836"/>
            <a:ext cx="4772025" cy="336526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34E77C0-8226-4C64-B8F1-0183ECE03DF4}"/>
              </a:ext>
            </a:extLst>
          </p:cNvPr>
          <p:cNvSpPr txBox="1"/>
          <p:nvPr/>
        </p:nvSpPr>
        <p:spPr>
          <a:xfrm>
            <a:off x="4867011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2485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2400" name="Rectangle 2399"/>
          <p:cNvSpPr/>
          <p:nvPr/>
        </p:nvSpPr>
        <p:spPr>
          <a:xfrm>
            <a:off x="6248400" y="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Forward Section</a:t>
            </a:r>
          </a:p>
          <a:p>
            <a:endParaRPr lang="en-US" dirty="0"/>
          </a:p>
          <a:p>
            <a:r>
              <a:rPr lang="en-US" b="1" dirty="0"/>
              <a:t>Initial state</a:t>
            </a:r>
            <a:r>
              <a:rPr lang="en-US" dirty="0"/>
              <a:t>: Empty Set: No features</a:t>
            </a:r>
          </a:p>
          <a:p>
            <a:r>
              <a:rPr lang="en-US" b="1" dirty="0"/>
              <a:t>Operators</a:t>
            </a:r>
            <a:r>
              <a:rPr lang="en-US" dirty="0"/>
              <a:t>: Add a feature.</a:t>
            </a:r>
          </a:p>
          <a:p>
            <a:r>
              <a:rPr lang="en-US" b="1" dirty="0"/>
              <a:t>Evaluation Function</a:t>
            </a:r>
            <a:r>
              <a:rPr lang="en-US" dirty="0"/>
              <a:t>: K-fold cross validation.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7" name="AutoShape 4"/>
          <p:cNvSpPr>
            <a:spLocks noChangeAspect="1" noChangeArrowheads="1" noTextEdit="1"/>
          </p:cNvSpPr>
          <p:nvPr/>
        </p:nvSpPr>
        <p:spPr bwMode="auto">
          <a:xfrm>
            <a:off x="7162800" y="41148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78025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712546" y="6013450"/>
            <a:ext cx="118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V="1">
            <a:off x="83454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8153400" y="60134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88947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8625018" y="6013450"/>
            <a:ext cx="3670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94376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9176261" y="6013450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{1,3,4}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467600" y="59975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7310438" y="59578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7467600" y="58213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7467600" y="564991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273925" y="56102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35"/>
          <p:cNvSpPr>
            <a:spLocks noChangeShapeType="1"/>
          </p:cNvSpPr>
          <p:nvPr/>
        </p:nvSpPr>
        <p:spPr bwMode="auto">
          <a:xfrm>
            <a:off x="7467600" y="54784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7467600" y="5308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7273925" y="52673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7467600" y="51371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>
            <a:off x="7467600" y="49609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7273925" y="4919663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60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467600" y="47894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7467600" y="46180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273925" y="4578350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80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>
            <a:off x="7467600" y="44465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7239000" y="4235450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100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60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66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67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6"/>
          <p:cNvSpPr>
            <a:spLocks noChangeArrowheads="1"/>
          </p:cNvSpPr>
          <p:nvPr/>
        </p:nvSpPr>
        <p:spPr bwMode="auto">
          <a:xfrm>
            <a:off x="3810000" y="3461952"/>
            <a:ext cx="434240" cy="260544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3086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891338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2322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91567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029017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42365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08600" y="2122488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19763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54825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7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47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2203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13553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5308600" y="2122488"/>
            <a:ext cx="0" cy="3267075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308600" y="538956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308600" y="5062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308600" y="47371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08600" y="44100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308600" y="408305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308600" y="375602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08600" y="34290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308600" y="31019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308600" y="2776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5308600" y="244951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308600" y="212248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84775" y="5322888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080000" y="49990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0" y="4673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0" y="43386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80000" y="401478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5080000" y="368935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080000" y="336391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080000" y="30400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80000" y="27051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5080000" y="23796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184775" y="2055813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495800" y="5151438"/>
            <a:ext cx="1223963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36937" y="6242089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100" y="0"/>
            <a:ext cx="4772025" cy="16826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8" name="TextBox 127"/>
          <p:cNvSpPr txBox="1"/>
          <p:nvPr/>
        </p:nvSpPr>
        <p:spPr>
          <a:xfrm rot="19595658">
            <a:off x="5869185" y="2843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78749" y="4890572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[50 91 2 7 55 95 7 22] accuracy 0.99   </a:t>
            </a:r>
          </a:p>
        </p:txBody>
      </p:sp>
      <p:sp>
        <p:nvSpPr>
          <p:cNvPr id="130" name="TextBox 129"/>
          <p:cNvSpPr txBox="1"/>
          <p:nvPr/>
        </p:nvSpPr>
        <p:spPr>
          <a:xfrm rot="19595658">
            <a:off x="6101229" y="2194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31" name="TextBox 130"/>
          <p:cNvSpPr txBox="1"/>
          <p:nvPr/>
        </p:nvSpPr>
        <p:spPr>
          <a:xfrm rot="19595658">
            <a:off x="6460626" y="209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 rot="19595658">
            <a:off x="6725270" y="206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DFB5-1724-4379-9F63-877C55F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4301"/>
            <a:ext cx="10515600" cy="914400"/>
          </a:xfrm>
        </p:spPr>
        <p:txBody>
          <a:bodyPr/>
          <a:lstStyle/>
          <a:p>
            <a:r>
              <a:rPr lang="en-US" dirty="0"/>
              <a:t>The third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01C9-4A19-456D-8792-824F3C1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71600"/>
            <a:ext cx="10515600" cy="4351338"/>
          </a:xfrm>
        </p:spPr>
        <p:txBody>
          <a:bodyPr/>
          <a:lstStyle/>
          <a:p>
            <a:r>
              <a:rPr lang="en-US" dirty="0"/>
              <a:t>Once you have backward and forward search working, you need to come up with another algorithm</a:t>
            </a:r>
          </a:p>
          <a:p>
            <a:r>
              <a:rPr lang="en-US" dirty="0"/>
              <a:t>To be clear, I see this as 1 to 4 hours of work.</a:t>
            </a:r>
          </a:p>
          <a:p>
            <a:r>
              <a:rPr lang="en-US" dirty="0"/>
              <a:t>The new algorithm can attempt to</a:t>
            </a:r>
          </a:p>
          <a:p>
            <a:pPr lvl="1"/>
            <a:r>
              <a:rPr lang="en-US" dirty="0"/>
              <a:t>Be faster</a:t>
            </a:r>
          </a:p>
          <a:p>
            <a:pPr lvl="1"/>
            <a:r>
              <a:rPr lang="en-US" dirty="0"/>
              <a:t>Be more accurate/ not find spurious features</a:t>
            </a:r>
          </a:p>
          <a:p>
            <a:r>
              <a:rPr lang="en-US" dirty="0"/>
              <a:t>Below I will give an example of both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test datasets I provided there are two strong and one weak feature.</a:t>
            </a:r>
          </a:p>
          <a:p>
            <a:r>
              <a:rPr lang="en-US" dirty="0"/>
              <a:t>In general, we can easily find the two strong features, however:</a:t>
            </a:r>
          </a:p>
          <a:p>
            <a:pPr lvl="1"/>
            <a:r>
              <a:rPr lang="en-US" sz="2000" dirty="0"/>
              <a:t>We may find it hard to find the weak feature</a:t>
            </a:r>
          </a:p>
          <a:p>
            <a:pPr lvl="1"/>
            <a:r>
              <a:rPr lang="en-US" sz="2000" dirty="0"/>
              <a:t>We may find spurious features </a:t>
            </a:r>
          </a:p>
          <a:p>
            <a:pPr lvl="1"/>
            <a:r>
              <a:rPr lang="en-US" sz="2000" dirty="0"/>
              <a:t>Thus some people reported finding something like this: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7 10 30</a:t>
            </a:r>
          </a:p>
          <a:p>
            <a:r>
              <a:rPr lang="en-US" dirty="0"/>
              <a:t>Why do we find spurious features?</a:t>
            </a:r>
          </a:p>
          <a:p>
            <a:r>
              <a:rPr lang="en-US" dirty="0"/>
              <a:t>Why do we not find the weak feature?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FF4E8-566C-4344-AC51-EBFF175A4934}"/>
              </a:ext>
            </a:extLst>
          </p:cNvPr>
          <p:cNvSpPr/>
          <p:nvPr/>
        </p:nvSpPr>
        <p:spPr>
          <a:xfrm>
            <a:off x="1524000" y="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large dataset 1 the error rate can be 0.92</a:t>
            </a:r>
          </a:p>
          <a:p>
            <a:r>
              <a:rPr lang="en-US" dirty="0"/>
              <a:t>when using only features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30  </a:t>
            </a:r>
            <a:r>
              <a:rPr lang="en-US" dirty="0">
                <a:solidFill>
                  <a:srgbClr val="00B0F0"/>
                </a:solidFill>
              </a:rPr>
              <a:t>21</a:t>
            </a:r>
          </a:p>
          <a:p>
            <a:r>
              <a:rPr lang="en-US" dirty="0"/>
              <a:t>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2394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In our search algorithm we will add and keep a new feature, even if it only gets </a:t>
            </a:r>
            <a:r>
              <a:rPr lang="en-US" i="1" dirty="0"/>
              <a:t>one</a:t>
            </a:r>
            <a:r>
              <a:rPr lang="en-US" dirty="0"/>
              <a:t> more instance correct. </a:t>
            </a:r>
          </a:p>
          <a:p>
            <a:r>
              <a:rPr lang="en-US" dirty="0"/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dirty="0"/>
              <a:t>This is bad! While the spurious features happened to help a tiny bit on these 100 objects, they will </a:t>
            </a:r>
            <a:r>
              <a:rPr lang="en-US" i="1" dirty="0"/>
              <a:t>hurt</a:t>
            </a:r>
            <a:r>
              <a:rPr lang="en-US" dirty="0"/>
              <a:t> a bit on the unseen data we will see in the future.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249390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971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1" y="2895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0574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8023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 our search algorithm we will add and keep a new feature, even if it only gets one more instance correct.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is bad! While the spurious features happened to help a tiny bit on these 100 objects, they will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hurt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 bit on the unseen data we will see in the future. </a:t>
            </a:r>
          </a:p>
          <a:p>
            <a:r>
              <a:rPr lang="en-US" sz="2000" dirty="0"/>
              <a:t>How can we fix this? </a:t>
            </a:r>
          </a:p>
          <a:p>
            <a:r>
              <a:rPr lang="en-US" sz="2000" dirty="0"/>
              <a:t>Suppose instead of giving you one dataset with 100 instances, I had given you three datasets with 100 instances (from exactly the same problem).</a:t>
            </a:r>
          </a:p>
          <a:p>
            <a:r>
              <a:rPr lang="en-US" sz="2000" dirty="0"/>
              <a:t>Lets look at the three traces of forward selection on these 3 datasets.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7  10 30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22 30 11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30 10 4</a:t>
            </a:r>
          </a:p>
          <a:p>
            <a:r>
              <a:rPr lang="en-US" sz="2000" dirty="0"/>
              <a:t>We can see that the two good features show up (perhaps in a different order) in all three runs, but the spurious features do not. </a:t>
            </a:r>
          </a:p>
          <a:p>
            <a:r>
              <a:rPr lang="en-US" sz="2000" dirty="0"/>
              <a:t>However we do not have three different versions of this dataset!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336008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1"/>
            <a:ext cx="86868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However we do not have three different versions of this dataset!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F3D36-0A0A-4C47-8134-934708E71E7D}"/>
              </a:ext>
            </a:extLst>
          </p:cNvPr>
          <p:cNvGrpSpPr/>
          <p:nvPr/>
        </p:nvGrpSpPr>
        <p:grpSpPr>
          <a:xfrm>
            <a:off x="5548992" y="914401"/>
            <a:ext cx="5119008" cy="5486399"/>
            <a:chOff x="3171825" y="228601"/>
            <a:chExt cx="5972175" cy="640079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FD91363-66E9-4144-B432-366628B19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3495674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A9143A-9EB8-4F40-82CA-1B969D4F14D1}"/>
                </a:ext>
              </a:extLst>
            </p:cNvPr>
            <p:cNvSpPr/>
            <p:nvPr/>
          </p:nvSpPr>
          <p:spPr>
            <a:xfrm>
              <a:off x="3276600" y="41148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1E8AA0-E838-4029-AE8C-A8F0157C170E}"/>
                </a:ext>
              </a:extLst>
            </p:cNvPr>
            <p:cNvSpPr/>
            <p:nvPr/>
          </p:nvSpPr>
          <p:spPr>
            <a:xfrm>
              <a:off x="3267075" y="474345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F4520E-E7B6-4AF6-BE5A-ACD13EA2756F}"/>
                </a:ext>
              </a:extLst>
            </p:cNvPr>
            <p:cNvSpPr/>
            <p:nvPr/>
          </p:nvSpPr>
          <p:spPr>
            <a:xfrm>
              <a:off x="3276600" y="6096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D54E720-8911-432B-BEE3-3FF0B95CB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228601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061808-FCF9-4C15-969C-8843A8530210}"/>
                </a:ext>
              </a:extLst>
            </p:cNvPr>
            <p:cNvSpPr/>
            <p:nvPr/>
          </p:nvSpPr>
          <p:spPr>
            <a:xfrm>
              <a:off x="3276600" y="137160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DCB9EC-D51C-46E6-B706-7FF2AAEFAD00}"/>
                </a:ext>
              </a:extLst>
            </p:cNvPr>
            <p:cNvSpPr/>
            <p:nvPr/>
          </p:nvSpPr>
          <p:spPr>
            <a:xfrm>
              <a:off x="3267075" y="1905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8BBBF7-E836-4DD8-8D50-EBE0EF1C462D}"/>
                </a:ext>
              </a:extLst>
            </p:cNvPr>
            <p:cNvSpPr/>
            <p:nvPr/>
          </p:nvSpPr>
          <p:spPr>
            <a:xfrm>
              <a:off x="3276600" y="3152777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0EC30976-CB42-4E55-A7A3-40A09F2B6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87234"/>
          <a:stretch/>
        </p:blipFill>
        <p:spPr bwMode="auto">
          <a:xfrm>
            <a:off x="5548992" y="6515098"/>
            <a:ext cx="5119008" cy="34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AB8E1A2-3DD0-42FE-A158-3C5AFBC018CD}"/>
              </a:ext>
            </a:extLst>
          </p:cNvPr>
          <p:cNvSpPr txBox="1">
            <a:spLocks/>
          </p:cNvSpPr>
          <p:nvPr/>
        </p:nvSpPr>
        <p:spPr>
          <a:xfrm>
            <a:off x="1770288" y="914401"/>
            <a:ext cx="3733801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can (sort of) make three different versions of this dataset!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begin by making three copies of the dataset</a:t>
            </a:r>
          </a:p>
          <a:p>
            <a:pPr marL="0" indent="0">
              <a:buNone/>
            </a:pPr>
            <a:r>
              <a:rPr lang="en-US" sz="2000" dirty="0"/>
              <a:t>Then, in each copy, we randomly delete say 5% of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each of the three copies is very similar to the true dataset, but if a spurious feature happen to look good in </a:t>
            </a:r>
            <a:r>
              <a:rPr lang="en-US" sz="2000" i="1" dirty="0"/>
              <a:t>one</a:t>
            </a:r>
            <a:r>
              <a:rPr lang="en-US" sz="2000" dirty="0"/>
              <a:t> copy, it is very unlikely to look good in the other two copies. </a:t>
            </a:r>
          </a:p>
          <a:p>
            <a:pPr marL="0" indent="0">
              <a:buNone/>
            </a:pPr>
            <a:r>
              <a:rPr lang="en-US" sz="2000" dirty="0"/>
              <a:t>This idea is called </a:t>
            </a:r>
            <a:r>
              <a:rPr lang="en-US" sz="2000" i="1" dirty="0"/>
              <a:t>resampling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Of course, if we have time, we can make even more copies.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72D65-BBC0-472B-B64B-BEFD219F6B6C}"/>
              </a:ext>
            </a:extLst>
          </p:cNvPr>
          <p:cNvSpPr/>
          <p:nvPr/>
        </p:nvSpPr>
        <p:spPr>
          <a:xfrm>
            <a:off x="1676401" y="152400"/>
            <a:ext cx="378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Why do we not find the weak feature?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D6B62-9320-48E0-8F6B-5337999817C9}"/>
              </a:ext>
            </a:extLst>
          </p:cNvPr>
          <p:cNvSpPr/>
          <p:nvPr/>
        </p:nvSpPr>
        <p:spPr>
          <a:xfrm>
            <a:off x="1666875" y="1447800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same trick can be used to find the weak features. Let look at the three runs again.. </a:t>
            </a:r>
          </a:p>
          <a:p>
            <a:endParaRPr lang="en-US" sz="2000" dirty="0"/>
          </a:p>
          <a:p>
            <a:r>
              <a:rPr lang="en-US" sz="2000" dirty="0"/>
              <a:t>Lets look at the three traces of forward selection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10 4</a:t>
            </a:r>
          </a:p>
          <a:p>
            <a:endParaRPr lang="en-US" sz="2000" dirty="0"/>
          </a:p>
          <a:p>
            <a:r>
              <a:rPr lang="en-US" sz="2000" dirty="0"/>
              <a:t>The weak feature will tend to show up a lot more than we might expect by chance.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another trick we can do to find the weak features…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A539-368F-4404-B61B-58868D2BE264}"/>
              </a:ext>
            </a:extLst>
          </p:cNvPr>
          <p:cNvSpPr/>
          <p:nvPr/>
        </p:nvSpPr>
        <p:spPr>
          <a:xfrm>
            <a:off x="6172200" y="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On large dataset 1 the error rate can be 0.92</a:t>
            </a:r>
          </a:p>
          <a:p>
            <a:r>
              <a:rPr lang="en-US" sz="1600" dirty="0"/>
              <a:t>when using only features </a:t>
            </a:r>
            <a:r>
              <a:rPr lang="en-US" sz="1600" dirty="0">
                <a:solidFill>
                  <a:srgbClr val="FF0000"/>
                </a:solidFill>
              </a:rPr>
              <a:t>49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00B050"/>
                </a:solidFill>
              </a:rPr>
              <a:t>30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21</a:t>
            </a:r>
          </a:p>
          <a:p>
            <a:r>
              <a:rPr lang="en-US" sz="1600" dirty="0"/>
              <a:t>***************************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1"/>
            <a:ext cx="7391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Suppose we are feature searching on a dataset.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7 22 8 34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76 3 19 5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21 33 7 56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1 7 82 12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resampling, we are confident that 2 is a good feature, but what about 7?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AFFABE-C8E4-4BE5-AA7C-48C53273DFA4}"/>
              </a:ext>
            </a:extLst>
          </p:cNvPr>
          <p:cNvSpPr/>
          <p:nvPr/>
        </p:nvSpPr>
        <p:spPr>
          <a:xfrm>
            <a:off x="7396841" y="4152900"/>
            <a:ext cx="908959" cy="217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temporarily </a:t>
            </a:r>
            <a:r>
              <a:rPr lang="en-US" sz="2000" i="1" dirty="0"/>
              <a:t>delete</a:t>
            </a:r>
            <a:r>
              <a:rPr lang="en-US" sz="2000" dirty="0"/>
              <a:t> the strong feature, and rerun the search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7 12 14 54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7 3 13 8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7 39 1 83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9 7 22 52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it really looks like 7 is a true feature.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DAFA9-4570-4ACA-BE3A-09AEAFF81FD4}"/>
              </a:ext>
            </a:extLst>
          </p:cNvPr>
          <p:cNvSpPr/>
          <p:nvPr/>
        </p:nvSpPr>
        <p:spPr>
          <a:xfrm>
            <a:off x="1626054" y="3843278"/>
            <a:ext cx="3707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analogy. Suppose I wanted to find out if you are a good basketball player. </a:t>
            </a:r>
          </a:p>
          <a:p>
            <a:r>
              <a:rPr lang="en-US" dirty="0"/>
              <a:t>However, Lebron James is on you team! </a:t>
            </a:r>
          </a:p>
          <a:p>
            <a:r>
              <a:rPr lang="en-US" dirty="0"/>
              <a:t>Your team wins a lot, but because Lebron is so strong, I don’t know if </a:t>
            </a:r>
            <a:r>
              <a:rPr lang="en-US" i="1" dirty="0"/>
              <a:t>you</a:t>
            </a:r>
            <a:r>
              <a:rPr lang="en-US" dirty="0"/>
              <a:t> are any good. If I take Lebron off the team and they still win, then maybe you are good.</a:t>
            </a:r>
          </a:p>
        </p:txBody>
      </p:sp>
      <p:pic>
        <p:nvPicPr>
          <p:cNvPr id="1026" name="Picture 2" descr="http://images.performgroup.com/di/library/omnisport/f4/63/lebron-james_ig7akmd67bte169fgghvy46rx.jpg?t=189217895&amp;w=960&amp;quality=70">
            <a:extLst>
              <a:ext uri="{FF2B5EF4-FFF2-40B4-BE49-F238E27FC236}">
                <a16:creationId xmlns:a16="http://schemas.microsoft.com/office/drawing/2014/main" id="{B784FD04-AF16-4139-8702-D786BA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" b="96852" l="10000" r="90000">
                        <a14:foregroundMark x1="57083" y1="11667" x2="60729" y2="3889"/>
                        <a14:foregroundMark x1="60729" y1="3889" x2="65417" y2="7963"/>
                        <a14:foregroundMark x1="65417" y1="7963" x2="65729" y2="12037"/>
                        <a14:foregroundMark x1="58438" y1="12037" x2="56563" y2="21667"/>
                        <a14:foregroundMark x1="56563" y1="21667" x2="59688" y2="39815"/>
                        <a14:foregroundMark x1="59688" y1="39815" x2="65313" y2="43519"/>
                        <a14:foregroundMark x1="65313" y1="43519" x2="66667" y2="34444"/>
                        <a14:foregroundMark x1="66667" y1="34444" x2="64375" y2="25185"/>
                        <a14:foregroundMark x1="64375" y1="25185" x2="65625" y2="15556"/>
                        <a14:foregroundMark x1="65625" y1="15556" x2="62708" y2="12222"/>
                        <a14:foregroundMark x1="70938" y1="31852" x2="90833" y2="54259"/>
                        <a14:foregroundMark x1="90833" y1="54259" x2="91250" y2="64444"/>
                        <a14:foregroundMark x1="91250" y1="64444" x2="87083" y2="82037"/>
                        <a14:foregroundMark x1="87083" y1="82037" x2="80208" y2="97037"/>
                        <a14:foregroundMark x1="80208" y1="97037" x2="82292" y2="88148"/>
                        <a14:foregroundMark x1="82292" y1="88148" x2="86146" y2="80370"/>
                        <a14:foregroundMark x1="86146" y1="80370" x2="87813" y2="70556"/>
                        <a14:foregroundMark x1="87813" y1="70556" x2="86875" y2="60926"/>
                        <a14:foregroundMark x1="86875" y1="60926" x2="82813" y2="54259"/>
                        <a14:foregroundMark x1="82813" y1="54259" x2="78021" y2="50000"/>
                        <a14:foregroundMark x1="78021" y1="50000" x2="73646" y2="55741"/>
                        <a14:foregroundMark x1="73646" y1="55741" x2="69896" y2="44630"/>
                        <a14:foregroundMark x1="69896" y1="44630" x2="71563" y2="35185"/>
                        <a14:foregroundMark x1="71563" y1="35185" x2="72813" y2="33519"/>
                        <a14:foregroundMark x1="61771" y1="2407" x2="6458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9" y="2133601"/>
            <a:ext cx="2854853" cy="16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3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0287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For most of you, depending on the computer language you used, you machine </a:t>
            </a:r>
            <a:r>
              <a:rPr lang="en-US" sz="2400" dirty="0" err="1"/>
              <a:t>etc</a:t>
            </a:r>
            <a:r>
              <a:rPr lang="en-US" sz="2400" dirty="0"/>
              <a:t>, you can do feature search on the “large” dataset in under one minute.</a:t>
            </a:r>
          </a:p>
          <a:p>
            <a:r>
              <a:rPr lang="en-US" sz="2400" dirty="0"/>
              <a:t>However, for some real problems, we might have millions of instances, and (more importantly) thousands of features. Then the same code might take decades.</a:t>
            </a:r>
          </a:p>
          <a:p>
            <a:r>
              <a:rPr lang="en-US" sz="2400" dirty="0"/>
              <a:t>Can we speed things up?</a:t>
            </a:r>
          </a:p>
          <a:p>
            <a:r>
              <a:rPr lang="en-US" sz="2400" dirty="0"/>
              <a:t>There are many ways to speed things up, indexing, sampling, caching and reusing calculations etc. </a:t>
            </a:r>
          </a:p>
          <a:p>
            <a:r>
              <a:rPr lang="en-US" sz="2400" dirty="0"/>
              <a:t>However, I am just going to show you one simple trick. </a:t>
            </a:r>
          </a:p>
          <a:p>
            <a:r>
              <a:rPr lang="en-US" sz="2400" dirty="0"/>
              <a:t>It requires you to add 5 to 10 lines of simple code, but should give you a 10 to 50 times speed up!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</p:spTree>
    <p:extLst>
      <p:ext uri="{BB962C8B-B14F-4D97-AF65-F5344CB8AC3E}">
        <p14:creationId xmlns:p14="http://schemas.microsoft.com/office/powerpoint/2010/main" val="29325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2999"/>
            <a:ext cx="8686800" cy="5144869"/>
          </a:xfrm>
        </p:spPr>
        <p:txBody>
          <a:bodyPr>
            <a:normAutofit/>
          </a:bodyPr>
          <a:lstStyle/>
          <a:p>
            <a:r>
              <a:rPr lang="en-US" sz="2000" dirty="0"/>
              <a:t>This idea is similar in spirit to Alpha-Beta pruning. If a possibility is bad, you don’t need to find out exactly how bad it is.</a:t>
            </a:r>
          </a:p>
          <a:p>
            <a:r>
              <a:rPr lang="en-US" sz="2000" dirty="0"/>
              <a:t>Suppose we are beginning our search, our </a:t>
            </a:r>
            <a:r>
              <a:rPr lang="en-US" sz="2000" i="1" dirty="0"/>
              <a:t>best-so-far </a:t>
            </a:r>
            <a:r>
              <a:rPr lang="en-US" sz="2000" dirty="0"/>
              <a:t>is initialize to 0.</a:t>
            </a:r>
          </a:p>
          <a:p>
            <a:r>
              <a:rPr lang="en-US" sz="2000" dirty="0"/>
              <a:t>… we evaluate feature 1, getting 90% accuracy, so we set our best-so-far to be 90% </a:t>
            </a:r>
          </a:p>
          <a:p>
            <a:r>
              <a:rPr lang="en-US" sz="2000" dirty="0"/>
              <a:t>Now, as we are doing leave-one-out on feature 2, we get one instance wrong, then another, then another..</a:t>
            </a:r>
          </a:p>
          <a:p>
            <a:r>
              <a:rPr lang="en-US" sz="2000" dirty="0"/>
              <a:t>If we get 11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</p:spTree>
    <p:extLst>
      <p:ext uri="{BB962C8B-B14F-4D97-AF65-F5344CB8AC3E}">
        <p14:creationId xmlns:p14="http://schemas.microsoft.com/office/powerpoint/2010/main" val="14268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801469"/>
            <a:ext cx="8686800" cy="548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If we get 11 instances wrong, why bother to continue? Instead, just return zero!</a:t>
            </a:r>
          </a:p>
          <a:p>
            <a:r>
              <a:rPr lang="en-US" sz="2000" dirty="0"/>
              <a:t>Now we move on to feature 3, we only get five wrong, so we update the </a:t>
            </a:r>
            <a:r>
              <a:rPr lang="en-US" sz="2000" i="1" dirty="0"/>
              <a:t>best-so-far </a:t>
            </a:r>
            <a:r>
              <a:rPr lang="en-US" sz="2000" dirty="0"/>
              <a:t>to 95%</a:t>
            </a:r>
          </a:p>
          <a:p>
            <a:r>
              <a:rPr lang="en-US" sz="2000" dirty="0"/>
              <a:t>Now we move on to feature 4, we get one instance wrong, then another, then another.. As soon as we get 6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3780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E8952E-4CDE-49DC-A1E6-6A405D43135A}"/>
              </a:ext>
            </a:extLst>
          </p:cNvPr>
          <p:cNvSpPr/>
          <p:nvPr/>
        </p:nvSpPr>
        <p:spPr>
          <a:xfrm>
            <a:off x="6621903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D4CE7D-4469-41F0-AC33-469243D968BC}"/>
              </a:ext>
            </a:extLst>
          </p:cNvPr>
          <p:cNvSpPr/>
          <p:nvPr/>
        </p:nvSpPr>
        <p:spPr>
          <a:xfrm>
            <a:off x="8162816" y="593150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95%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756C0-DAD5-4D5A-BE56-4FC8D3048A15}"/>
              </a:ext>
            </a:extLst>
          </p:cNvPr>
          <p:cNvSpPr/>
          <p:nvPr/>
        </p:nvSpPr>
        <p:spPr>
          <a:xfrm>
            <a:off x="9764878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3182-D722-4E75-800C-FDEEB9206953}"/>
              </a:ext>
            </a:extLst>
          </p:cNvPr>
          <p:cNvSpPr txBox="1"/>
          <p:nvPr/>
        </p:nvSpPr>
        <p:spPr>
          <a:xfrm>
            <a:off x="1656369" y="3339551"/>
            <a:ext cx="2824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generally</a:t>
            </a:r>
          </a:p>
          <a:p>
            <a:r>
              <a:rPr lang="en-US" sz="1600" dirty="0"/>
              <a:t>For the leave-one-out subroutine, pass in the </a:t>
            </a:r>
            <a:r>
              <a:rPr lang="en-US" sz="1600" i="1" dirty="0"/>
              <a:t>best-so-far</a:t>
            </a:r>
            <a:r>
              <a:rPr lang="en-US" sz="1600" dirty="0"/>
              <a:t>.</a:t>
            </a:r>
          </a:p>
          <a:p>
            <a:r>
              <a:rPr lang="en-US" sz="1600" dirty="0"/>
              <a:t>Keep track of how many mistakes you have made so far. If you have made too many mistakes to be better than the best-so-far, break out of loop, and return zero.</a:t>
            </a:r>
          </a:p>
        </p:txBody>
      </p:sp>
    </p:spTree>
    <p:extLst>
      <p:ext uri="{BB962C8B-B14F-4D97-AF65-F5344CB8AC3E}">
        <p14:creationId xmlns:p14="http://schemas.microsoft.com/office/powerpoint/2010/main" val="70432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3DAE-7774-4787-A500-BB6EF96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4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Announcements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6CFA-4CD6-4334-8F8A-3AF8A159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166019"/>
            <a:ext cx="9067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Because I will be away for 3 days, I have pushed back the due date for the final project to Saturday the 16</a:t>
            </a:r>
            <a:r>
              <a:rPr lang="en-US" sz="2400" baseline="30000" dirty="0"/>
              <a:t>th</a:t>
            </a:r>
            <a:r>
              <a:rPr lang="en-US" sz="2400" dirty="0"/>
              <a:t> of December at 3pm.</a:t>
            </a:r>
          </a:p>
          <a:p>
            <a:r>
              <a:rPr lang="en-US" sz="2400" dirty="0"/>
              <a:t>You can hand in your project anytime starting </a:t>
            </a:r>
            <a:r>
              <a:rPr lang="en-US" sz="2400" i="1" dirty="0"/>
              <a:t>now</a:t>
            </a:r>
            <a:r>
              <a:rPr lang="en-US" sz="2400" dirty="0"/>
              <a:t>, just bring it to my office.</a:t>
            </a:r>
          </a:p>
          <a:p>
            <a:r>
              <a:rPr lang="en-US" sz="2400" dirty="0"/>
              <a:t>If I am not there, you can either:</a:t>
            </a:r>
          </a:p>
          <a:p>
            <a:pPr lvl="1"/>
            <a:r>
              <a:rPr lang="en-US" sz="2000" dirty="0"/>
              <a:t>Push it under my door</a:t>
            </a:r>
          </a:p>
          <a:p>
            <a:pPr lvl="1"/>
            <a:r>
              <a:rPr lang="en-US" sz="2000" dirty="0"/>
              <a:t>Bring it to the front office, give it to the receptionist, and ask “can you please put this in Dr. Keoghs mailbox?” </a:t>
            </a:r>
          </a:p>
          <a:p>
            <a:r>
              <a:rPr lang="en-US" sz="2400" dirty="0"/>
              <a:t>You have the option of letting me see it ahead of time, and I will quickly “grade” it, telling you what I might take points off for. You can then fix it before you hand it in.</a:t>
            </a:r>
          </a:p>
        </p:txBody>
      </p:sp>
    </p:spTree>
    <p:extLst>
      <p:ext uri="{BB962C8B-B14F-4D97-AF65-F5344CB8AC3E}">
        <p14:creationId xmlns:p14="http://schemas.microsoft.com/office/powerpoint/2010/main" val="2337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8DB-39DE-45D0-B971-9309DB8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"/>
            <a:ext cx="10515600" cy="1325563"/>
          </a:xfrm>
        </p:spPr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461B-C721-4A2E-AA90-7395941F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020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200" dirty="0"/>
              <a:t>Here are correct results for the last 3 </a:t>
            </a:r>
            <a:r>
              <a:rPr lang="en-US" sz="4200" i="1" dirty="0"/>
              <a:t>small</a:t>
            </a:r>
            <a:r>
              <a:rPr lang="en-US" sz="4200" dirty="0"/>
              <a:t> datasets</a:t>
            </a:r>
          </a:p>
          <a:p>
            <a:endParaRPr lang="en-US" dirty="0"/>
          </a:p>
          <a:p>
            <a:r>
              <a:rPr lang="en-US" dirty="0"/>
              <a:t>On small dataset 68 the error rate can be 0.9</a:t>
            </a:r>
          </a:p>
          <a:p>
            <a:r>
              <a:rPr lang="en-US" dirty="0"/>
              <a:t>when using only features 6  9  3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69 the error rate can be 0.87</a:t>
            </a:r>
          </a:p>
          <a:p>
            <a:r>
              <a:rPr lang="en-US" dirty="0"/>
              <a:t>when using only features 3  2  4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70 the error rate can be 0.91</a:t>
            </a:r>
          </a:p>
          <a:p>
            <a:r>
              <a:rPr lang="en-US" dirty="0"/>
              <a:t>when using only features 8  4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3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1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1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477000" y="5965448"/>
            <a:ext cx="419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large dataset 80 the error rate can be 0.949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27  15   1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0" y="59654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small dataset 80 the error rate can be 0.89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5  7  3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1" y="609601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 for small  dataset 80, all the features are irrelevant, </a:t>
            </a:r>
            <a:r>
              <a:rPr lang="en-US" i="1" dirty="0"/>
              <a:t>except</a:t>
            </a:r>
            <a:r>
              <a:rPr lang="en-US" dirty="0"/>
              <a:t> for features 5, 7 and 3. And I know that if you use ONLY those features, you can get an accuracy of about 0.89. 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1800" y="7620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1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2159888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4635056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810000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2984944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30870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155926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3980982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806038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3827</Words>
  <Application>Microsoft Office PowerPoint</Application>
  <PresentationFormat>Widescreen</PresentationFormat>
  <Paragraphs>533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third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 II </vt:lpstr>
      <vt:lpstr>Sanity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9</cp:revision>
  <dcterms:created xsi:type="dcterms:W3CDTF">2016-12-02T02:01:24Z</dcterms:created>
  <dcterms:modified xsi:type="dcterms:W3CDTF">2018-02-28T16:37:33Z</dcterms:modified>
</cp:coreProperties>
</file>