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Free Templates &amp; Infographics for PowerPoint and Google Slides</a:t>
            </a:r>
            <a:endParaRPr/>
          </a:p>
        </p:txBody>
      </p:sp>
      <p:sp>
        <p:nvSpPr>
          <p:cNvPr id="139" name="Google Shape;13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Free Templates &amp; Infographics for PowerPoint and Google Slides</a:t>
            </a:r>
            <a:endParaRPr/>
          </a:p>
        </p:txBody>
      </p:sp>
      <p:sp>
        <p:nvSpPr>
          <p:cNvPr id="210" name="Google Shape;21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Free Templates &amp; Infographics for PowerPoint and Google Slides</a:t>
            </a:r>
            <a:endParaRPr/>
          </a:p>
        </p:txBody>
      </p:sp>
      <p:sp>
        <p:nvSpPr>
          <p:cNvPr id="147" name="Google Shape;14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Free Templates &amp; Infographics for PowerPoint and Google Slides</a:t>
            </a:r>
            <a:endParaRPr/>
          </a:p>
        </p:txBody>
      </p:sp>
      <p:sp>
        <p:nvSpPr>
          <p:cNvPr id="157" name="Google Shape;15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Free Templates &amp; Infographics for PowerPoint and Google Slides</a:t>
            </a:r>
            <a:endParaRPr/>
          </a:p>
        </p:txBody>
      </p:sp>
      <p:sp>
        <p:nvSpPr>
          <p:cNvPr id="166" name="Google Shape;16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9ee5264a790119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79ee5264a790119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79ee5264a790119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9ee5264a790119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79ee5264a790119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79ee5264a790119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© Copyright </a:t>
            </a:r>
            <a:r>
              <a:rPr b="1" lang="en-US"/>
              <a:t>PresentationGO.com</a:t>
            </a:r>
            <a:r>
              <a:rPr lang="en-US"/>
              <a:t> – Free Templates &amp; Infographics for PowerPoint and Google Slides</a:t>
            </a:r>
            <a:endParaRPr/>
          </a:p>
        </p:txBody>
      </p:sp>
      <p:sp>
        <p:nvSpPr>
          <p:cNvPr id="188" name="Google Shape;18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79ee5264a790119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79ee5264a790119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179ee5264a790119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79ee5264a790119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79ee5264a790119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79ee5264a790119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/>
          <p:nvPr/>
        </p:nvSpPr>
        <p:spPr>
          <a:xfrm>
            <a:off x="0" y="0"/>
            <a:ext cx="8770513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25000">
                <a:schemeClr val="lt1"/>
              </a:gs>
              <a:gs pos="100000">
                <a:srgbClr val="FFFFFF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 txBox="1"/>
          <p:nvPr>
            <p:ph type="ctrTitle"/>
          </p:nvPr>
        </p:nvSpPr>
        <p:spPr>
          <a:xfrm>
            <a:off x="838201" y="2290599"/>
            <a:ext cx="4944414" cy="18117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838200" y="4194466"/>
            <a:ext cx="4944415" cy="980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 rot="10800000">
            <a:off x="3421487" y="0"/>
            <a:ext cx="8770513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25000">
                <a:schemeClr val="lt1"/>
              </a:gs>
              <a:gs pos="100000">
                <a:srgbClr val="FFFFFF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 txBox="1"/>
          <p:nvPr>
            <p:ph type="title"/>
          </p:nvPr>
        </p:nvSpPr>
        <p:spPr>
          <a:xfrm>
            <a:off x="4958367" y="365125"/>
            <a:ext cx="639543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4958367" y="1825625"/>
            <a:ext cx="639543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  <a:defRPr>
                <a:solidFill>
                  <a:srgbClr val="7F7F7F"/>
                </a:solidFill>
              </a:defRPr>
            </a:lvl1pPr>
            <a:lvl2pPr indent="-381000" lvl="1" marL="9144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0" y="0"/>
            <a:ext cx="8770513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25000">
                <a:schemeClr val="lt1"/>
              </a:gs>
              <a:gs pos="100000">
                <a:srgbClr val="FFFFFF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838200" y="365125"/>
            <a:ext cx="567421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838200" y="1825625"/>
            <a:ext cx="56742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  <a:defRPr>
                <a:solidFill>
                  <a:srgbClr val="7F7F7F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 rot="10800000">
            <a:off x="3421487" y="0"/>
            <a:ext cx="8770513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25000">
                <a:schemeClr val="lt1"/>
              </a:gs>
              <a:gs pos="100000">
                <a:srgbClr val="FFFFFF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5692462" y="2478193"/>
            <a:ext cx="5661338" cy="19016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5692462" y="4406795"/>
            <a:ext cx="5661338" cy="63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0" y="0"/>
            <a:ext cx="8770513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22000">
                <a:schemeClr val="lt1"/>
              </a:gs>
              <a:gs pos="75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19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838201" y="890022"/>
            <a:ext cx="6631546" cy="19057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838201" y="2956673"/>
            <a:ext cx="6631546" cy="807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 rot="10800000">
            <a:off x="3421487" y="0"/>
            <a:ext cx="8770513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25000">
                <a:schemeClr val="lt1"/>
              </a:gs>
              <a:gs pos="100000">
                <a:srgbClr val="FFFFFF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6096000" y="2861900"/>
            <a:ext cx="5257800" cy="1917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6096000" y="4806134"/>
            <a:ext cx="5257800" cy="89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7"/>
          <p:cNvSpPr/>
          <p:nvPr>
            <p:ph idx="2" type="pic"/>
          </p:nvPr>
        </p:nvSpPr>
        <p:spPr>
          <a:xfrm>
            <a:off x="8126677" y="745355"/>
            <a:ext cx="1333500" cy="1333500"/>
          </a:xfrm>
          <a:prstGeom prst="ellipse">
            <a:avLst/>
          </a:prstGeom>
          <a:solidFill>
            <a:srgbClr val="C4E2FC"/>
          </a:solidFill>
          <a:ln>
            <a:noFill/>
          </a:ln>
        </p:spPr>
      </p:sp>
      <p:sp>
        <p:nvSpPr>
          <p:cNvPr id="66" name="Google Shape;66;p7"/>
          <p:cNvSpPr txBox="1"/>
          <p:nvPr>
            <p:ph idx="3" type="body"/>
          </p:nvPr>
        </p:nvSpPr>
        <p:spPr>
          <a:xfrm>
            <a:off x="9651999" y="1028157"/>
            <a:ext cx="170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4" type="body"/>
          </p:nvPr>
        </p:nvSpPr>
        <p:spPr>
          <a:xfrm>
            <a:off x="9651999" y="1255490"/>
            <a:ext cx="170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5" type="body"/>
          </p:nvPr>
        </p:nvSpPr>
        <p:spPr>
          <a:xfrm>
            <a:off x="9651999" y="1482823"/>
            <a:ext cx="170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2pPr>
            <a:lvl3pPr indent="-228600" lvl="2" marL="13716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3pPr>
            <a:lvl4pPr indent="-228600" lvl="3" marL="18288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indent="-228600" lvl="4" marL="22860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and Typography">
  <p:cSld name="Color and Typograph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" type="body"/>
          </p:nvPr>
        </p:nvSpPr>
        <p:spPr>
          <a:xfrm>
            <a:off x="838199" y="3709150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b="1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8"/>
          <p:cNvSpPr txBox="1"/>
          <p:nvPr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endParaRPr/>
          </a:p>
        </p:txBody>
      </p:sp>
      <p:sp>
        <p:nvSpPr>
          <p:cNvPr id="73" name="Google Shape;73;p8"/>
          <p:cNvSpPr txBox="1"/>
          <p:nvPr>
            <p:ph idx="2" type="body"/>
          </p:nvPr>
        </p:nvSpPr>
        <p:spPr>
          <a:xfrm>
            <a:off x="4697757" y="6124726"/>
            <a:ext cx="2394180" cy="56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4" name="Google Shape;74;p8"/>
          <p:cNvGrpSpPr/>
          <p:nvPr/>
        </p:nvGrpSpPr>
        <p:grpSpPr>
          <a:xfrm>
            <a:off x="838199" y="1830763"/>
            <a:ext cx="10515601" cy="1741127"/>
            <a:chOff x="838199" y="1830763"/>
            <a:chExt cx="10515601" cy="1741127"/>
          </a:xfrm>
        </p:grpSpPr>
        <p:sp>
          <p:nvSpPr>
            <p:cNvPr id="75" name="Google Shape;75;p8"/>
            <p:cNvSpPr/>
            <p:nvPr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rgbClr val="061C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rgbClr val="1048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rgbClr val="2190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rgbClr val="76C2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rgbClr val="B2DD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rgbClr val="1C51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rgbClr val="276E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rgbClr val="619E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rgbClr val="AECF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rgbClr val="DEEBF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rgbClr val="0737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rgbClr val="56A9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rgbClr val="8EC5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rgbClr val="C4E2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rgbClr val="004E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rgbClr val="0075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rgbClr val="4FCE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rgbClr val="89DE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rgbClr val="C4EE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rgbClr val="0568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rgbClr val="089C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rgbClr val="5CF0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rgbClr val="92F6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rgbClr val="C8F9F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rgbClr val="0767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rgbClr val="0B9B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rgbClr val="5DF3C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rgbClr val="92F7D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rgbClr val="C8FB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rgbClr val="38702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rgbClr val="54A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rgbClr val="AFDF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rgbClr val="CAE9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rgbClr val="E4F4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rgbClr val="54632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rgbClr val="7E953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rgbClr val="C8DA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rgbClr val="DBE6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rgbClr val="ECF2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0459487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www.presentationgo.com/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16" name="Google Shape;16;p1"/>
            <p:cNvGrpSpPr/>
            <p:nvPr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7" name="Google Shape;17;p1"/>
              <p:cNvSpPr txBox="1"/>
              <p:nvPr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By:</a:t>
                </a:r>
                <a:endParaRPr/>
              </a:p>
            </p:txBody>
          </p:sp>
          <p:sp>
            <p:nvSpPr>
              <p:cNvPr id="18" name="Google Shape;18;p1"/>
              <p:cNvSpPr txBox="1"/>
              <p:nvPr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.com</a:t>
                </a:r>
                <a:endParaRPr/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757647" y="1022945"/>
                <a:ext cx="4193833" cy="548492"/>
              </a:xfrm>
              <a:custGeom>
                <a:rect b="b" l="l" r="r" t="t"/>
                <a:pathLst>
                  <a:path extrusionOk="0" h="21600" w="2160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032172" y="1021854"/>
                <a:ext cx="1051185" cy="549583"/>
              </a:xfrm>
              <a:custGeom>
                <a:rect b="b" l="l" r="r" t="t"/>
                <a:pathLst>
                  <a:path extrusionOk="0" h="21600" w="2160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>
                <a:noFill/>
              </a:ln>
            </p:spPr>
            <p:txBody>
              <a:bodyPr anchorCtr="0" anchor="ctr" bIns="38100" lIns="38100" spcFirstLastPara="1" rIns="38100" wrap="square" tIns="38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" name="Google Shape;22;p1"/>
          <p:cNvSpPr/>
          <p:nvPr/>
        </p:nvSpPr>
        <p:spPr>
          <a:xfrm>
            <a:off x="-12701" y="6959601"/>
            <a:ext cx="160390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008C58"/>
                </a:solidFill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b="0" i="0" lang="en-US" sz="12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"/>
              </a:rPr>
              <a:t>presentationgo.com</a:t>
            </a:r>
            <a:endParaRPr sz="1200">
              <a:solidFill>
                <a:srgbClr val="008C5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/>
          <p:nvPr/>
        </p:nvSpPr>
        <p:spPr>
          <a:xfrm>
            <a:off x="0" y="2198524"/>
            <a:ext cx="12192000" cy="2580740"/>
          </a:xfrm>
          <a:prstGeom prst="rect">
            <a:avLst/>
          </a:prstGeom>
          <a:gradFill>
            <a:gsLst>
              <a:gs pos="0">
                <a:schemeClr val="lt1"/>
              </a:gs>
              <a:gs pos="9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0"/>
          <p:cNvSpPr txBox="1"/>
          <p:nvPr>
            <p:ph type="ctrTitle"/>
          </p:nvPr>
        </p:nvSpPr>
        <p:spPr>
          <a:xfrm>
            <a:off x="838200" y="776050"/>
            <a:ext cx="5921400" cy="33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Cyber security </a:t>
            </a:r>
            <a:r>
              <a:rPr lang="en-US"/>
              <a:t>awareness plan and Access control policy </a:t>
            </a:r>
            <a:endParaRPr/>
          </a:p>
        </p:txBody>
      </p:sp>
      <p:sp>
        <p:nvSpPr>
          <p:cNvPr id="143" name="Google Shape;143;p10"/>
          <p:cNvSpPr txBox="1"/>
          <p:nvPr>
            <p:ph idx="1" type="subTitle"/>
          </p:nvPr>
        </p:nvSpPr>
        <p:spPr>
          <a:xfrm>
            <a:off x="838200" y="4194466"/>
            <a:ext cx="4944415" cy="980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>
                <a:solidFill>
                  <a:srgbClr val="000000"/>
                </a:solidFill>
              </a:rPr>
              <a:t>Emmanuel Obeng Owusu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/>
          <p:nvPr/>
        </p:nvSpPr>
        <p:spPr>
          <a:xfrm rot="10800000">
            <a:off x="0" y="3475290"/>
            <a:ext cx="12192000" cy="2354553"/>
          </a:xfrm>
          <a:prstGeom prst="rect">
            <a:avLst/>
          </a:prstGeom>
          <a:gradFill>
            <a:gsLst>
              <a:gs pos="0">
                <a:schemeClr val="lt1"/>
              </a:gs>
              <a:gs pos="9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9"/>
          <p:cNvSpPr txBox="1"/>
          <p:nvPr>
            <p:ph type="title"/>
          </p:nvPr>
        </p:nvSpPr>
        <p:spPr>
          <a:xfrm>
            <a:off x="6096000" y="2861900"/>
            <a:ext cx="5257800" cy="1917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14" name="Google Shape;214;p19"/>
          <p:cNvSpPr txBox="1"/>
          <p:nvPr>
            <p:ph idx="3" type="body"/>
          </p:nvPr>
        </p:nvSpPr>
        <p:spPr>
          <a:xfrm>
            <a:off x="9651999" y="1028157"/>
            <a:ext cx="170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>
                <a:solidFill>
                  <a:srgbClr val="000000"/>
                </a:solidFill>
              </a:rPr>
              <a:t>Emmanuel </a:t>
            </a:r>
            <a:r>
              <a:rPr lang="en-US">
                <a:solidFill>
                  <a:srgbClr val="000000"/>
                </a:solidFill>
              </a:rPr>
              <a:t>Obeng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5" name="Google Shape;215;p19"/>
          <p:cNvSpPr txBox="1"/>
          <p:nvPr>
            <p:ph idx="4" type="body"/>
          </p:nvPr>
        </p:nvSpPr>
        <p:spPr>
          <a:xfrm>
            <a:off x="9651999" y="1255490"/>
            <a:ext cx="170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en-US">
                <a:solidFill>
                  <a:srgbClr val="000000"/>
                </a:solidFill>
              </a:rPr>
              <a:t>0044 7862482392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/>
          <p:nvPr/>
        </p:nvSpPr>
        <p:spPr>
          <a:xfrm rot="10800000">
            <a:off x="0" y="365124"/>
            <a:ext cx="12192000" cy="1110107"/>
          </a:xfrm>
          <a:prstGeom prst="rect">
            <a:avLst/>
          </a:prstGeom>
          <a:gradFill>
            <a:gsLst>
              <a:gs pos="0">
                <a:schemeClr val="lt1"/>
              </a:gs>
              <a:gs pos="9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 txBox="1"/>
          <p:nvPr>
            <p:ph type="title"/>
          </p:nvPr>
        </p:nvSpPr>
        <p:spPr>
          <a:xfrm>
            <a:off x="1261494" y="365225"/>
            <a:ext cx="96690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This is a simulation project for learn direct </a:t>
            </a:r>
            <a:endParaRPr/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5837211" y="2024551"/>
            <a:ext cx="33798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b="1" i="1" lang="en-US" u="sng">
                <a:solidFill>
                  <a:srgbClr val="000000"/>
                </a:solidFill>
              </a:rPr>
              <a:t>Project Introduction</a:t>
            </a:r>
            <a:r>
              <a:rPr lang="en-US" u="sng"/>
              <a:t> </a:t>
            </a:r>
            <a:endParaRPr u="sng"/>
          </a:p>
        </p:txBody>
      </p:sp>
      <p:sp>
        <p:nvSpPr>
          <p:cNvPr id="152" name="Google Shape;15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06D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17406D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/>
          </a:p>
        </p:txBody>
      </p:sp>
      <p:sp>
        <p:nvSpPr>
          <p:cNvPr id="153" name="Google Shape;153;p11"/>
          <p:cNvSpPr txBox="1"/>
          <p:nvPr/>
        </p:nvSpPr>
        <p:spPr>
          <a:xfrm>
            <a:off x="5688696" y="2780225"/>
            <a:ext cx="6623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Most online learning platforms collect personal information, payment details therefore it is a prime target for threat actors. These systems store student , teachers, volunteers and  stakeholders informations and because of that we must follow the CIA Triad and other compliance protocols </a:t>
            </a:r>
            <a:endParaRPr sz="2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/>
          <p:nvPr/>
        </p:nvSpPr>
        <p:spPr>
          <a:xfrm>
            <a:off x="0" y="365124"/>
            <a:ext cx="12192000" cy="1110107"/>
          </a:xfrm>
          <a:prstGeom prst="rect">
            <a:avLst/>
          </a:prstGeom>
          <a:gradFill>
            <a:gsLst>
              <a:gs pos="0">
                <a:schemeClr val="lt1"/>
              </a:gs>
              <a:gs pos="9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 txBox="1"/>
          <p:nvPr>
            <p:ph type="title"/>
          </p:nvPr>
        </p:nvSpPr>
        <p:spPr>
          <a:xfrm>
            <a:off x="838200" y="365125"/>
            <a:ext cx="567421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Project Aim </a:t>
            </a:r>
            <a:endParaRPr/>
          </a:p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838200" y="1825625"/>
            <a:ext cx="56742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The aim </a:t>
            </a:r>
            <a:r>
              <a:rPr lang="en-US">
                <a:solidFill>
                  <a:srgbClr val="000000"/>
                </a:solidFill>
              </a:rPr>
              <a:t>of this project is to create and maintain an awareness plans and prevent unauthorised access . Data stored must also be secured and this system and its functions must comply to all required regulatory bodies such as PCI-DSS, GDPR etc.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2" name="Google Shape;16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406D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17406D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1740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rot="10800000">
            <a:off x="0" y="2451025"/>
            <a:ext cx="12192000" cy="3124200"/>
          </a:xfrm>
          <a:prstGeom prst="rect">
            <a:avLst/>
          </a:prstGeom>
          <a:gradFill>
            <a:gsLst>
              <a:gs pos="0">
                <a:schemeClr val="lt1"/>
              </a:gs>
              <a:gs pos="9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 txBox="1"/>
          <p:nvPr>
            <p:ph type="title"/>
          </p:nvPr>
        </p:nvSpPr>
        <p:spPr>
          <a:xfrm>
            <a:off x="6183662" y="1407980"/>
            <a:ext cx="5661300" cy="19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</a:pPr>
            <a:r>
              <a:rPr lang="en-US" u="sng"/>
              <a:t>Key Assets</a:t>
            </a:r>
            <a:r>
              <a:rPr lang="en-US"/>
              <a:t> </a:t>
            </a:r>
            <a:endParaRPr/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7760150" y="3457465"/>
            <a:ext cx="4084800" cy="1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41379"/>
              <a:buNone/>
            </a:pPr>
            <a:r>
              <a:rPr lang="en-US" sz="5800">
                <a:solidFill>
                  <a:srgbClr val="000000"/>
                </a:solidFill>
              </a:rPr>
              <a:t>1.Non teaching </a:t>
            </a:r>
            <a:r>
              <a:rPr lang="en-US" sz="5800">
                <a:solidFill>
                  <a:srgbClr val="000000"/>
                </a:solidFill>
              </a:rPr>
              <a:t>staffs </a:t>
            </a:r>
            <a:endParaRPr sz="5800"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41379"/>
              <a:buNone/>
            </a:pPr>
            <a:r>
              <a:rPr lang="en-US" sz="5800">
                <a:solidFill>
                  <a:srgbClr val="000000"/>
                </a:solidFill>
              </a:rPr>
              <a:t>2. Teachers </a:t>
            </a:r>
            <a:endParaRPr sz="5800"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41379"/>
              <a:buNone/>
            </a:pPr>
            <a:r>
              <a:rPr lang="en-US" sz="5800">
                <a:solidFill>
                  <a:srgbClr val="000000"/>
                </a:solidFill>
              </a:rPr>
              <a:t>3.students </a:t>
            </a:r>
            <a:endParaRPr sz="5800"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41379"/>
              <a:buNone/>
            </a:pPr>
            <a:r>
              <a:rPr lang="en-US" sz="5800">
                <a:solidFill>
                  <a:srgbClr val="000000"/>
                </a:solidFill>
              </a:rPr>
              <a:t>4.IT Team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4958367" y="365125"/>
            <a:ext cx="6395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Awareness </a:t>
            </a:r>
            <a:endParaRPr/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663725" y="1439750"/>
            <a:ext cx="10690200" cy="528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12750" lvl="0" marL="45720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900"/>
              <a:buAutoNum type="arabicPeriod"/>
            </a:pPr>
            <a:r>
              <a:rPr lang="en-US" sz="2900">
                <a:solidFill>
                  <a:srgbClr val="000000"/>
                </a:solidFill>
                <a:highlight>
                  <a:srgbClr val="F3F3F3"/>
                </a:highlight>
              </a:rPr>
              <a:t>Phishing </a:t>
            </a:r>
            <a:r>
              <a:rPr lang="en-US" sz="2900">
                <a:solidFill>
                  <a:srgbClr val="000000"/>
                </a:solidFill>
                <a:highlight>
                  <a:srgbClr val="F3F3F3"/>
                </a:highlight>
              </a:rPr>
              <a:t>Awareness</a:t>
            </a:r>
            <a:r>
              <a:rPr lang="en-US" sz="2900">
                <a:solidFill>
                  <a:srgbClr val="000000"/>
                </a:solidFill>
                <a:highlight>
                  <a:srgbClr val="F3F3F3"/>
                </a:highlight>
              </a:rPr>
              <a:t> / Social engineering: recognise </a:t>
            </a:r>
            <a:r>
              <a:rPr lang="en-US" sz="2900">
                <a:solidFill>
                  <a:srgbClr val="000000"/>
                </a:solidFill>
                <a:highlight>
                  <a:srgbClr val="F3F3F3"/>
                </a:highlight>
              </a:rPr>
              <a:t>suspicious emails or links and always foible check and make sure a it’s from the right sender. Do not click on any link that is too good to be true.</a:t>
            </a:r>
            <a:endParaRPr sz="2900">
              <a:solidFill>
                <a:srgbClr val="000000"/>
              </a:solidFill>
              <a:highlight>
                <a:srgbClr val="F3F3F3"/>
              </a:highlight>
            </a:endParaRPr>
          </a:p>
          <a:p>
            <a:pPr indent="-412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AutoNum type="arabicPeriod"/>
            </a:pPr>
            <a:r>
              <a:rPr lang="en-US" sz="2900">
                <a:solidFill>
                  <a:srgbClr val="000000"/>
                </a:solidFill>
                <a:highlight>
                  <a:srgbClr val="F3F3F3"/>
                </a:highlight>
              </a:rPr>
              <a:t>Never send confidential information or credentials over phone or emails :  make sure you confirm before any authorisation or you make changes and report any suspicious activity to the IT team .</a:t>
            </a:r>
            <a:endParaRPr sz="2900">
              <a:solidFill>
                <a:srgbClr val="000000"/>
              </a:solidFill>
              <a:highlight>
                <a:srgbClr val="F3F3F3"/>
              </a:highlight>
            </a:endParaRPr>
          </a:p>
          <a:p>
            <a:pPr indent="-4064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en-US" sz="2900">
                <a:solidFill>
                  <a:srgbClr val="000000"/>
                </a:solidFill>
                <a:highlight>
                  <a:srgbClr val="F3F3F3"/>
                </a:highlight>
              </a:rPr>
              <a:t>Password Protocols: It is very important to make password strong . You may ask how , well make the characters between 12-15 and include uppercase , lower case , numbers , letters and symbols</a:t>
            </a:r>
            <a:r>
              <a:rPr lang="en-US" sz="2900">
                <a:highlight>
                  <a:srgbClr val="F3F3F3"/>
                </a:highlight>
              </a:rPr>
              <a:t> .</a:t>
            </a:r>
            <a:r>
              <a:rPr lang="en-US" sz="2900">
                <a:solidFill>
                  <a:srgbClr val="000000"/>
                </a:solidFill>
                <a:highlight>
                  <a:srgbClr val="F3F3F3"/>
                </a:highlight>
              </a:rPr>
              <a:t>Enforce MFA and don’t use default passwords</a:t>
            </a:r>
            <a:r>
              <a:rPr lang="en-US">
                <a:solidFill>
                  <a:srgbClr val="000000"/>
                </a:solidFill>
              </a:rPr>
              <a:t> 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4958367" y="365125"/>
            <a:ext cx="63954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Awareness </a:t>
            </a:r>
            <a:endParaRPr/>
          </a:p>
        </p:txBody>
      </p:sp>
      <p:sp>
        <p:nvSpPr>
          <p:cNvPr id="184" name="Google Shape;184;p15"/>
          <p:cNvSpPr txBox="1"/>
          <p:nvPr>
            <p:ph idx="1" type="body"/>
          </p:nvPr>
        </p:nvSpPr>
        <p:spPr>
          <a:xfrm>
            <a:off x="1378504" y="1825625"/>
            <a:ext cx="997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z="3000">
                <a:solidFill>
                  <a:srgbClr val="000000"/>
                </a:solidFill>
                <a:highlight>
                  <a:srgbClr val="F3F3F3"/>
                </a:highlight>
              </a:rPr>
              <a:t>4.Devices and System security : Staffs should avoid using public WiFi or unsecured networks to access school platform. If you do use public WiFi , make sure to log off and do not save credentials in your browser. Staffs should not download student data or files on their personal devices</a:t>
            </a:r>
            <a:r>
              <a:rPr lang="en-US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/>
          <p:nvPr/>
        </p:nvSpPr>
        <p:spPr>
          <a:xfrm>
            <a:off x="0" y="571827"/>
            <a:ext cx="12192000" cy="5784600"/>
          </a:xfrm>
          <a:prstGeom prst="rect">
            <a:avLst/>
          </a:prstGeom>
          <a:gradFill>
            <a:gsLst>
              <a:gs pos="0">
                <a:schemeClr val="lt1"/>
              </a:gs>
              <a:gs pos="9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6"/>
          <p:cNvSpPr txBox="1"/>
          <p:nvPr>
            <p:ph type="title"/>
          </p:nvPr>
        </p:nvSpPr>
        <p:spPr>
          <a:xfrm>
            <a:off x="838201" y="359047"/>
            <a:ext cx="6631500" cy="19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</a:pPr>
            <a:r>
              <a:rPr lang="en-US"/>
              <a:t>Access </a:t>
            </a:r>
            <a:r>
              <a:rPr lang="en-US"/>
              <a:t>control policy </a:t>
            </a:r>
            <a:endParaRPr/>
          </a:p>
        </p:txBody>
      </p:sp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838200" y="2264650"/>
            <a:ext cx="9801600" cy="4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en-US" sz="250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</a:rPr>
              <a:t>mplement principle of least  privilege : users must only be given access to resources needed to accomplish their task. </a:t>
            </a:r>
            <a:endParaRPr sz="2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</a:rPr>
              <a:t>Staff policy : 1. Administrators : they should be given full access and back access to manage and control users and systems . 2.Teachers: only have access to course they teach , assignment submission and grading . 3. Student : only have access to course they study and assignments  4: IT : only have access to Technical systems</a:t>
            </a:r>
            <a:r>
              <a:rPr lang="en-US"/>
              <a:t> 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type="title"/>
          </p:nvPr>
        </p:nvSpPr>
        <p:spPr>
          <a:xfrm>
            <a:off x="838200" y="365125"/>
            <a:ext cx="56742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Access Control Policy </a:t>
            </a:r>
            <a:endParaRPr/>
          </a:p>
        </p:txBody>
      </p:sp>
      <p:sp>
        <p:nvSpPr>
          <p:cNvPr id="199" name="Google Shape;199;p17"/>
          <p:cNvSpPr txBox="1"/>
          <p:nvPr>
            <p:ph idx="1" type="body"/>
          </p:nvPr>
        </p:nvSpPr>
        <p:spPr>
          <a:xfrm>
            <a:off x="838200" y="1825625"/>
            <a:ext cx="9801600" cy="489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3.Access should only be granted when there is an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official employment or enrolment . Also if a staff or student leaves or graduates , their accounts are to be terminated within 24 hour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4.Authentication: All admins should have MFA enabled and all inactive sessions should be logged out in 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15 mins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 . Also there should not be any duplication of accounts or credentials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5.Monitoring and Audits : Your logs should be regularly reviewed and set alerts for any suspicious activities.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</a:rPr>
              <a:t>6.Use Company approved VPN for remote access</a:t>
            </a:r>
            <a:r>
              <a:rPr lang="en-US">
                <a:highlight>
                  <a:srgbClr val="FFFFFF"/>
                </a:highlight>
              </a:rPr>
              <a:t>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ctrTitle"/>
          </p:nvPr>
        </p:nvSpPr>
        <p:spPr>
          <a:xfrm>
            <a:off x="838201" y="2290599"/>
            <a:ext cx="4944300" cy="1811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and </a:t>
            </a:r>
            <a:r>
              <a:rPr lang="en-US"/>
              <a:t>Enforcement </a:t>
            </a:r>
            <a:endParaRPr/>
          </a:p>
        </p:txBody>
      </p:sp>
      <p:sp>
        <p:nvSpPr>
          <p:cNvPr id="206" name="Google Shape;206;p18"/>
          <p:cNvSpPr txBox="1"/>
          <p:nvPr>
            <p:ph idx="1" type="subTitle"/>
          </p:nvPr>
        </p:nvSpPr>
        <p:spPr>
          <a:xfrm>
            <a:off x="838200" y="4194486"/>
            <a:ext cx="6217500" cy="216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>
                <a:solidFill>
                  <a:srgbClr val="000000"/>
                </a:solidFill>
              </a:rPr>
              <a:t>There needs to be regular </a:t>
            </a:r>
            <a:r>
              <a:rPr lang="en-US">
                <a:solidFill>
                  <a:srgbClr val="000000"/>
                </a:solidFill>
              </a:rPr>
              <a:t>training for staffs and should be made mandatory , also anyone who doesn’t follow protocols intentionally should be penalised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tionGO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