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  <p:sldId id="257" r:id="rId3"/>
    <p:sldId id="261" r:id="rId4"/>
    <p:sldId id="260" r:id="rId5"/>
    <p:sldId id="263" r:id="rId6"/>
    <p:sldId id="264" r:id="rId7"/>
    <p:sldId id="265" r:id="rId8"/>
    <p:sldId id="267" r:id="rId9"/>
    <p:sldId id="268" r:id="rId10"/>
    <p:sldId id="269" r:id="rId1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94">
          <p15:clr>
            <a:srgbClr val="A4A3A4"/>
          </p15:clr>
        </p15:guide>
        <p15:guide id="3" pos="1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314C7-0A12-45E7-B9EE-48FB4C454B89}" v="4" dt="2022-04-20T12:41:4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486" y="138"/>
      </p:cViewPr>
      <p:guideLst>
        <p:guide orient="horz"/>
        <p:guide orient="horz" pos="1094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Obeng" userId="b89951431e69efd4" providerId="LiveId" clId="{F1A314C7-0A12-45E7-B9EE-48FB4C454B89}"/>
    <pc:docChg chg="undo custSel addSld delSld modSld sldOrd">
      <pc:chgData name="Douglas Obeng" userId="b89951431e69efd4" providerId="LiveId" clId="{F1A314C7-0A12-45E7-B9EE-48FB4C454B89}" dt="2022-04-20T12:41:54.576" v="240" actId="1076"/>
      <pc:docMkLst>
        <pc:docMk/>
      </pc:docMkLst>
      <pc:sldChg chg="del ord">
        <pc:chgData name="Douglas Obeng" userId="b89951431e69efd4" providerId="LiveId" clId="{F1A314C7-0A12-45E7-B9EE-48FB4C454B89}" dt="2022-04-20T12:13:39.711" v="149" actId="47"/>
        <pc:sldMkLst>
          <pc:docMk/>
          <pc:sldMk cId="4127303060" sldId="262"/>
        </pc:sldMkLst>
      </pc:sldChg>
      <pc:sldChg chg="modSp mod">
        <pc:chgData name="Douglas Obeng" userId="b89951431e69efd4" providerId="LiveId" clId="{F1A314C7-0A12-45E7-B9EE-48FB4C454B89}" dt="2022-04-20T11:56:24.054" v="17" actId="113"/>
        <pc:sldMkLst>
          <pc:docMk/>
          <pc:sldMk cId="4123620254" sldId="263"/>
        </pc:sldMkLst>
        <pc:spChg chg="mod">
          <ac:chgData name="Douglas Obeng" userId="b89951431e69efd4" providerId="LiveId" clId="{F1A314C7-0A12-45E7-B9EE-48FB4C454B89}" dt="2022-04-20T11:54:14.649" v="0" actId="6549"/>
          <ac:spMkLst>
            <pc:docMk/>
            <pc:sldMk cId="4123620254" sldId="263"/>
            <ac:spMk id="6" creationId="{4577171D-2D31-496C-98C4-46EB35754374}"/>
          </ac:spMkLst>
        </pc:spChg>
        <pc:spChg chg="mod ord">
          <ac:chgData name="Douglas Obeng" userId="b89951431e69efd4" providerId="LiveId" clId="{F1A314C7-0A12-45E7-B9EE-48FB4C454B89}" dt="2022-04-20T11:56:24.054" v="17" actId="113"/>
          <ac:spMkLst>
            <pc:docMk/>
            <pc:sldMk cId="4123620254" sldId="263"/>
            <ac:spMk id="11" creationId="{AC194B29-A575-44FD-B37B-0B2F90EE491E}"/>
          </ac:spMkLst>
        </pc:spChg>
      </pc:sldChg>
      <pc:sldChg chg="addSp delSp modSp mod">
        <pc:chgData name="Douglas Obeng" userId="b89951431e69efd4" providerId="LiveId" clId="{F1A314C7-0A12-45E7-B9EE-48FB4C454B89}" dt="2022-04-20T12:09:37.545" v="139" actId="208"/>
        <pc:sldMkLst>
          <pc:docMk/>
          <pc:sldMk cId="855066369" sldId="264"/>
        </pc:sldMkLst>
        <pc:picChg chg="del">
          <ac:chgData name="Douglas Obeng" userId="b89951431e69efd4" providerId="LiveId" clId="{F1A314C7-0A12-45E7-B9EE-48FB4C454B89}" dt="2022-04-20T12:05:50.224" v="92" actId="478"/>
          <ac:picMkLst>
            <pc:docMk/>
            <pc:sldMk cId="855066369" sldId="264"/>
            <ac:picMk id="8" creationId="{9245788C-5FE4-4AC6-9FED-F165EF97C0CA}"/>
          </ac:picMkLst>
        </pc:picChg>
        <pc:picChg chg="add mod">
          <ac:chgData name="Douglas Obeng" userId="b89951431e69efd4" providerId="LiveId" clId="{F1A314C7-0A12-45E7-B9EE-48FB4C454B89}" dt="2022-04-20T12:09:37.545" v="139" actId="208"/>
          <ac:picMkLst>
            <pc:docMk/>
            <pc:sldMk cId="855066369" sldId="264"/>
            <ac:picMk id="10" creationId="{E1A4A16D-2A19-4EF5-9F88-B503783F3B3A}"/>
          </ac:picMkLst>
        </pc:picChg>
      </pc:sldChg>
      <pc:sldChg chg="addSp delSp modSp mod">
        <pc:chgData name="Douglas Obeng" userId="b89951431e69efd4" providerId="LiveId" clId="{F1A314C7-0A12-45E7-B9EE-48FB4C454B89}" dt="2022-04-20T12:40:10.713" v="154" actId="20577"/>
        <pc:sldMkLst>
          <pc:docMk/>
          <pc:sldMk cId="2763321047" sldId="265"/>
        </pc:sldMkLst>
        <pc:spChg chg="mod">
          <ac:chgData name="Douglas Obeng" userId="b89951431e69efd4" providerId="LiveId" clId="{F1A314C7-0A12-45E7-B9EE-48FB4C454B89}" dt="2022-04-20T12:40:10.713" v="154" actId="20577"/>
          <ac:spMkLst>
            <pc:docMk/>
            <pc:sldMk cId="2763321047" sldId="265"/>
            <ac:spMk id="6" creationId="{4577171D-2D31-496C-98C4-46EB35754374}"/>
          </ac:spMkLst>
        </pc:spChg>
        <pc:picChg chg="del">
          <ac:chgData name="Douglas Obeng" userId="b89951431e69efd4" providerId="LiveId" clId="{F1A314C7-0A12-45E7-B9EE-48FB4C454B89}" dt="2022-04-20T12:08:11.984" v="104" actId="478"/>
          <ac:picMkLst>
            <pc:docMk/>
            <pc:sldMk cId="2763321047" sldId="265"/>
            <ac:picMk id="4" creationId="{08F07BAE-882A-42E3-9343-06352C484C9F}"/>
          </ac:picMkLst>
        </pc:picChg>
        <pc:picChg chg="add mod">
          <ac:chgData name="Douglas Obeng" userId="b89951431e69efd4" providerId="LiveId" clId="{F1A314C7-0A12-45E7-B9EE-48FB4C454B89}" dt="2022-04-20T12:39:53.093" v="150" actId="1076"/>
          <ac:picMkLst>
            <pc:docMk/>
            <pc:sldMk cId="2763321047" sldId="265"/>
            <ac:picMk id="8" creationId="{95E3302A-E0E0-4A83-9000-F7ABDDBE4A90}"/>
          </ac:picMkLst>
        </pc:picChg>
      </pc:sldChg>
      <pc:sldChg chg="modSp mod">
        <pc:chgData name="Douglas Obeng" userId="b89951431e69efd4" providerId="LiveId" clId="{F1A314C7-0A12-45E7-B9EE-48FB4C454B89}" dt="2022-04-20T11:57:54.852" v="91" actId="20577"/>
        <pc:sldMkLst>
          <pc:docMk/>
          <pc:sldMk cId="3499249664" sldId="268"/>
        </pc:sldMkLst>
        <pc:spChg chg="mod">
          <ac:chgData name="Douglas Obeng" userId="b89951431e69efd4" providerId="LiveId" clId="{F1A314C7-0A12-45E7-B9EE-48FB4C454B89}" dt="2022-04-20T11:57:54.852" v="91" actId="20577"/>
          <ac:spMkLst>
            <pc:docMk/>
            <pc:sldMk cId="3499249664" sldId="268"/>
            <ac:spMk id="4" creationId="{03C81B27-BE68-47F1-93FC-1D6845410892}"/>
          </ac:spMkLst>
        </pc:spChg>
      </pc:sldChg>
      <pc:sldChg chg="addSp delSp modSp new mod modClrScheme chgLayout">
        <pc:chgData name="Douglas Obeng" userId="b89951431e69efd4" providerId="LiveId" clId="{F1A314C7-0A12-45E7-B9EE-48FB4C454B89}" dt="2022-04-20T12:41:54.576" v="240" actId="1076"/>
        <pc:sldMkLst>
          <pc:docMk/>
          <pc:sldMk cId="135150966" sldId="269"/>
        </pc:sldMkLst>
        <pc:spChg chg="del mod ord">
          <ac:chgData name="Douglas Obeng" userId="b89951431e69efd4" providerId="LiveId" clId="{F1A314C7-0A12-45E7-B9EE-48FB4C454B89}" dt="2022-04-20T12:12:33.817" v="143" actId="700"/>
          <ac:spMkLst>
            <pc:docMk/>
            <pc:sldMk cId="135150966" sldId="269"/>
            <ac:spMk id="2" creationId="{64949BC3-E646-48FC-855F-C7FF6C433CD3}"/>
          </ac:spMkLst>
        </pc:spChg>
        <pc:spChg chg="mod ord">
          <ac:chgData name="Douglas Obeng" userId="b89951431e69efd4" providerId="LiveId" clId="{F1A314C7-0A12-45E7-B9EE-48FB4C454B89}" dt="2022-04-20T12:12:33.817" v="143" actId="700"/>
          <ac:spMkLst>
            <pc:docMk/>
            <pc:sldMk cId="135150966" sldId="269"/>
            <ac:spMk id="3" creationId="{DAD7F6EE-F12A-4793-813B-778B3A3F55D9}"/>
          </ac:spMkLst>
        </pc:spChg>
        <pc:spChg chg="del mod ord">
          <ac:chgData name="Douglas Obeng" userId="b89951431e69efd4" providerId="LiveId" clId="{F1A314C7-0A12-45E7-B9EE-48FB4C454B89}" dt="2022-04-20T12:12:33.817" v="143" actId="700"/>
          <ac:spMkLst>
            <pc:docMk/>
            <pc:sldMk cId="135150966" sldId="269"/>
            <ac:spMk id="4" creationId="{B04C0285-E3B2-4085-BDEC-7CBA6D1A20C1}"/>
          </ac:spMkLst>
        </pc:spChg>
        <pc:spChg chg="add del mod ord">
          <ac:chgData name="Douglas Obeng" userId="b89951431e69efd4" providerId="LiveId" clId="{F1A314C7-0A12-45E7-B9EE-48FB4C454B89}" dt="2022-04-20T12:12:43.962" v="147" actId="478"/>
          <ac:spMkLst>
            <pc:docMk/>
            <pc:sldMk cId="135150966" sldId="269"/>
            <ac:spMk id="5" creationId="{D3E0275E-8FD5-48EF-8FB0-E4DB64DEB930}"/>
          </ac:spMkLst>
        </pc:spChg>
        <pc:spChg chg="add mod ord">
          <ac:chgData name="Douglas Obeng" userId="b89951431e69efd4" providerId="LiveId" clId="{F1A314C7-0A12-45E7-B9EE-48FB4C454B89}" dt="2022-04-20T12:13:13.064" v="148" actId="122"/>
          <ac:spMkLst>
            <pc:docMk/>
            <pc:sldMk cId="135150966" sldId="269"/>
            <ac:spMk id="6" creationId="{CA5AA13F-2F37-4AB8-86DA-787125A2AF3A}"/>
          </ac:spMkLst>
        </pc:spChg>
        <pc:spChg chg="add mod">
          <ac:chgData name="Douglas Obeng" userId="b89951431e69efd4" providerId="LiveId" clId="{F1A314C7-0A12-45E7-B9EE-48FB4C454B89}" dt="2022-04-20T12:41:54.576" v="240" actId="1076"/>
          <ac:spMkLst>
            <pc:docMk/>
            <pc:sldMk cId="135150966" sldId="269"/>
            <ac:spMk id="8" creationId="{A11C6DE7-B582-47F7-9346-F860E59A77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-28576" y="0"/>
            <a:ext cx="9172575" cy="3625887"/>
          </a:xfrm>
          <a:prstGeom prst="rect">
            <a:avLst/>
          </a:prstGeom>
          <a:gradFill flip="none" rotWithShape="1">
            <a:gsLst>
              <a:gs pos="0">
                <a:srgbClr val="17385F">
                  <a:shade val="30000"/>
                  <a:satMod val="115000"/>
                </a:srgbClr>
              </a:gs>
              <a:gs pos="50000">
                <a:srgbClr val="17385F">
                  <a:shade val="67500"/>
                  <a:satMod val="115000"/>
                </a:srgbClr>
              </a:gs>
              <a:gs pos="100000">
                <a:srgbClr val="17385F">
                  <a:shade val="100000"/>
                  <a:satMod val="115000"/>
                </a:srgbClr>
              </a:gs>
            </a:gsLst>
            <a:lin ang="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2384718"/>
            <a:ext cx="3195617" cy="378347"/>
          </a:xfrm>
        </p:spPr>
        <p:txBody>
          <a:bodyPr/>
          <a:lstStyle>
            <a:lvl1pPr>
              <a:defRPr lang="en-GB" sz="1800" kern="1200" dirty="0" smtClean="0">
                <a:solidFill>
                  <a:srgbClr val="BEB0A0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28576" y="3637697"/>
            <a:ext cx="9180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idx="1"/>
          </p:nvPr>
        </p:nvSpPr>
        <p:spPr bwMode="auto">
          <a:xfrm>
            <a:off x="427067" y="1160460"/>
            <a:ext cx="8229600" cy="111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None/>
              <a:defRPr sz="3200" b="0">
                <a:solidFill>
                  <a:schemeClr val="bg1"/>
                </a:solidFill>
              </a:defRPr>
            </a:lvl1pPr>
            <a:lvl2pPr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96088" y="64865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60363"/>
            <a:ext cx="7493000" cy="520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8788" y="1295400"/>
            <a:ext cx="4038600" cy="4259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5400"/>
            <a:ext cx="4038600" cy="4259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34225" y="6448425"/>
            <a:ext cx="1573213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3016CE65-9B02-420A-B6B2-EC7D0EDC5BAD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46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390525" y="15525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GB"/>
              <a:t>Slide </a:t>
            </a:r>
            <a:fld id="{3557CC22-8AC3-423D-AC40-BACF7403EC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2633434"/>
            <a:ext cx="9174896" cy="1706549"/>
          </a:xfrm>
          <a:prstGeom prst="rect">
            <a:avLst/>
          </a:prstGeom>
          <a:gradFill flip="none" rotWithShape="1">
            <a:gsLst>
              <a:gs pos="0">
                <a:srgbClr val="17385F">
                  <a:shade val="30000"/>
                  <a:satMod val="115000"/>
                </a:srgbClr>
              </a:gs>
              <a:gs pos="50000">
                <a:srgbClr val="17385F">
                  <a:shade val="67500"/>
                  <a:satMod val="115000"/>
                </a:srgbClr>
              </a:gs>
              <a:gs pos="100000">
                <a:srgbClr val="17385F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noFill/>
          </a:ln>
          <a:effectLst>
            <a:innerShdw blurRad="165100" dist="50800" dir="162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55600" indent="-355600">
              <a:defRPr/>
            </a:pPr>
            <a:endParaRPr lang="en-GB" sz="3600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8317" y="3036711"/>
            <a:ext cx="8229600" cy="104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None/>
              <a:defRPr sz="3200" b="0">
                <a:solidFill>
                  <a:schemeClr val="bg1"/>
                </a:solidFill>
              </a:defRPr>
            </a:lvl1pPr>
            <a:lvl2pPr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343628" y="1097279"/>
            <a:ext cx="8276497" cy="498125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58AA420D-D513-4246-B9FC-113A1A96190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65100" y="162817"/>
            <a:ext cx="6208713" cy="6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343628" y="5332021"/>
            <a:ext cx="8276497" cy="7465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58AA420D-D513-4246-B9FC-113A1A96190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65100" y="162817"/>
            <a:ext cx="6208713" cy="6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1"/>
          </p:nvPr>
        </p:nvSpPr>
        <p:spPr bwMode="auto">
          <a:xfrm>
            <a:off x="4483100" y="1097279"/>
            <a:ext cx="4137025" cy="498125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5100" y="162817"/>
            <a:ext cx="6208713" cy="6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 bwMode="auto">
          <a:xfrm>
            <a:off x="343629" y="1097279"/>
            <a:ext cx="4133122" cy="498125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1"/>
          </p:nvPr>
        </p:nvSpPr>
        <p:spPr bwMode="auto">
          <a:xfrm>
            <a:off x="4489450" y="1097278"/>
            <a:ext cx="4137025" cy="252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5100" y="162817"/>
            <a:ext cx="6208713" cy="6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2"/>
          </p:nvPr>
        </p:nvSpPr>
        <p:spPr bwMode="auto">
          <a:xfrm>
            <a:off x="343629" y="1097278"/>
            <a:ext cx="4133122" cy="252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3"/>
          </p:nvPr>
        </p:nvSpPr>
        <p:spPr bwMode="auto">
          <a:xfrm>
            <a:off x="4489450" y="3700778"/>
            <a:ext cx="4137025" cy="252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4"/>
          </p:nvPr>
        </p:nvSpPr>
        <p:spPr bwMode="auto">
          <a:xfrm>
            <a:off x="343629" y="3700778"/>
            <a:ext cx="4133122" cy="252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1"/>
          </p:nvPr>
        </p:nvSpPr>
        <p:spPr bwMode="auto">
          <a:xfrm>
            <a:off x="4623371" y="1097278"/>
            <a:ext cx="4003104" cy="76234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5100" y="162817"/>
            <a:ext cx="6208713" cy="6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2"/>
          </p:nvPr>
        </p:nvSpPr>
        <p:spPr bwMode="auto">
          <a:xfrm>
            <a:off x="343629" y="1097278"/>
            <a:ext cx="4017751" cy="76234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3"/>
          </p:nvPr>
        </p:nvSpPr>
        <p:spPr bwMode="auto">
          <a:xfrm>
            <a:off x="4623371" y="1916130"/>
            <a:ext cx="4003104" cy="43046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4"/>
          </p:nvPr>
        </p:nvSpPr>
        <p:spPr bwMode="auto">
          <a:xfrm>
            <a:off x="343628" y="1916130"/>
            <a:ext cx="4017751" cy="43046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1566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1"/>
          </p:nvPr>
        </p:nvSpPr>
        <p:spPr bwMode="auto">
          <a:xfrm>
            <a:off x="250312" y="4674445"/>
            <a:ext cx="3606516" cy="19204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5100" y="162817"/>
            <a:ext cx="6208713" cy="6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2"/>
          </p:nvPr>
        </p:nvSpPr>
        <p:spPr bwMode="auto">
          <a:xfrm>
            <a:off x="250311" y="965484"/>
            <a:ext cx="3606516" cy="67941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3"/>
          </p:nvPr>
        </p:nvSpPr>
        <p:spPr bwMode="auto">
          <a:xfrm>
            <a:off x="3943669" y="965483"/>
            <a:ext cx="4939803" cy="54812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4"/>
          </p:nvPr>
        </p:nvSpPr>
        <p:spPr bwMode="auto">
          <a:xfrm>
            <a:off x="250311" y="1692175"/>
            <a:ext cx="3606516" cy="292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692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Freeform 21"/>
          <p:cNvSpPr>
            <a:spLocks/>
          </p:cNvSpPr>
          <p:nvPr/>
        </p:nvSpPr>
        <p:spPr bwMode="auto">
          <a:xfrm>
            <a:off x="0" y="5654"/>
            <a:ext cx="8843591" cy="806450"/>
          </a:xfrm>
          <a:custGeom>
            <a:avLst/>
            <a:gdLst/>
            <a:ahLst/>
            <a:cxnLst>
              <a:cxn ang="0">
                <a:pos x="5494" y="0"/>
              </a:cxn>
              <a:cxn ang="0">
                <a:pos x="0" y="0"/>
              </a:cxn>
              <a:cxn ang="0">
                <a:pos x="0" y="501"/>
              </a:cxn>
              <a:cxn ang="0">
                <a:pos x="5276" y="501"/>
              </a:cxn>
              <a:cxn ang="0">
                <a:pos x="5293" y="499"/>
              </a:cxn>
              <a:cxn ang="0">
                <a:pos x="5308" y="497"/>
              </a:cxn>
              <a:cxn ang="0">
                <a:pos x="5324" y="496"/>
              </a:cxn>
              <a:cxn ang="0">
                <a:pos x="5335" y="492"/>
              </a:cxn>
              <a:cxn ang="0">
                <a:pos x="5349" y="488"/>
              </a:cxn>
              <a:cxn ang="0">
                <a:pos x="5358" y="482"/>
              </a:cxn>
              <a:cxn ang="0">
                <a:pos x="5370" y="476"/>
              </a:cxn>
              <a:cxn ang="0">
                <a:pos x="5377" y="469"/>
              </a:cxn>
              <a:cxn ang="0">
                <a:pos x="5387" y="461"/>
              </a:cxn>
              <a:cxn ang="0">
                <a:pos x="5395" y="451"/>
              </a:cxn>
              <a:cxn ang="0">
                <a:pos x="5400" y="442"/>
              </a:cxn>
              <a:cxn ang="0">
                <a:pos x="5406" y="430"/>
              </a:cxn>
              <a:cxn ang="0">
                <a:pos x="5416" y="405"/>
              </a:cxn>
              <a:cxn ang="0">
                <a:pos x="5423" y="376"/>
              </a:cxn>
              <a:cxn ang="0">
                <a:pos x="5494" y="0"/>
              </a:cxn>
            </a:cxnLst>
            <a:rect l="0" t="0" r="r" b="b"/>
            <a:pathLst>
              <a:path w="5494" h="501">
                <a:moveTo>
                  <a:pt x="5494" y="0"/>
                </a:moveTo>
                <a:lnTo>
                  <a:pt x="0" y="0"/>
                </a:lnTo>
                <a:lnTo>
                  <a:pt x="0" y="501"/>
                </a:lnTo>
                <a:lnTo>
                  <a:pt x="5276" y="501"/>
                </a:lnTo>
                <a:lnTo>
                  <a:pt x="5293" y="499"/>
                </a:lnTo>
                <a:lnTo>
                  <a:pt x="5308" y="497"/>
                </a:lnTo>
                <a:lnTo>
                  <a:pt x="5324" y="496"/>
                </a:lnTo>
                <a:lnTo>
                  <a:pt x="5335" y="492"/>
                </a:lnTo>
                <a:lnTo>
                  <a:pt x="5349" y="488"/>
                </a:lnTo>
                <a:lnTo>
                  <a:pt x="5358" y="482"/>
                </a:lnTo>
                <a:lnTo>
                  <a:pt x="5370" y="476"/>
                </a:lnTo>
                <a:lnTo>
                  <a:pt x="5377" y="469"/>
                </a:lnTo>
                <a:lnTo>
                  <a:pt x="5387" y="461"/>
                </a:lnTo>
                <a:lnTo>
                  <a:pt x="5395" y="451"/>
                </a:lnTo>
                <a:lnTo>
                  <a:pt x="5400" y="442"/>
                </a:lnTo>
                <a:lnTo>
                  <a:pt x="5406" y="430"/>
                </a:lnTo>
                <a:lnTo>
                  <a:pt x="5416" y="405"/>
                </a:lnTo>
                <a:lnTo>
                  <a:pt x="5423" y="376"/>
                </a:lnTo>
                <a:lnTo>
                  <a:pt x="5494" y="0"/>
                </a:lnTo>
                <a:close/>
              </a:path>
            </a:pathLst>
          </a:custGeom>
          <a:gradFill flip="none" rotWithShape="1">
            <a:gsLst>
              <a:gs pos="0">
                <a:srgbClr val="122C4B"/>
              </a:gs>
              <a:gs pos="55000">
                <a:srgbClr val="17385F">
                  <a:lumMod val="99000"/>
                  <a:lumOff val="1000"/>
                </a:srgbClr>
              </a:gs>
              <a:gs pos="100000">
                <a:srgbClr val="122C4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0525" y="1214323"/>
            <a:ext cx="8229600" cy="486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78" name="Title Placeholder 1"/>
          <p:cNvSpPr>
            <a:spLocks noGrp="1"/>
          </p:cNvSpPr>
          <p:nvPr>
            <p:ph type="title"/>
          </p:nvPr>
        </p:nvSpPr>
        <p:spPr bwMode="auto">
          <a:xfrm>
            <a:off x="165100" y="162817"/>
            <a:ext cx="6208713" cy="6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6473825"/>
            <a:ext cx="9144000" cy="384175"/>
          </a:xfrm>
          <a:prstGeom prst="rect">
            <a:avLst/>
          </a:prstGeom>
          <a:solidFill>
            <a:srgbClr val="F8F8F8">
              <a:alpha val="69804"/>
            </a:srgbClr>
          </a:solidFill>
          <a:ln>
            <a:noFill/>
          </a:ln>
          <a:effectLst>
            <a:outerShdw blurRad="50800" dist="38100" dir="78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96088" y="6486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776B5D"/>
                </a:solidFill>
              </a:defRPr>
            </a:lvl1pPr>
          </a:lstStyle>
          <a:p>
            <a:pPr>
              <a:defRPr/>
            </a:pPr>
            <a:r>
              <a:rPr lang="en-GB" dirty="0"/>
              <a:t>Slide </a:t>
            </a:r>
            <a:fld id="{9898A854-07E8-431E-87AC-A9D9CEEC484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4" r:id="rId7"/>
    <p:sldLayoutId id="2147483688" r:id="rId8"/>
    <p:sldLayoutId id="2147483669" r:id="rId9"/>
    <p:sldLayoutId id="2147483667" r:id="rId10"/>
    <p:sldLayoutId id="2147483668" r:id="rId11"/>
    <p:sldLayoutId id="2147483652" r:id="rId12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300" kern="1200">
          <a:solidFill>
            <a:schemeClr val="bg1"/>
          </a:solidFill>
          <a:latin typeface="+mn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Calibri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Calibri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Calibri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Calibri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Verdana" pitchFamily="34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1pPr>
      <a:lvl2pPr marL="6286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00" kern="120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2pPr>
      <a:lvl3pPr marL="1076325" indent="-16192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bengdouglas/DSI-2022/blob/main/module3-nlp-twist/Data" TargetMode="External"/><Relationship Id="rId2" Type="http://schemas.openxmlformats.org/officeDocument/2006/relationships/hyperlink" Target="https://github.com/obengdouglas/DSI-2022/blob/main/module3-nlp-twist/Machine_Translation_ACLED1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75C8-7FDC-49DF-B8DD-C7B11680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6525"/>
            <a:ext cx="3195617" cy="378347"/>
          </a:xfrm>
        </p:spPr>
        <p:txBody>
          <a:bodyPr/>
          <a:lstStyle/>
          <a:p>
            <a:r>
              <a:rPr lang="en-GB" dirty="0"/>
              <a:t>- Douglas Obeng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D4BF0-C3A2-4CD4-8D25-11A133839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97C6-2578-4D47-B916-3EEC4EA6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Analysing crisis events in West Africa for 2021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61AFB4-23F7-4B8F-876B-CBBE5B7113D7}"/>
              </a:ext>
            </a:extLst>
          </p:cNvPr>
          <p:cNvSpPr txBox="1">
            <a:spLocks/>
          </p:cNvSpPr>
          <p:nvPr/>
        </p:nvSpPr>
        <p:spPr bwMode="auto">
          <a:xfrm>
            <a:off x="3976577" y="6005104"/>
            <a:ext cx="4953112" cy="37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1800" kern="1200" dirty="0" smtClean="0">
                <a:solidFill>
                  <a:srgbClr val="BEB0A0"/>
                </a:solidFill>
                <a:latin typeface="+mn-lt"/>
                <a:ea typeface="+mn-ea"/>
                <a:cs typeface="Arial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GB" sz="1200" dirty="0"/>
              <a:t>NB: All data for the analysis were downloaded from https://acleddata.com/</a:t>
            </a:r>
          </a:p>
        </p:txBody>
      </p:sp>
    </p:spTree>
    <p:extLst>
      <p:ext uri="{BB962C8B-B14F-4D97-AF65-F5344CB8AC3E}">
        <p14:creationId xmlns:p14="http://schemas.microsoft.com/office/powerpoint/2010/main" val="32782869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7F6EE-F12A-4793-813B-778B3A3F5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A13F-2F37-4AB8-86DA-787125A2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C6DE7-B582-47F7-9346-F860E59A77AF}"/>
              </a:ext>
            </a:extLst>
          </p:cNvPr>
          <p:cNvSpPr txBox="1"/>
          <p:nvPr/>
        </p:nvSpPr>
        <p:spPr>
          <a:xfrm>
            <a:off x="265484" y="5237384"/>
            <a:ext cx="8664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Translation notebook: </a:t>
            </a:r>
            <a:r>
              <a:rPr lang="en-GB" sz="1200" i="1" dirty="0">
                <a:hlinkClick r:id="rId2"/>
              </a:rPr>
              <a:t>https://github.com/obengdouglas/DSI-2022/blob/main/module3-nlp-twist/Machine_Translation_ACLED1.ipynb</a:t>
            </a:r>
            <a:endParaRPr lang="en-GB" sz="1200" i="1" dirty="0"/>
          </a:p>
          <a:p>
            <a:r>
              <a:rPr lang="en-GB" sz="1200" dirty="0"/>
              <a:t>Project data: </a:t>
            </a:r>
            <a:r>
              <a:rPr lang="en-GB" sz="1200" i="1" dirty="0">
                <a:hlinkClick r:id="rId3"/>
              </a:rPr>
              <a:t>https://github.com/obengdouglas/DSI-2022/blob/main/module3-nlp-twist/Data</a:t>
            </a:r>
            <a:endParaRPr lang="en-GB" sz="1200" i="1" dirty="0"/>
          </a:p>
          <a:p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1351509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99B82-9009-4C93-B417-851ECB5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27F2C-14AB-41DB-9C8F-99F20EEEC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171D-2D31-496C-98C4-46EB357543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28" y="1097279"/>
            <a:ext cx="4450045" cy="4981259"/>
          </a:xfrm>
        </p:spPr>
        <p:txBody>
          <a:bodyPr/>
          <a:lstStyle/>
          <a:p>
            <a:r>
              <a:rPr lang="en-GB" sz="2000" dirty="0"/>
              <a:t>Initial try</a:t>
            </a:r>
          </a:p>
          <a:p>
            <a:r>
              <a:rPr lang="en-GB" sz="2000" dirty="0"/>
              <a:t>Objective and Introduction</a:t>
            </a:r>
          </a:p>
          <a:p>
            <a:r>
              <a:rPr lang="en-GB" sz="2000" dirty="0"/>
              <a:t>Data</a:t>
            </a:r>
          </a:p>
          <a:p>
            <a:r>
              <a:rPr lang="en-GB" sz="2000" dirty="0"/>
              <a:t>Crisis Event Analysis Using Tableau</a:t>
            </a:r>
          </a:p>
          <a:p>
            <a:r>
              <a:rPr lang="en-GB" sz="2000" dirty="0"/>
              <a:t>Machine translation using </a:t>
            </a:r>
            <a:r>
              <a:rPr lang="en-GB" sz="2000" dirty="0" err="1"/>
              <a:t>huggingface</a:t>
            </a:r>
            <a:r>
              <a:rPr lang="en-GB" sz="2000" dirty="0"/>
              <a:t> transformer (</a:t>
            </a:r>
            <a:r>
              <a:rPr lang="en-GB" sz="2000" dirty="0" err="1"/>
              <a:t>translation_en_to_fr</a:t>
            </a:r>
            <a:r>
              <a:rPr lang="en-GB" sz="2000" dirty="0"/>
              <a:t>)</a:t>
            </a:r>
          </a:p>
          <a:p>
            <a:r>
              <a:rPr lang="en-GB" sz="2000" dirty="0"/>
              <a:t>Live view of deployed dashboard</a:t>
            </a:r>
          </a:p>
          <a:p>
            <a:r>
              <a:rPr lang="en-GB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805386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99B82-9009-4C93-B417-851ECB5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and 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27F2C-14AB-41DB-9C8F-99F20EEEC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171D-2D31-496C-98C4-46EB357543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0393" y="1157737"/>
            <a:ext cx="4131390" cy="4259390"/>
          </a:xfrm>
        </p:spPr>
        <p:txBody>
          <a:bodyPr/>
          <a:lstStyle/>
          <a:p>
            <a:r>
              <a:rPr lang="en-GB" sz="2000" b="1" dirty="0"/>
              <a:t>Introduction</a:t>
            </a:r>
          </a:p>
          <a:p>
            <a:r>
              <a:rPr lang="en-GB" sz="2000" dirty="0"/>
              <a:t>Crisis event management critical to peace/security of states and the world</a:t>
            </a:r>
          </a:p>
          <a:p>
            <a:r>
              <a:rPr lang="en-GB" sz="2000" dirty="0"/>
              <a:t>Understanding the various players and types of events essential for mitigating future events</a:t>
            </a:r>
          </a:p>
          <a:p>
            <a:r>
              <a:rPr lang="en-GB" sz="2000" dirty="0"/>
              <a:t>Terrorism and instability on the rise in West Africa especially in Nigeria and North West Africa</a:t>
            </a:r>
          </a:p>
          <a:p>
            <a:r>
              <a:rPr lang="en-GB" sz="2000" dirty="0"/>
              <a:t>Unsolved minor events lead to major crisis</a:t>
            </a: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E91F4-3C99-48F6-B9F7-7E165D17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72" y="3689394"/>
            <a:ext cx="4256328" cy="19757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2026A9-0461-4135-94E1-3FBC52206F98}"/>
              </a:ext>
            </a:extLst>
          </p:cNvPr>
          <p:cNvSpPr txBox="1"/>
          <p:nvPr/>
        </p:nvSpPr>
        <p:spPr>
          <a:xfrm>
            <a:off x="0" y="5970204"/>
            <a:ext cx="4730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Coups in West Africa  since 2019</a:t>
            </a:r>
          </a:p>
          <a:p>
            <a:pPr algn="ctr"/>
            <a:r>
              <a:rPr lang="en-GB" sz="1000" dirty="0"/>
              <a:t>Source: https://theconversation.com/why-west-africa-has-had-so-many-coups-and-how-to-prevent-more-176577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1FA1F1-848F-4FFD-A730-8E405D35CA93}"/>
              </a:ext>
            </a:extLst>
          </p:cNvPr>
          <p:cNvSpPr txBox="1">
            <a:spLocks/>
          </p:cNvSpPr>
          <p:nvPr/>
        </p:nvSpPr>
        <p:spPr bwMode="auto">
          <a:xfrm>
            <a:off x="282217" y="1350994"/>
            <a:ext cx="4131390" cy="197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628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1076325" indent="-161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Objectives</a:t>
            </a:r>
          </a:p>
          <a:p>
            <a:r>
              <a:rPr lang="en-GB" sz="2000" dirty="0"/>
              <a:t>Analyse the crisis event data from ACLED</a:t>
            </a:r>
          </a:p>
          <a:p>
            <a:r>
              <a:rPr lang="en-GB" sz="2000" dirty="0"/>
              <a:t>Translate English notes/comments from English to French (NLP)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8610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99B82-9009-4C93-B417-851ECB5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West Africa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27F2C-14AB-41DB-9C8F-99F20EEEC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171D-2D31-496C-98C4-46EB357543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29" y="2410691"/>
            <a:ext cx="3011144" cy="2576945"/>
          </a:xfrm>
        </p:spPr>
        <p:txBody>
          <a:bodyPr/>
          <a:lstStyle/>
          <a:p>
            <a:r>
              <a:rPr lang="en-GB" sz="2000" dirty="0"/>
              <a:t>16 countries</a:t>
            </a:r>
          </a:p>
          <a:p>
            <a:pPr lvl="1"/>
            <a:r>
              <a:rPr lang="en-GB" sz="1200" dirty="0"/>
              <a:t>15 ECOWAS</a:t>
            </a:r>
          </a:p>
          <a:p>
            <a:pPr lvl="1"/>
            <a:r>
              <a:rPr lang="en-GB" sz="1200" dirty="0"/>
              <a:t>+ Mauritania</a:t>
            </a:r>
          </a:p>
          <a:p>
            <a:r>
              <a:rPr lang="en-GB" sz="1600" dirty="0"/>
              <a:t>380m people (2018 </a:t>
            </a:r>
            <a:r>
              <a:rPr lang="en-GB" sz="1600" dirty="0" err="1"/>
              <a:t>est</a:t>
            </a:r>
            <a:r>
              <a:rPr lang="en-GB" sz="1600" dirty="0"/>
              <a:t>)</a:t>
            </a:r>
          </a:p>
          <a:p>
            <a:r>
              <a:rPr lang="en-GB" sz="1600" dirty="0"/>
              <a:t>~ 5,112,903 km2</a:t>
            </a:r>
          </a:p>
          <a:p>
            <a:r>
              <a:rPr lang="en-GB" sz="1600" dirty="0"/>
              <a:t>Nigeria - largest population and economy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42E60-2DA0-4D0B-A657-7A2C47F7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72" y="1422564"/>
            <a:ext cx="5574916" cy="46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82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99B82-9009-4C93-B417-851ECB5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27F2C-14AB-41DB-9C8F-99F20EEEC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171D-2D31-496C-98C4-46EB357543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28" y="1097279"/>
            <a:ext cx="4450045" cy="3599412"/>
          </a:xfrm>
        </p:spPr>
        <p:txBody>
          <a:bodyPr/>
          <a:lstStyle/>
          <a:p>
            <a:r>
              <a:rPr lang="en-GB" sz="2000" dirty="0"/>
              <a:t>All columns of the ACLED dataset</a:t>
            </a:r>
          </a:p>
          <a:p>
            <a:r>
              <a:rPr lang="en-GB" sz="2000" dirty="0"/>
              <a:t>West Africa</a:t>
            </a:r>
          </a:p>
          <a:p>
            <a:r>
              <a:rPr lang="en-GB" sz="2000" dirty="0"/>
              <a:t>Exported as csv</a:t>
            </a:r>
          </a:p>
          <a:p>
            <a:r>
              <a:rPr lang="en-GB" sz="2000" dirty="0"/>
              <a:t>Data includes:</a:t>
            </a:r>
          </a:p>
          <a:p>
            <a:pPr lvl="1"/>
            <a:r>
              <a:rPr lang="en-GB" sz="1600" dirty="0"/>
              <a:t>Location data</a:t>
            </a:r>
          </a:p>
          <a:p>
            <a:pPr lvl="1"/>
            <a:r>
              <a:rPr lang="en-GB" sz="1600" dirty="0"/>
              <a:t>Date</a:t>
            </a:r>
          </a:p>
          <a:p>
            <a:pPr lvl="1"/>
            <a:r>
              <a:rPr lang="en-GB" sz="1600" dirty="0"/>
              <a:t>Event type</a:t>
            </a:r>
          </a:p>
          <a:p>
            <a:pPr lvl="1"/>
            <a:r>
              <a:rPr lang="en-GB" sz="1600" dirty="0"/>
              <a:t>Actors</a:t>
            </a:r>
          </a:p>
          <a:p>
            <a:pPr lvl="1"/>
            <a:r>
              <a:rPr lang="en-GB" sz="1600" dirty="0"/>
              <a:t>Notes/Comments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E49A4-A32B-4932-9BA6-1C1E8978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897" y="980581"/>
            <a:ext cx="4653832" cy="25910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01D639-CF1B-4EDB-9568-B6DCD2426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498"/>
          <a:stretch/>
        </p:blipFill>
        <p:spPr>
          <a:xfrm>
            <a:off x="55420" y="4813389"/>
            <a:ext cx="9033164" cy="1518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44BC22-19A6-4A3B-B3EE-BD029A64BDAC}"/>
              </a:ext>
            </a:extLst>
          </p:cNvPr>
          <p:cNvSpPr txBox="1"/>
          <p:nvPr/>
        </p:nvSpPr>
        <p:spPr>
          <a:xfrm>
            <a:off x="4046897" y="3572704"/>
            <a:ext cx="4627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sz="1400" i="1" dirty="0"/>
              <a:t>www.acleddata.com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FD05D2-2DC3-4E99-B1FF-728D29F07D90}"/>
              </a:ext>
            </a:extLst>
          </p:cNvPr>
          <p:cNvSpPr/>
          <p:nvPr/>
        </p:nvSpPr>
        <p:spPr>
          <a:xfrm>
            <a:off x="4562621" y="4247707"/>
            <a:ext cx="4423470" cy="2110563"/>
          </a:xfrm>
          <a:custGeom>
            <a:avLst/>
            <a:gdLst>
              <a:gd name="connsiteX0" fmla="*/ 4460358 w 4476307"/>
              <a:gd name="connsiteY0" fmla="*/ 0 h 2174358"/>
              <a:gd name="connsiteX1" fmla="*/ 5316 w 4476307"/>
              <a:gd name="connsiteY1" fmla="*/ 10632 h 2174358"/>
              <a:gd name="connsiteX2" fmla="*/ 0 w 4476307"/>
              <a:gd name="connsiteY2" fmla="*/ 473148 h 2174358"/>
              <a:gd name="connsiteX3" fmla="*/ 3370520 w 4476307"/>
              <a:gd name="connsiteY3" fmla="*/ 451883 h 2174358"/>
              <a:gd name="connsiteX4" fmla="*/ 3397102 w 4476307"/>
              <a:gd name="connsiteY4" fmla="*/ 2174358 h 2174358"/>
              <a:gd name="connsiteX5" fmla="*/ 3657600 w 4476307"/>
              <a:gd name="connsiteY5" fmla="*/ 2174358 h 2174358"/>
              <a:gd name="connsiteX6" fmla="*/ 3625702 w 4476307"/>
              <a:gd name="connsiteY6" fmla="*/ 451883 h 2174358"/>
              <a:gd name="connsiteX7" fmla="*/ 4476307 w 4476307"/>
              <a:gd name="connsiteY7" fmla="*/ 441251 h 2174358"/>
              <a:gd name="connsiteX8" fmla="*/ 4460358 w 4476307"/>
              <a:gd name="connsiteY8" fmla="*/ 0 h 2174358"/>
              <a:gd name="connsiteX0" fmla="*/ 4460358 w 4476307"/>
              <a:gd name="connsiteY0" fmla="*/ 0 h 2174358"/>
              <a:gd name="connsiteX1" fmla="*/ 5316 w 4476307"/>
              <a:gd name="connsiteY1" fmla="*/ 10632 h 2174358"/>
              <a:gd name="connsiteX2" fmla="*/ 0 w 4476307"/>
              <a:gd name="connsiteY2" fmla="*/ 473148 h 2174358"/>
              <a:gd name="connsiteX3" fmla="*/ 3370520 w 4476307"/>
              <a:gd name="connsiteY3" fmla="*/ 451883 h 2174358"/>
              <a:gd name="connsiteX4" fmla="*/ 3397102 w 4476307"/>
              <a:gd name="connsiteY4" fmla="*/ 2174358 h 2174358"/>
              <a:gd name="connsiteX5" fmla="*/ 3657600 w 4476307"/>
              <a:gd name="connsiteY5" fmla="*/ 2174358 h 2174358"/>
              <a:gd name="connsiteX6" fmla="*/ 3625702 w 4476307"/>
              <a:gd name="connsiteY6" fmla="*/ 451883 h 2174358"/>
              <a:gd name="connsiteX7" fmla="*/ 4476307 w 4476307"/>
              <a:gd name="connsiteY7" fmla="*/ 441251 h 2174358"/>
              <a:gd name="connsiteX8" fmla="*/ 4460358 w 4476307"/>
              <a:gd name="connsiteY8" fmla="*/ 0 h 2174358"/>
              <a:gd name="connsiteX0" fmla="*/ 4460358 w 4476307"/>
              <a:gd name="connsiteY0" fmla="*/ 0 h 2174358"/>
              <a:gd name="connsiteX1" fmla="*/ 5316 w 4476307"/>
              <a:gd name="connsiteY1" fmla="*/ 10632 h 2174358"/>
              <a:gd name="connsiteX2" fmla="*/ 0 w 4476307"/>
              <a:gd name="connsiteY2" fmla="*/ 473148 h 2174358"/>
              <a:gd name="connsiteX3" fmla="*/ 3370520 w 4476307"/>
              <a:gd name="connsiteY3" fmla="*/ 451883 h 2174358"/>
              <a:gd name="connsiteX4" fmla="*/ 3397102 w 4476307"/>
              <a:gd name="connsiteY4" fmla="*/ 2174358 h 2174358"/>
              <a:gd name="connsiteX5" fmla="*/ 3657600 w 4476307"/>
              <a:gd name="connsiteY5" fmla="*/ 2174358 h 2174358"/>
              <a:gd name="connsiteX6" fmla="*/ 3625702 w 4476307"/>
              <a:gd name="connsiteY6" fmla="*/ 451883 h 2174358"/>
              <a:gd name="connsiteX7" fmla="*/ 4476307 w 4476307"/>
              <a:gd name="connsiteY7" fmla="*/ 441251 h 2174358"/>
              <a:gd name="connsiteX8" fmla="*/ 4460358 w 4476307"/>
              <a:gd name="connsiteY8" fmla="*/ 0 h 2174358"/>
              <a:gd name="connsiteX0" fmla="*/ 4489336 w 4505285"/>
              <a:gd name="connsiteY0" fmla="*/ 0 h 2174358"/>
              <a:gd name="connsiteX1" fmla="*/ 34294 w 4505285"/>
              <a:gd name="connsiteY1" fmla="*/ 10632 h 2174358"/>
              <a:gd name="connsiteX2" fmla="*/ 28978 w 4505285"/>
              <a:gd name="connsiteY2" fmla="*/ 473148 h 2174358"/>
              <a:gd name="connsiteX3" fmla="*/ 3399498 w 4505285"/>
              <a:gd name="connsiteY3" fmla="*/ 451883 h 2174358"/>
              <a:gd name="connsiteX4" fmla="*/ 3426080 w 4505285"/>
              <a:gd name="connsiteY4" fmla="*/ 2174358 h 2174358"/>
              <a:gd name="connsiteX5" fmla="*/ 3686578 w 4505285"/>
              <a:gd name="connsiteY5" fmla="*/ 2174358 h 2174358"/>
              <a:gd name="connsiteX6" fmla="*/ 3654680 w 4505285"/>
              <a:gd name="connsiteY6" fmla="*/ 451883 h 2174358"/>
              <a:gd name="connsiteX7" fmla="*/ 4505285 w 4505285"/>
              <a:gd name="connsiteY7" fmla="*/ 441251 h 2174358"/>
              <a:gd name="connsiteX8" fmla="*/ 4489336 w 4505285"/>
              <a:gd name="connsiteY8" fmla="*/ 0 h 2174358"/>
              <a:gd name="connsiteX0" fmla="*/ 4480371 w 4496320"/>
              <a:gd name="connsiteY0" fmla="*/ 0 h 2174358"/>
              <a:gd name="connsiteX1" fmla="*/ 78491 w 4496320"/>
              <a:gd name="connsiteY1" fmla="*/ 90376 h 2174358"/>
              <a:gd name="connsiteX2" fmla="*/ 20013 w 4496320"/>
              <a:gd name="connsiteY2" fmla="*/ 473148 h 2174358"/>
              <a:gd name="connsiteX3" fmla="*/ 3390533 w 4496320"/>
              <a:gd name="connsiteY3" fmla="*/ 451883 h 2174358"/>
              <a:gd name="connsiteX4" fmla="*/ 3417115 w 4496320"/>
              <a:gd name="connsiteY4" fmla="*/ 2174358 h 2174358"/>
              <a:gd name="connsiteX5" fmla="*/ 3677613 w 4496320"/>
              <a:gd name="connsiteY5" fmla="*/ 2174358 h 2174358"/>
              <a:gd name="connsiteX6" fmla="*/ 3645715 w 4496320"/>
              <a:gd name="connsiteY6" fmla="*/ 451883 h 2174358"/>
              <a:gd name="connsiteX7" fmla="*/ 4496320 w 4496320"/>
              <a:gd name="connsiteY7" fmla="*/ 441251 h 2174358"/>
              <a:gd name="connsiteX8" fmla="*/ 4480371 w 4496320"/>
              <a:gd name="connsiteY8" fmla="*/ 0 h 2174358"/>
              <a:gd name="connsiteX0" fmla="*/ 4352780 w 4496320"/>
              <a:gd name="connsiteY0" fmla="*/ 0 h 2131828"/>
              <a:gd name="connsiteX1" fmla="*/ 78491 w 4496320"/>
              <a:gd name="connsiteY1" fmla="*/ 47846 h 2131828"/>
              <a:gd name="connsiteX2" fmla="*/ 20013 w 4496320"/>
              <a:gd name="connsiteY2" fmla="*/ 430618 h 2131828"/>
              <a:gd name="connsiteX3" fmla="*/ 3390533 w 4496320"/>
              <a:gd name="connsiteY3" fmla="*/ 409353 h 2131828"/>
              <a:gd name="connsiteX4" fmla="*/ 3417115 w 4496320"/>
              <a:gd name="connsiteY4" fmla="*/ 2131828 h 2131828"/>
              <a:gd name="connsiteX5" fmla="*/ 3677613 w 4496320"/>
              <a:gd name="connsiteY5" fmla="*/ 2131828 h 2131828"/>
              <a:gd name="connsiteX6" fmla="*/ 3645715 w 4496320"/>
              <a:gd name="connsiteY6" fmla="*/ 409353 h 2131828"/>
              <a:gd name="connsiteX7" fmla="*/ 4496320 w 4496320"/>
              <a:gd name="connsiteY7" fmla="*/ 398721 h 2131828"/>
              <a:gd name="connsiteX8" fmla="*/ 4352780 w 4496320"/>
              <a:gd name="connsiteY8" fmla="*/ 0 h 2131828"/>
              <a:gd name="connsiteX0" fmla="*/ 4352780 w 4496320"/>
              <a:gd name="connsiteY0" fmla="*/ 0 h 2131828"/>
              <a:gd name="connsiteX1" fmla="*/ 78491 w 4496320"/>
              <a:gd name="connsiteY1" fmla="*/ 47846 h 2131828"/>
              <a:gd name="connsiteX2" fmla="*/ 20013 w 4496320"/>
              <a:gd name="connsiteY2" fmla="*/ 430618 h 2131828"/>
              <a:gd name="connsiteX3" fmla="*/ 3390533 w 4496320"/>
              <a:gd name="connsiteY3" fmla="*/ 409353 h 2131828"/>
              <a:gd name="connsiteX4" fmla="*/ 3417115 w 4496320"/>
              <a:gd name="connsiteY4" fmla="*/ 2131828 h 2131828"/>
              <a:gd name="connsiteX5" fmla="*/ 3677613 w 4496320"/>
              <a:gd name="connsiteY5" fmla="*/ 2131828 h 2131828"/>
              <a:gd name="connsiteX6" fmla="*/ 3645715 w 4496320"/>
              <a:gd name="connsiteY6" fmla="*/ 409353 h 2131828"/>
              <a:gd name="connsiteX7" fmla="*/ 4496320 w 4496320"/>
              <a:gd name="connsiteY7" fmla="*/ 398721 h 2131828"/>
              <a:gd name="connsiteX8" fmla="*/ 4352780 w 4496320"/>
              <a:gd name="connsiteY8" fmla="*/ 0 h 2131828"/>
              <a:gd name="connsiteX0" fmla="*/ 4352780 w 4412299"/>
              <a:gd name="connsiteY0" fmla="*/ 0 h 2131828"/>
              <a:gd name="connsiteX1" fmla="*/ 78491 w 4412299"/>
              <a:gd name="connsiteY1" fmla="*/ 47846 h 2131828"/>
              <a:gd name="connsiteX2" fmla="*/ 20013 w 4412299"/>
              <a:gd name="connsiteY2" fmla="*/ 430618 h 2131828"/>
              <a:gd name="connsiteX3" fmla="*/ 3390533 w 4412299"/>
              <a:gd name="connsiteY3" fmla="*/ 409353 h 2131828"/>
              <a:gd name="connsiteX4" fmla="*/ 3417115 w 4412299"/>
              <a:gd name="connsiteY4" fmla="*/ 2131828 h 2131828"/>
              <a:gd name="connsiteX5" fmla="*/ 3677613 w 4412299"/>
              <a:gd name="connsiteY5" fmla="*/ 2131828 h 2131828"/>
              <a:gd name="connsiteX6" fmla="*/ 3645715 w 4412299"/>
              <a:gd name="connsiteY6" fmla="*/ 409353 h 2131828"/>
              <a:gd name="connsiteX7" fmla="*/ 4395310 w 4412299"/>
              <a:gd name="connsiteY7" fmla="*/ 350874 h 2131828"/>
              <a:gd name="connsiteX8" fmla="*/ 4352780 w 4412299"/>
              <a:gd name="connsiteY8" fmla="*/ 0 h 2131828"/>
              <a:gd name="connsiteX0" fmla="*/ 4352780 w 4435988"/>
              <a:gd name="connsiteY0" fmla="*/ 0 h 2131828"/>
              <a:gd name="connsiteX1" fmla="*/ 78491 w 4435988"/>
              <a:gd name="connsiteY1" fmla="*/ 47846 h 2131828"/>
              <a:gd name="connsiteX2" fmla="*/ 20013 w 4435988"/>
              <a:gd name="connsiteY2" fmla="*/ 430618 h 2131828"/>
              <a:gd name="connsiteX3" fmla="*/ 3390533 w 4435988"/>
              <a:gd name="connsiteY3" fmla="*/ 409353 h 2131828"/>
              <a:gd name="connsiteX4" fmla="*/ 3417115 w 4435988"/>
              <a:gd name="connsiteY4" fmla="*/ 2131828 h 2131828"/>
              <a:gd name="connsiteX5" fmla="*/ 3677613 w 4435988"/>
              <a:gd name="connsiteY5" fmla="*/ 2131828 h 2131828"/>
              <a:gd name="connsiteX6" fmla="*/ 3645715 w 4435988"/>
              <a:gd name="connsiteY6" fmla="*/ 409353 h 2131828"/>
              <a:gd name="connsiteX7" fmla="*/ 4395310 w 4435988"/>
              <a:gd name="connsiteY7" fmla="*/ 350874 h 2131828"/>
              <a:gd name="connsiteX8" fmla="*/ 4352780 w 4435988"/>
              <a:gd name="connsiteY8" fmla="*/ 0 h 2131828"/>
              <a:gd name="connsiteX0" fmla="*/ 4352780 w 4441179"/>
              <a:gd name="connsiteY0" fmla="*/ 0 h 2131828"/>
              <a:gd name="connsiteX1" fmla="*/ 78491 w 4441179"/>
              <a:gd name="connsiteY1" fmla="*/ 47846 h 2131828"/>
              <a:gd name="connsiteX2" fmla="*/ 20013 w 4441179"/>
              <a:gd name="connsiteY2" fmla="*/ 430618 h 2131828"/>
              <a:gd name="connsiteX3" fmla="*/ 3390533 w 4441179"/>
              <a:gd name="connsiteY3" fmla="*/ 409353 h 2131828"/>
              <a:gd name="connsiteX4" fmla="*/ 3417115 w 4441179"/>
              <a:gd name="connsiteY4" fmla="*/ 2131828 h 2131828"/>
              <a:gd name="connsiteX5" fmla="*/ 3677613 w 4441179"/>
              <a:gd name="connsiteY5" fmla="*/ 2131828 h 2131828"/>
              <a:gd name="connsiteX6" fmla="*/ 3645715 w 4441179"/>
              <a:gd name="connsiteY6" fmla="*/ 409353 h 2131828"/>
              <a:gd name="connsiteX7" fmla="*/ 4405943 w 4441179"/>
              <a:gd name="connsiteY7" fmla="*/ 398720 h 2131828"/>
              <a:gd name="connsiteX8" fmla="*/ 4352780 w 4441179"/>
              <a:gd name="connsiteY8" fmla="*/ 0 h 2131828"/>
              <a:gd name="connsiteX0" fmla="*/ 4304934 w 4423470"/>
              <a:gd name="connsiteY0" fmla="*/ 0 h 2110563"/>
              <a:gd name="connsiteX1" fmla="*/ 78491 w 4423470"/>
              <a:gd name="connsiteY1" fmla="*/ 26581 h 2110563"/>
              <a:gd name="connsiteX2" fmla="*/ 20013 w 4423470"/>
              <a:gd name="connsiteY2" fmla="*/ 409353 h 2110563"/>
              <a:gd name="connsiteX3" fmla="*/ 3390533 w 4423470"/>
              <a:gd name="connsiteY3" fmla="*/ 388088 h 2110563"/>
              <a:gd name="connsiteX4" fmla="*/ 3417115 w 4423470"/>
              <a:gd name="connsiteY4" fmla="*/ 2110563 h 2110563"/>
              <a:gd name="connsiteX5" fmla="*/ 3677613 w 4423470"/>
              <a:gd name="connsiteY5" fmla="*/ 2110563 h 2110563"/>
              <a:gd name="connsiteX6" fmla="*/ 3645715 w 4423470"/>
              <a:gd name="connsiteY6" fmla="*/ 388088 h 2110563"/>
              <a:gd name="connsiteX7" fmla="*/ 4405943 w 4423470"/>
              <a:gd name="connsiteY7" fmla="*/ 377455 h 2110563"/>
              <a:gd name="connsiteX8" fmla="*/ 4304934 w 4423470"/>
              <a:gd name="connsiteY8" fmla="*/ 0 h 2110563"/>
              <a:gd name="connsiteX0" fmla="*/ 4304934 w 4423470"/>
              <a:gd name="connsiteY0" fmla="*/ 0 h 2110563"/>
              <a:gd name="connsiteX1" fmla="*/ 78491 w 4423470"/>
              <a:gd name="connsiteY1" fmla="*/ 26581 h 2110563"/>
              <a:gd name="connsiteX2" fmla="*/ 20013 w 4423470"/>
              <a:gd name="connsiteY2" fmla="*/ 409353 h 2110563"/>
              <a:gd name="connsiteX3" fmla="*/ 3379901 w 4423470"/>
              <a:gd name="connsiteY3" fmla="*/ 393404 h 2110563"/>
              <a:gd name="connsiteX4" fmla="*/ 3417115 w 4423470"/>
              <a:gd name="connsiteY4" fmla="*/ 2110563 h 2110563"/>
              <a:gd name="connsiteX5" fmla="*/ 3677613 w 4423470"/>
              <a:gd name="connsiteY5" fmla="*/ 2110563 h 2110563"/>
              <a:gd name="connsiteX6" fmla="*/ 3645715 w 4423470"/>
              <a:gd name="connsiteY6" fmla="*/ 388088 h 2110563"/>
              <a:gd name="connsiteX7" fmla="*/ 4405943 w 4423470"/>
              <a:gd name="connsiteY7" fmla="*/ 377455 h 2110563"/>
              <a:gd name="connsiteX8" fmla="*/ 4304934 w 4423470"/>
              <a:gd name="connsiteY8" fmla="*/ 0 h 2110563"/>
              <a:gd name="connsiteX0" fmla="*/ 4304934 w 4423470"/>
              <a:gd name="connsiteY0" fmla="*/ 0 h 2110563"/>
              <a:gd name="connsiteX1" fmla="*/ 78491 w 4423470"/>
              <a:gd name="connsiteY1" fmla="*/ 26581 h 2110563"/>
              <a:gd name="connsiteX2" fmla="*/ 20013 w 4423470"/>
              <a:gd name="connsiteY2" fmla="*/ 409353 h 2110563"/>
              <a:gd name="connsiteX3" fmla="*/ 3379901 w 4423470"/>
              <a:gd name="connsiteY3" fmla="*/ 393404 h 2110563"/>
              <a:gd name="connsiteX4" fmla="*/ 3417115 w 4423470"/>
              <a:gd name="connsiteY4" fmla="*/ 2110563 h 2110563"/>
              <a:gd name="connsiteX5" fmla="*/ 3677613 w 4423470"/>
              <a:gd name="connsiteY5" fmla="*/ 2110563 h 2110563"/>
              <a:gd name="connsiteX6" fmla="*/ 3645715 w 4423470"/>
              <a:gd name="connsiteY6" fmla="*/ 388088 h 2110563"/>
              <a:gd name="connsiteX7" fmla="*/ 4405943 w 4423470"/>
              <a:gd name="connsiteY7" fmla="*/ 377455 h 2110563"/>
              <a:gd name="connsiteX8" fmla="*/ 4304934 w 4423470"/>
              <a:gd name="connsiteY8" fmla="*/ 0 h 2110563"/>
              <a:gd name="connsiteX0" fmla="*/ 4304934 w 4423470"/>
              <a:gd name="connsiteY0" fmla="*/ 0 h 2110563"/>
              <a:gd name="connsiteX1" fmla="*/ 78491 w 4423470"/>
              <a:gd name="connsiteY1" fmla="*/ 26581 h 2110563"/>
              <a:gd name="connsiteX2" fmla="*/ 20013 w 4423470"/>
              <a:gd name="connsiteY2" fmla="*/ 409353 h 2110563"/>
              <a:gd name="connsiteX3" fmla="*/ 3379901 w 4423470"/>
              <a:gd name="connsiteY3" fmla="*/ 393404 h 2110563"/>
              <a:gd name="connsiteX4" fmla="*/ 3417115 w 4423470"/>
              <a:gd name="connsiteY4" fmla="*/ 2110563 h 2110563"/>
              <a:gd name="connsiteX5" fmla="*/ 3677613 w 4423470"/>
              <a:gd name="connsiteY5" fmla="*/ 2110563 h 2110563"/>
              <a:gd name="connsiteX6" fmla="*/ 3645715 w 4423470"/>
              <a:gd name="connsiteY6" fmla="*/ 388088 h 2110563"/>
              <a:gd name="connsiteX7" fmla="*/ 4405943 w 4423470"/>
              <a:gd name="connsiteY7" fmla="*/ 377455 h 2110563"/>
              <a:gd name="connsiteX8" fmla="*/ 4304934 w 4423470"/>
              <a:gd name="connsiteY8" fmla="*/ 0 h 211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3470" h="2110563">
                <a:moveTo>
                  <a:pt x="4304934" y="0"/>
                </a:moveTo>
                <a:lnTo>
                  <a:pt x="78491" y="26581"/>
                </a:lnTo>
                <a:cubicBezTo>
                  <a:pt x="76719" y="180753"/>
                  <a:pt x="-47327" y="223284"/>
                  <a:pt x="20013" y="409353"/>
                </a:cubicBezTo>
                <a:lnTo>
                  <a:pt x="3379901" y="393404"/>
                </a:lnTo>
                <a:cubicBezTo>
                  <a:pt x="3376358" y="529855"/>
                  <a:pt x="3404710" y="1538177"/>
                  <a:pt x="3417115" y="2110563"/>
                </a:cubicBezTo>
                <a:lnTo>
                  <a:pt x="3677613" y="2110563"/>
                </a:lnTo>
                <a:lnTo>
                  <a:pt x="3645715" y="388088"/>
                </a:lnTo>
                <a:lnTo>
                  <a:pt x="4405943" y="377455"/>
                </a:lnTo>
                <a:cubicBezTo>
                  <a:pt x="4437840" y="260497"/>
                  <a:pt x="4437841" y="207335"/>
                  <a:pt x="4304934" y="0"/>
                </a:cubicBezTo>
                <a:close/>
              </a:path>
            </a:pathLst>
          </a:custGeom>
          <a:solidFill>
            <a:srgbClr val="97BAFF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94B29-A575-44FD-B37B-0B2F90EE491E}"/>
              </a:ext>
            </a:extLst>
          </p:cNvPr>
          <p:cNvSpPr txBox="1"/>
          <p:nvPr/>
        </p:nvSpPr>
        <p:spPr>
          <a:xfrm>
            <a:off x="4572997" y="4235026"/>
            <a:ext cx="4446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i="1" dirty="0"/>
              <a:t>Notes example: </a:t>
            </a:r>
            <a:r>
              <a:rPr lang="en-GB" sz="800" i="1" dirty="0"/>
              <a:t>On 15 April 2022, suspected JNIM militants attacked a customs checkpoint in </a:t>
            </a:r>
            <a:r>
              <a:rPr lang="en-GB" sz="800" i="1" dirty="0" err="1"/>
              <a:t>Bougoula</a:t>
            </a:r>
            <a:r>
              <a:rPr lang="en-GB" sz="800" i="1" dirty="0"/>
              <a:t>, in Sikasso Commune (Sikasso, Sikasso). One customs officer and two civilian workers were killed, and a vehicle seized by the militants.</a:t>
            </a:r>
          </a:p>
        </p:txBody>
      </p:sp>
    </p:spTree>
    <p:extLst>
      <p:ext uri="{BB962C8B-B14F-4D97-AF65-F5344CB8AC3E}">
        <p14:creationId xmlns:p14="http://schemas.microsoft.com/office/powerpoint/2010/main" val="41236202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99B82-9009-4C93-B417-851ECB5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Crisis Event Analysis Using Tableau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27F2C-14AB-41DB-9C8F-99F20EEEC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A4A16D-2A19-4EF5-9F88-B503783F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15" y="855614"/>
            <a:ext cx="7893275" cy="55770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50663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99B82-9009-4C93-B417-851ECB5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Translating English notes to </a:t>
            </a:r>
            <a:r>
              <a:rPr lang="en-GB" dirty="0" err="1"/>
              <a:t>french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27F2C-14AB-41DB-9C8F-99F20EEEC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171D-2D31-496C-98C4-46EB357543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28" y="1097279"/>
            <a:ext cx="8157102" cy="4981259"/>
          </a:xfrm>
        </p:spPr>
        <p:txBody>
          <a:bodyPr/>
          <a:lstStyle/>
          <a:p>
            <a:r>
              <a:rPr lang="en-GB" sz="2000" dirty="0"/>
              <a:t>Machine translation</a:t>
            </a:r>
          </a:p>
          <a:p>
            <a:pPr lvl="1"/>
            <a:r>
              <a:rPr lang="en-GB" sz="1600" dirty="0" err="1"/>
              <a:t>huggingface</a:t>
            </a:r>
            <a:r>
              <a:rPr lang="en-GB" sz="1600" dirty="0"/>
              <a:t> transformer (</a:t>
            </a:r>
            <a:r>
              <a:rPr lang="en-GB" sz="1600" dirty="0" err="1"/>
              <a:t>translation_en_to_fr</a:t>
            </a:r>
            <a:r>
              <a:rPr lang="en-GB" sz="1600" dirty="0"/>
              <a:t>)</a:t>
            </a:r>
          </a:p>
          <a:p>
            <a:r>
              <a:rPr lang="en-GB" sz="2000" dirty="0"/>
              <a:t>French labelled dashboard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3302A-E0E0-4A83-9000-F7ABDDBE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62" y="2161766"/>
            <a:ext cx="5911703" cy="41736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33210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99B82-9009-4C93-B417-851ECB5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Live view of deployed dashboard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27F2C-14AB-41DB-9C8F-99F20EEEC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241F6-8DFE-4F0D-A4C0-B1842213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17" y="3172691"/>
            <a:ext cx="8229600" cy="913888"/>
          </a:xfrm>
        </p:spPr>
        <p:txBody>
          <a:bodyPr/>
          <a:lstStyle/>
          <a:p>
            <a:pPr algn="ctr"/>
            <a:r>
              <a:rPr lang="en-GB" sz="3200" dirty="0"/>
              <a:t>Live view of 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614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99B82-9009-4C93-B417-851ECB5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Conclusion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27F2C-14AB-41DB-9C8F-99F20EEEC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9898A854-07E8-431E-87AC-A9D9CEEC484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3C81B27-BE68-47F1-93FC-1D684541089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28" y="1676399"/>
            <a:ext cx="7567317" cy="3020291"/>
          </a:xfrm>
        </p:spPr>
        <p:txBody>
          <a:bodyPr/>
          <a:lstStyle/>
          <a:p>
            <a:r>
              <a:rPr lang="en-GB" sz="2000" dirty="0"/>
              <a:t>ACLED data for west Africa analysed using Tableau</a:t>
            </a:r>
          </a:p>
          <a:p>
            <a:pPr lvl="1"/>
            <a:r>
              <a:rPr lang="en-GB" sz="1600" dirty="0"/>
              <a:t>Higher event counts and fatalities in North West-Africa and Nigeria</a:t>
            </a:r>
          </a:p>
          <a:p>
            <a:r>
              <a:rPr lang="en-GB" sz="2000" dirty="0"/>
              <a:t> English notes translated to French using </a:t>
            </a:r>
            <a:r>
              <a:rPr lang="en-GB" sz="2000" dirty="0" err="1"/>
              <a:t>huggingface</a:t>
            </a:r>
            <a:r>
              <a:rPr lang="en-GB" sz="2000" dirty="0"/>
              <a:t> transformer</a:t>
            </a:r>
          </a:p>
          <a:p>
            <a:pPr lvl="1"/>
            <a:r>
              <a:rPr lang="en-GB" sz="1600" dirty="0"/>
              <a:t>Results need further cleaning</a:t>
            </a:r>
          </a:p>
          <a:p>
            <a:pPr lvl="1"/>
            <a:r>
              <a:rPr lang="en-GB" sz="1600" dirty="0"/>
              <a:t>Some obvious errors</a:t>
            </a:r>
          </a:p>
          <a:p>
            <a:r>
              <a:rPr lang="en-GB" sz="2000" dirty="0"/>
              <a:t>Translation takes a long time</a:t>
            </a:r>
          </a:p>
          <a:p>
            <a:endParaRPr lang="en-GB" sz="12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992496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LW">
  <a:themeElements>
    <a:clrScheme name="Tullow">
      <a:dk1>
        <a:srgbClr val="00206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LW" id="{B0C1D2E2-184C-4A74-9FA6-BE019E2CFFF9}" vid="{71D37E29-03F7-43D6-AAF3-DB9E2E00AE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TLW</Template>
  <TotalTime>326</TotalTime>
  <Words>387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TLW</vt:lpstr>
      <vt:lpstr>- Douglas Obeng </vt:lpstr>
      <vt:lpstr>Outline</vt:lpstr>
      <vt:lpstr>Objectives and Introduction</vt:lpstr>
      <vt:lpstr>More on West Africa</vt:lpstr>
      <vt:lpstr>Data</vt:lpstr>
      <vt:lpstr>Crisis Event Analysis Using Tableau</vt:lpstr>
      <vt:lpstr>Translating English notes to french</vt:lpstr>
      <vt:lpstr>Live view of deployed dashboard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Douglas Obeng </dc:title>
  <dc:creator>Douglas Obeng</dc:creator>
  <cp:lastModifiedBy>Douglas Obeng</cp:lastModifiedBy>
  <cp:revision>1</cp:revision>
  <dcterms:created xsi:type="dcterms:W3CDTF">2022-04-20T07:15:51Z</dcterms:created>
  <dcterms:modified xsi:type="dcterms:W3CDTF">2022-04-20T12:42:01Z</dcterms:modified>
</cp:coreProperties>
</file>