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74" r:id="rId9"/>
    <p:sldId id="261" r:id="rId10"/>
    <p:sldId id="268" r:id="rId11"/>
    <p:sldId id="269" r:id="rId12"/>
    <p:sldId id="271" r:id="rId13"/>
    <p:sldId id="272" r:id="rId14"/>
    <p:sldId id="262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90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C485-236B-48DC-9CBE-82C5FBDC7C7D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7089E-A0CD-476F-B261-9661109F5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02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Matrice de </a:t>
            </a:r>
            <a:r>
              <a:rPr lang="fr-FR" dirty="0" err="1"/>
              <a:t>correlation</a:t>
            </a:r>
            <a:r>
              <a:rPr lang="fr-FR" dirty="0"/>
              <a:t> – </a:t>
            </a:r>
            <a:r>
              <a:rPr lang="fr-FR" dirty="0" err="1"/>
              <a:t>spearman</a:t>
            </a:r>
            <a:r>
              <a:rPr lang="fr-FR" dirty="0"/>
              <a:t> – non </a:t>
            </a:r>
            <a:r>
              <a:rPr lang="fr-FR" dirty="0" err="1"/>
              <a:t>parametrique</a:t>
            </a:r>
            <a:r>
              <a:rPr lang="fr-FR" dirty="0"/>
              <a:t> - prudence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7089E-A0CD-476F-B261-9661109F50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98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7089E-A0CD-476F-B261-9661109F506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7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Précision (</a:t>
            </a:r>
            <a:r>
              <a:rPr lang="fr-FR" b="1" dirty="0" err="1"/>
              <a:t>Accuracy</a:t>
            </a:r>
            <a:r>
              <a:rPr lang="fr-FR" b="1" dirty="0"/>
              <a:t>)</a:t>
            </a:r>
            <a:r>
              <a:rPr lang="fr-FR" dirty="0"/>
              <a:t> : Le pourcentage de prédictions correctes pour chaque modèle.</a:t>
            </a:r>
          </a:p>
          <a:p>
            <a:r>
              <a:rPr lang="fr-FR" b="1" dirty="0"/>
              <a:t>Rappel (</a:t>
            </a:r>
            <a:r>
              <a:rPr lang="fr-FR" b="1" dirty="0" err="1"/>
              <a:t>Recall</a:t>
            </a:r>
            <a:r>
              <a:rPr lang="fr-FR" b="1" dirty="0"/>
              <a:t>)</a:t>
            </a:r>
            <a:r>
              <a:rPr lang="fr-FR" dirty="0"/>
              <a:t> : La capacité du modèle à identifier correctement chaque classe. Le rappel est décomposé pour chaque classe (False et </a:t>
            </a:r>
            <a:r>
              <a:rPr lang="fr-FR" dirty="0" err="1"/>
              <a:t>True</a:t>
            </a:r>
            <a:r>
              <a:rPr lang="fr-FR" dirty="0"/>
              <a:t>).</a:t>
            </a:r>
          </a:p>
          <a:p>
            <a:r>
              <a:rPr lang="fr-FR" b="1" dirty="0"/>
              <a:t>F1-Score</a:t>
            </a:r>
            <a:r>
              <a:rPr lang="fr-FR" dirty="0"/>
              <a:t> : La moyenne harmonique de la précision et du rappel pour chaque classe. Elle permet de mesurer l'équilibre entre ces deux métriques.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7089E-A0CD-476F-B261-9661109F506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47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1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3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6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523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3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281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873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5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69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A9F21-07E9-B487-5D8D-EE3247A2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DD6752-90DC-F484-28B8-612DAB1D3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E39F4-B8DB-CE99-E1AF-ACCEEF00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4EF380-8C03-B1AF-922F-435246E4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2DFC9-BB8E-BA81-25DE-A17780E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0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50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60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02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9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8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2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D93618-D81F-47A8-BB42-75805EB29D67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46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Bleu électrique, capture d’écran, logo, Police&#10;&#10;Description générée automatiquement">
            <a:extLst>
              <a:ext uri="{FF2B5EF4-FFF2-40B4-BE49-F238E27FC236}">
                <a16:creationId xmlns:a16="http://schemas.microsoft.com/office/drawing/2014/main" id="{A155BD1A-DA07-2E02-AB4F-948844F4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" r="1154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B31464-9DCA-0043-1C8A-45B0E04B3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77072"/>
            <a:ext cx="8001000" cy="2322872"/>
          </a:xfrm>
        </p:spPr>
        <p:txBody>
          <a:bodyPr>
            <a:normAutofit/>
          </a:bodyPr>
          <a:lstStyle/>
          <a:p>
            <a:r>
              <a:rPr lang="fr-FR" dirty="0"/>
              <a:t>Projet ONCFM : Identification des Contrefaçons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A4C9DF-1EE2-B13E-1921-D26B9C052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58327"/>
            <a:ext cx="6400800" cy="12192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Analyse et Modélisation</a:t>
            </a:r>
          </a:p>
          <a:p>
            <a:r>
              <a:rPr lang="fr-FR" dirty="0">
                <a:solidFill>
                  <a:schemeClr val="tx1"/>
                </a:solidFill>
              </a:rPr>
              <a:t>BENMAHAMMED OUSSAMA – DATA ANALYST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0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3B7C-F98E-39F6-79E5-934E0C187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2C8F6-165F-5184-6C3D-75C20044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Modéle supervisé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BCC5F-45C3-9EB8-8058-816118B3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0" y="1641058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Regression </a:t>
            </a:r>
            <a:r>
              <a:rPr lang="en-US" b="1" dirty="0" err="1"/>
              <a:t>logistique</a:t>
            </a:r>
            <a:r>
              <a:rPr lang="en-US" b="1" dirty="0"/>
              <a:t> : 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98,3%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CF8B794-B662-4F43-B872-7476E4679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80122"/>
              </p:ext>
            </p:extLst>
          </p:nvPr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199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C25CDD20-908B-31BA-A525-617E86E30E15}"/>
              </a:ext>
            </a:extLst>
          </p:cNvPr>
          <p:cNvSpPr txBox="1">
            <a:spLocks/>
          </p:cNvSpPr>
          <p:nvPr/>
        </p:nvSpPr>
        <p:spPr>
          <a:xfrm>
            <a:off x="6800797" y="4818625"/>
            <a:ext cx="4478116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Cross-validation </a:t>
            </a:r>
          </a:p>
          <a:p>
            <a:pPr lvl="1"/>
            <a:r>
              <a:rPr lang="en-US" dirty="0" err="1"/>
              <a:t>Parametres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n_splits</a:t>
            </a:r>
            <a:r>
              <a:rPr lang="en-US" dirty="0"/>
              <a:t>=5 </a:t>
            </a:r>
          </a:p>
          <a:p>
            <a:pPr lvl="2"/>
            <a:r>
              <a:rPr lang="en-US" dirty="0"/>
              <a:t>shuffle=True</a:t>
            </a:r>
          </a:p>
          <a:p>
            <a:pPr lvl="1"/>
            <a:r>
              <a:rPr lang="fr-FR" sz="1600" b="1" i="0" dirty="0">
                <a:solidFill>
                  <a:srgbClr val="F8F8F2"/>
                </a:solidFill>
                <a:effectLst/>
              </a:rPr>
              <a:t>Score moyen : 0.984</a:t>
            </a:r>
            <a:endParaRPr lang="en-US" sz="1600" b="1" dirty="0"/>
          </a:p>
          <a:p>
            <a:pPr lvl="2"/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6D1673-6B6C-665A-8F19-E422451C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36" y="544044"/>
            <a:ext cx="4456103" cy="35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76375-FE0A-C05E-DFC3-45A7E1B32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A72AE-1D23-3C27-A919-15477C1F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Modélisation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F4967-D14B-B85C-A67B-7ABBE855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1" y="1497125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KNN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98,3%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2739B2B-B1EF-0B4D-278C-E70E6479AA30}"/>
              </a:ext>
            </a:extLst>
          </p:cNvPr>
          <p:cNvGraphicFramePr>
            <a:graphicFrameLocks noGrp="1"/>
          </p:cNvGraphicFramePr>
          <p:nvPr/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199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DF4E4F00-CD2D-05D3-A01A-50875C0DFE3B}"/>
              </a:ext>
            </a:extLst>
          </p:cNvPr>
          <p:cNvSpPr txBox="1">
            <a:spLocks/>
          </p:cNvSpPr>
          <p:nvPr/>
        </p:nvSpPr>
        <p:spPr>
          <a:xfrm>
            <a:off x="6800797" y="4409038"/>
            <a:ext cx="4478116" cy="208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AvecGridSearch</a:t>
            </a:r>
            <a:endParaRPr lang="en-US" sz="2400" b="1" dirty="0"/>
          </a:p>
          <a:p>
            <a:pPr lvl="1"/>
            <a:r>
              <a:rPr lang="en-US" sz="2400" dirty="0" err="1"/>
              <a:t>Parametres</a:t>
            </a:r>
            <a:r>
              <a:rPr lang="en-US" sz="2400" dirty="0"/>
              <a:t> : </a:t>
            </a:r>
          </a:p>
          <a:p>
            <a:pPr lvl="2"/>
            <a:r>
              <a:rPr lang="en-US" sz="1400" dirty="0" err="1"/>
              <a:t>n_splits</a:t>
            </a:r>
            <a:r>
              <a:rPr lang="en-US" sz="1400" dirty="0"/>
              <a:t>=5 </a:t>
            </a:r>
          </a:p>
          <a:p>
            <a:pPr lvl="2"/>
            <a:r>
              <a:rPr lang="en-US" sz="1400" dirty="0"/>
              <a:t>shuffle=True</a:t>
            </a:r>
          </a:p>
          <a:p>
            <a:pPr lvl="2"/>
            <a:r>
              <a:rPr lang="en-US" sz="1400" dirty="0"/>
              <a:t>scoring='accuracy'</a:t>
            </a:r>
          </a:p>
          <a:p>
            <a:pPr lvl="1"/>
            <a:r>
              <a:rPr lang="fr-FR" sz="1400" b="1" i="0" dirty="0">
                <a:solidFill>
                  <a:srgbClr val="F8F8F2"/>
                </a:solidFill>
                <a:effectLst/>
              </a:rPr>
              <a:t>Score moyen : 0.989</a:t>
            </a:r>
            <a:endParaRPr lang="en-US" sz="1400" b="1" dirty="0"/>
          </a:p>
          <a:p>
            <a:pPr lvl="2"/>
            <a:endParaRPr lang="en-US" sz="9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155F42-DE79-01F2-ADC3-A1B113B4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612"/>
            <a:ext cx="4597565" cy="35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5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497D-0528-871B-8022-1B2B80AB3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40FFB-7418-395E-3622-E293B3CE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Modélisation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5EBF7-6D96-0BD2-A268-18951501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1" y="1497125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SVM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99,3%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184F1EA-77C0-7709-380B-816705C71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67758"/>
              </p:ext>
            </p:extLst>
          </p:nvPr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200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152928A0-FF12-82BB-295D-E934822C9857}"/>
              </a:ext>
            </a:extLst>
          </p:cNvPr>
          <p:cNvSpPr txBox="1">
            <a:spLocks/>
          </p:cNvSpPr>
          <p:nvPr/>
        </p:nvSpPr>
        <p:spPr>
          <a:xfrm>
            <a:off x="6800797" y="4409038"/>
            <a:ext cx="4478116" cy="208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AvecGridSearch</a:t>
            </a:r>
            <a:endParaRPr lang="en-US" sz="2400" b="1" dirty="0"/>
          </a:p>
          <a:p>
            <a:pPr lvl="1"/>
            <a:r>
              <a:rPr lang="en-US" sz="2400" dirty="0" err="1"/>
              <a:t>Parametres</a:t>
            </a:r>
            <a:r>
              <a:rPr lang="en-US" sz="2400" dirty="0"/>
              <a:t> : </a:t>
            </a:r>
          </a:p>
          <a:p>
            <a:pPr lvl="2"/>
            <a:r>
              <a:rPr lang="en-US" sz="1400" dirty="0" err="1"/>
              <a:t>n_splits</a:t>
            </a:r>
            <a:r>
              <a:rPr lang="en-US" sz="1400" dirty="0"/>
              <a:t>=5 </a:t>
            </a:r>
          </a:p>
          <a:p>
            <a:pPr lvl="2"/>
            <a:r>
              <a:rPr lang="en-US" sz="1400" dirty="0"/>
              <a:t>shuffle=True</a:t>
            </a:r>
          </a:p>
          <a:p>
            <a:pPr lvl="2"/>
            <a:r>
              <a:rPr lang="en-US" sz="1400" dirty="0"/>
              <a:t>scoring='accuracy'</a:t>
            </a:r>
          </a:p>
          <a:p>
            <a:pPr lvl="1"/>
            <a:r>
              <a:rPr lang="fr-FR" sz="1400" b="1" i="0" dirty="0">
                <a:solidFill>
                  <a:srgbClr val="F8F8F2"/>
                </a:solidFill>
                <a:effectLst/>
              </a:rPr>
              <a:t>Score moyen : 0.989</a:t>
            </a:r>
            <a:endParaRPr lang="en-US" sz="1400" b="1" dirty="0"/>
          </a:p>
          <a:p>
            <a:pPr lvl="2"/>
            <a:endParaRPr lang="en-US" sz="9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6566B8-1934-35DE-2E2D-1927F46B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330" y="533635"/>
            <a:ext cx="6744596" cy="28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8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08CCB-8027-F781-A914-6456EFBA1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2DCD8-A0D8-98E6-5E45-60B9AD22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Modélisation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55D7C6-3D2C-F386-242D-FB53F5A1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1" y="1497125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RF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98,6%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3"/>
            <a:r>
              <a:rPr lang="en-US" dirty="0" err="1"/>
              <a:t>n_estimators</a:t>
            </a:r>
            <a:r>
              <a:rPr lang="en-US" dirty="0"/>
              <a:t>=100, </a:t>
            </a:r>
            <a:r>
              <a:rPr lang="en-US" dirty="0" err="1"/>
              <a:t>max_depth</a:t>
            </a:r>
            <a:r>
              <a:rPr lang="en-US" dirty="0"/>
              <a:t>=None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3F4E126-4386-A9E3-2A9B-587E259C354E}"/>
              </a:ext>
            </a:extLst>
          </p:cNvPr>
          <p:cNvGraphicFramePr>
            <a:graphicFrameLocks noGrp="1"/>
          </p:cNvGraphicFramePr>
          <p:nvPr/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200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43CB000-3734-0939-6C69-49AD478E7DBE}"/>
              </a:ext>
            </a:extLst>
          </p:cNvPr>
          <p:cNvSpPr txBox="1">
            <a:spLocks/>
          </p:cNvSpPr>
          <p:nvPr/>
        </p:nvSpPr>
        <p:spPr>
          <a:xfrm>
            <a:off x="6800797" y="4772013"/>
            <a:ext cx="4478116" cy="208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AvecGridSearch</a:t>
            </a:r>
            <a:endParaRPr lang="en-US" sz="2400" b="1" dirty="0"/>
          </a:p>
          <a:p>
            <a:pPr lvl="1"/>
            <a:r>
              <a:rPr lang="en-US" sz="2400" dirty="0" err="1"/>
              <a:t>Parametres</a:t>
            </a:r>
            <a:r>
              <a:rPr lang="en-US" sz="2400" dirty="0"/>
              <a:t> : </a:t>
            </a:r>
          </a:p>
          <a:p>
            <a:pPr lvl="2"/>
            <a:r>
              <a:rPr lang="en-US" sz="1400" dirty="0" err="1"/>
              <a:t>n_splits</a:t>
            </a:r>
            <a:r>
              <a:rPr lang="en-US" sz="1400" dirty="0"/>
              <a:t>=5 </a:t>
            </a:r>
          </a:p>
          <a:p>
            <a:pPr lvl="2"/>
            <a:r>
              <a:rPr lang="en-US" sz="1400" dirty="0"/>
              <a:t>shuffle=True</a:t>
            </a:r>
          </a:p>
          <a:p>
            <a:pPr lvl="2"/>
            <a:r>
              <a:rPr lang="en-US" sz="1400" dirty="0"/>
              <a:t>scoring='accuracy'</a:t>
            </a:r>
          </a:p>
          <a:p>
            <a:pPr lvl="1"/>
            <a:r>
              <a:rPr lang="fr-FR" sz="1400" b="1" i="0" dirty="0">
                <a:solidFill>
                  <a:srgbClr val="F8F8F2"/>
                </a:solidFill>
                <a:effectLst/>
              </a:rPr>
              <a:t>Score moyen : 0.992</a:t>
            </a:r>
            <a:endParaRPr lang="en-US" sz="1400" b="1" dirty="0"/>
          </a:p>
          <a:p>
            <a:pPr lvl="2"/>
            <a:endParaRPr lang="en-US" sz="9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49764ED-4D6E-2858-EEF0-ECF6844D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081" y="166378"/>
            <a:ext cx="6267928" cy="41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8D7AC2-B519-48DD-11AE-D35A849F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Résumé des résultats clés de l’analyse.</a:t>
            </a:r>
          </a:p>
        </p:txBody>
      </p:sp>
      <p:sp useBgFill="1">
        <p:nvSpPr>
          <p:cNvPr id="58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4E51393-C6AC-607C-3E0A-1C581F25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76" y="1105355"/>
            <a:ext cx="8826622" cy="2559720"/>
          </a:xfrm>
          <a:prstGeom prst="rect">
            <a:avLst/>
          </a:prstGeom>
        </p:spPr>
      </p:pic>
      <p:grpSp>
        <p:nvGrpSpPr>
          <p:cNvPr id="59" name="Group 4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74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C3F5B-713D-8CA8-40EB-D84730FF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6F8A0-4095-1C60-517D-58C54168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24" y="0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Résultats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D0988C-1B26-F394-6292-D39345D6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624" y="1880010"/>
            <a:ext cx="7348182" cy="3694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modèle</a:t>
            </a:r>
            <a:r>
              <a:rPr lang="en-US" dirty="0"/>
              <a:t> final </a:t>
            </a:r>
            <a:r>
              <a:rPr lang="en-US" dirty="0" err="1"/>
              <a:t>retenu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qui à </a:t>
            </a:r>
            <a:r>
              <a:rPr lang="en-US" dirty="0" err="1"/>
              <a:t>obtenu</a:t>
            </a:r>
            <a:r>
              <a:rPr lang="en-US" dirty="0"/>
              <a:t> le </a:t>
            </a:r>
            <a:r>
              <a:rPr lang="en-US" dirty="0" err="1"/>
              <a:t>meilleur</a:t>
            </a:r>
            <a:r>
              <a:rPr lang="en-US" dirty="0"/>
              <a:t> score :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“RANDOM FOREST “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id="{A64119A0-4FA3-0F70-B026-36436A1F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9268" y="1880010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9599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277D-C900-A6A2-E9A7-176868BC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96695-C548-5097-1B69-73B874B4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24" y="0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 et </a:t>
            </a:r>
            <a:r>
              <a:rPr lang="fr-FR" dirty="0"/>
              <a:t>prochaine</a:t>
            </a:r>
            <a:r>
              <a:rPr lang="en-US" dirty="0"/>
              <a:t> </a:t>
            </a:r>
            <a:r>
              <a:rPr lang="fr-FR" dirty="0" err="1"/>
              <a:t>etape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F92299-BF60-181B-D562-5E385E40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624" y="1507067"/>
            <a:ext cx="7348182" cy="32419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Merci pour votre attention !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/>
              <a:t>Nous avons exploré en détail : </a:t>
            </a:r>
          </a:p>
          <a:p>
            <a:pPr lvl="1"/>
            <a:r>
              <a:rPr lang="fr-FR" dirty="0"/>
              <a:t>L’analyse des données et les traitements appliqués</a:t>
            </a:r>
          </a:p>
          <a:p>
            <a:pPr lvl="1"/>
            <a:r>
              <a:rPr lang="fr-FR" dirty="0"/>
              <a:t>La construction et la validation des modèles</a:t>
            </a:r>
          </a:p>
          <a:p>
            <a:pPr lvl="1"/>
            <a:r>
              <a:rPr lang="fr-FR" dirty="0"/>
              <a:t>Le choix du modèle final et ses performances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BB2FA42F-2434-42C4-7600-831D0A7112DF}"/>
              </a:ext>
            </a:extLst>
          </p:cNvPr>
          <p:cNvSpPr txBox="1">
            <a:spLocks/>
          </p:cNvSpPr>
          <p:nvPr/>
        </p:nvSpPr>
        <p:spPr>
          <a:xfrm>
            <a:off x="517624" y="4454013"/>
            <a:ext cx="7348182" cy="1794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accent1"/>
                </a:solidFill>
              </a:rPr>
              <a:t>Prochaine étape :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La démonstration du modèle de prédiction en action !</a:t>
            </a:r>
          </a:p>
        </p:txBody>
      </p:sp>
    </p:spTree>
    <p:extLst>
      <p:ext uri="{BB962C8B-B14F-4D97-AF65-F5344CB8AC3E}">
        <p14:creationId xmlns:p14="http://schemas.microsoft.com/office/powerpoint/2010/main" val="18381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86B19-3168-6329-768C-335410E4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4754563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L'ONCFM </a:t>
            </a:r>
            <a:r>
              <a:rPr lang="en-US" sz="1800" dirty="0" err="1">
                <a:solidFill>
                  <a:schemeClr val="tx1"/>
                </a:solidFill>
              </a:rPr>
              <a:t>souhaite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développer</a:t>
            </a:r>
            <a:r>
              <a:rPr lang="en-US" sz="1800" dirty="0">
                <a:solidFill>
                  <a:schemeClr val="tx1"/>
                </a:solidFill>
              </a:rPr>
              <a:t> un </a:t>
            </a:r>
            <a:r>
              <a:rPr lang="en-US" sz="1800" dirty="0" err="1">
                <a:solidFill>
                  <a:schemeClr val="tx1"/>
                </a:solidFill>
              </a:rPr>
              <a:t>algorithme</a:t>
            </a:r>
            <a:r>
              <a:rPr lang="en-US" sz="1800" dirty="0">
                <a:solidFill>
                  <a:schemeClr val="tx1"/>
                </a:solidFill>
              </a:rPr>
              <a:t> pour </a:t>
            </a:r>
            <a:r>
              <a:rPr lang="en-US" sz="1800" dirty="0" err="1">
                <a:solidFill>
                  <a:schemeClr val="tx1"/>
                </a:solidFill>
              </a:rPr>
              <a:t>détecter</a:t>
            </a:r>
            <a:r>
              <a:rPr lang="en-US" sz="1800" dirty="0">
                <a:solidFill>
                  <a:schemeClr val="tx1"/>
                </a:solidFill>
              </a:rPr>
              <a:t> les faux billets.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Ce </a:t>
            </a:r>
            <a:r>
              <a:rPr lang="en-US" sz="1800" dirty="0" err="1">
                <a:solidFill>
                  <a:schemeClr val="tx1"/>
                </a:solidFill>
              </a:rPr>
              <a:t>projet</a:t>
            </a:r>
            <a:r>
              <a:rPr lang="en-US" sz="1800" dirty="0">
                <a:solidFill>
                  <a:schemeClr val="tx1"/>
                </a:solidFill>
              </a:rPr>
              <a:t> vise à explorer </a:t>
            </a:r>
            <a:r>
              <a:rPr lang="en-US" sz="1800" dirty="0" err="1">
                <a:solidFill>
                  <a:schemeClr val="tx1"/>
                </a:solidFill>
              </a:rPr>
              <a:t>différentes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méthodes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modélisation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FEC1A3-BC8A-CC54-1A21-16086E46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057" y="685800"/>
            <a:ext cx="3592286" cy="5308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Contexte du Projet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543190CD-45FC-4DE0-B596-17D4DE53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69288" y="3770390"/>
            <a:ext cx="1419541" cy="1660354"/>
            <a:chOff x="10292292" y="2963333"/>
            <a:chExt cx="1896535" cy="22182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D4334C-2554-4361-8CFF-394E624C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C3CBA7-AF68-4075-BAC7-623C34B4F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A6C7307-1C78-4C8A-BF3D-FA420F177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4CD1F94-6C7C-4E8F-9336-E312E9F5C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5B11C2A-D791-46E1-B954-1184FB0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8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975DB-B131-5646-1D87-696DAB26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4754563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sz="1800" dirty="0" err="1">
                <a:solidFill>
                  <a:schemeClr val="tx1"/>
                </a:solidFill>
              </a:rPr>
              <a:t>Préparation</a:t>
            </a:r>
            <a:r>
              <a:rPr lang="en-US" sz="1800" dirty="0">
                <a:solidFill>
                  <a:schemeClr val="tx1"/>
                </a:solidFill>
              </a:rPr>
              <a:t> de environment de travail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 err="1">
                <a:solidFill>
                  <a:schemeClr val="tx1"/>
                </a:solidFill>
              </a:rPr>
              <a:t>Récupération</a:t>
            </a:r>
            <a:r>
              <a:rPr lang="en-US" sz="1800" dirty="0">
                <a:solidFill>
                  <a:schemeClr val="tx1"/>
                </a:solidFill>
              </a:rPr>
              <a:t>  et exploration des données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3. </a:t>
            </a:r>
            <a:r>
              <a:rPr lang="en-US" sz="1800" dirty="0" err="1">
                <a:solidFill>
                  <a:schemeClr val="tx1"/>
                </a:solidFill>
              </a:rPr>
              <a:t>Prétraitement</a:t>
            </a:r>
            <a:r>
              <a:rPr lang="en-US" sz="1800" dirty="0">
                <a:solidFill>
                  <a:schemeClr val="tx1"/>
                </a:solidFill>
              </a:rPr>
              <a:t> et </a:t>
            </a:r>
            <a:r>
              <a:rPr lang="en-US" sz="1800" dirty="0" err="1">
                <a:solidFill>
                  <a:schemeClr val="tx1"/>
                </a:solidFill>
              </a:rPr>
              <a:t>analyse</a:t>
            </a:r>
            <a:r>
              <a:rPr lang="en-US" sz="1800" dirty="0">
                <a:solidFill>
                  <a:schemeClr val="tx1"/>
                </a:solidFill>
              </a:rPr>
              <a:t> des données.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4. </a:t>
            </a:r>
            <a:r>
              <a:rPr lang="en-US" sz="1800" dirty="0" err="1">
                <a:solidFill>
                  <a:schemeClr val="tx1"/>
                </a:solidFill>
              </a:rPr>
              <a:t>Modélisation</a:t>
            </a:r>
            <a:r>
              <a:rPr lang="en-US" sz="1800" dirty="0">
                <a:solidFill>
                  <a:schemeClr val="tx1"/>
                </a:solidFill>
              </a:rPr>
              <a:t> avec des techniques </a:t>
            </a:r>
            <a:r>
              <a:rPr lang="en-US" sz="1800" dirty="0" err="1">
                <a:solidFill>
                  <a:schemeClr val="tx1"/>
                </a:solidFill>
              </a:rPr>
              <a:t>supervisées</a:t>
            </a:r>
            <a:r>
              <a:rPr lang="en-US" sz="1800" dirty="0">
                <a:solidFill>
                  <a:schemeClr val="tx1"/>
                </a:solidFill>
              </a:rPr>
              <a:t> et non </a:t>
            </a:r>
            <a:r>
              <a:rPr lang="en-US" sz="1800" dirty="0" err="1">
                <a:solidFill>
                  <a:schemeClr val="tx1"/>
                </a:solidFill>
              </a:rPr>
              <a:t>supervisées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5. Validation, </a:t>
            </a:r>
            <a:r>
              <a:rPr lang="en-US" sz="1800" dirty="0" err="1">
                <a:solidFill>
                  <a:schemeClr val="tx1"/>
                </a:solidFill>
              </a:rPr>
              <a:t>sélection</a:t>
            </a:r>
            <a:r>
              <a:rPr lang="en-US" sz="1800" dirty="0">
                <a:solidFill>
                  <a:schemeClr val="tx1"/>
                </a:solidFill>
              </a:rPr>
              <a:t> et optimization du </a:t>
            </a:r>
            <a:r>
              <a:rPr lang="en-US" sz="1800" dirty="0" err="1">
                <a:solidFill>
                  <a:schemeClr val="tx1"/>
                </a:solidFill>
              </a:rPr>
              <a:t>modèle</a:t>
            </a:r>
            <a:r>
              <a:rPr lang="en-US" sz="1800" dirty="0">
                <a:solidFill>
                  <a:schemeClr val="tx1"/>
                </a:solidFill>
              </a:rPr>
              <a:t> final.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60D1FE-79BF-4AC9-B89E-CC70AF0D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057" y="685800"/>
            <a:ext cx="3592286" cy="5308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Cheminement du Projet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3190CD-45FC-4DE0-B596-17D4DE53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69288" y="3770390"/>
            <a:ext cx="1419541" cy="1660354"/>
            <a:chOff x="10292292" y="2963333"/>
            <a:chExt cx="1896535" cy="22182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D4334C-2554-4361-8CFF-394E624C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FC3CBA7-AF68-4075-BAC7-623C34B4F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A6C7307-1C78-4C8A-BF3D-FA420F177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CD1F94-6C7C-4E8F-9336-E312E9F5C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B11C2A-D791-46E1-B954-1184FB0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479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31">
            <a:extLst>
              <a:ext uri="{FF2B5EF4-FFF2-40B4-BE49-F238E27FC236}">
                <a16:creationId xmlns:a16="http://schemas.microsoft.com/office/drawing/2014/main" id="{E440C0CA-838E-4461-A3FF-E65C85C4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6139B5B-77C0-4942-93E8-1432494C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131FEA-D63F-4147-8767-29C3E933D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D0C221E-BB1E-4BE1-872C-0BD861BDE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57387A-F8A0-4901-B148-E91FC0C25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76C5353-C68E-424E-A459-A6EF88D6D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A3AD78F1-78C8-49D7-827D-AE9177D7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EE678-D7BE-E29D-8236-8E7C197C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Exploration des Données</a:t>
            </a:r>
          </a:p>
        </p:txBody>
      </p:sp>
      <p:sp>
        <p:nvSpPr>
          <p:cNvPr id="157" name="Snip Diagonal Corner Rectangle 24">
            <a:extLst>
              <a:ext uri="{FF2B5EF4-FFF2-40B4-BE49-F238E27FC236}">
                <a16:creationId xmlns:a16="http://schemas.microsoft.com/office/drawing/2014/main" id="{C8A0E2DE-2B73-4F35-AB35-3490260A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Snip Single Corner Rectangle 1">
            <a:extLst>
              <a:ext uri="{FF2B5EF4-FFF2-40B4-BE49-F238E27FC236}">
                <a16:creationId xmlns:a16="http://schemas.microsoft.com/office/drawing/2014/main" id="{89C2E079-B10A-405F-9F5E-541EC2BF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679" y="786117"/>
            <a:ext cx="3302666" cy="4956050"/>
          </a:xfrm>
          <a:prstGeom prst="snip1Rect">
            <a:avLst>
              <a:gd name="adj" fmla="val 15513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83FCF0F-6988-3A30-C63D-B8BAEC46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93" y="1778190"/>
            <a:ext cx="2969600" cy="2984121"/>
          </a:xfrm>
          <a:custGeom>
            <a:avLst/>
            <a:gdLst/>
            <a:ahLst/>
            <a:cxnLst/>
            <a:rect l="l" t="t" r="r" b="b"/>
            <a:pathLst>
              <a:path w="2969600" h="4616450">
                <a:moveTo>
                  <a:pt x="370323" y="0"/>
                </a:moveTo>
                <a:lnTo>
                  <a:pt x="2969600" y="0"/>
                </a:lnTo>
                <a:lnTo>
                  <a:pt x="2969600" y="4616450"/>
                </a:lnTo>
                <a:lnTo>
                  <a:pt x="0" y="4616450"/>
                </a:lnTo>
                <a:lnTo>
                  <a:pt x="0" y="370323"/>
                </a:lnTo>
                <a:close/>
              </a:path>
            </a:pathLst>
          </a:custGeom>
        </p:spPr>
      </p:pic>
      <p:sp>
        <p:nvSpPr>
          <p:cNvPr id="145" name="Snip Single Corner Rectangle 25">
            <a:extLst>
              <a:ext uri="{FF2B5EF4-FFF2-40B4-BE49-F238E27FC236}">
                <a16:creationId xmlns:a16="http://schemas.microsoft.com/office/drawing/2014/main" id="{AC0292F5-05C0-453B-8E19-0B8DFD2B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57156" y="792751"/>
            <a:ext cx="2759582" cy="2390956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9D85AC0-BCD3-824D-EB73-C9DDC5E8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76" y="4156421"/>
            <a:ext cx="2385010" cy="590290"/>
          </a:xfrm>
          <a:prstGeom prst="rect">
            <a:avLst/>
          </a:prstGeom>
        </p:spPr>
      </p:pic>
      <p:sp>
        <p:nvSpPr>
          <p:cNvPr id="147" name="Snip Single Corner Rectangle 19">
            <a:extLst>
              <a:ext uri="{FF2B5EF4-FFF2-40B4-BE49-F238E27FC236}">
                <a16:creationId xmlns:a16="http://schemas.microsoft.com/office/drawing/2014/main" id="{90B8E64F-B7D9-4DFB-8116-0EF64335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77591" y="3355734"/>
            <a:ext cx="2761384" cy="2386431"/>
          </a:xfrm>
          <a:prstGeom prst="snip1Rect">
            <a:avLst>
              <a:gd name="adj" fmla="val 21015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E4E2748-8A03-09C8-3AB0-1B47FDC712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10" r="-542"/>
          <a:stretch/>
        </p:blipFill>
        <p:spPr>
          <a:xfrm>
            <a:off x="4444442" y="1634322"/>
            <a:ext cx="2385010" cy="596786"/>
          </a:xfrm>
          <a:custGeom>
            <a:avLst/>
            <a:gdLst/>
            <a:ahLst/>
            <a:cxnLst/>
            <a:rect l="l" t="t" r="r" b="b"/>
            <a:pathLst>
              <a:path w="2385010" h="2053465">
                <a:moveTo>
                  <a:pt x="0" y="0"/>
                </a:moveTo>
                <a:lnTo>
                  <a:pt x="2385010" y="0"/>
                </a:lnTo>
                <a:lnTo>
                  <a:pt x="2385010" y="1578360"/>
                </a:lnTo>
                <a:lnTo>
                  <a:pt x="1909905" y="2053465"/>
                </a:lnTo>
                <a:lnTo>
                  <a:pt x="0" y="2053465"/>
                </a:lnTo>
                <a:close/>
              </a:path>
            </a:pathLst>
          </a:cu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704B073-03EB-44EF-B14B-E3EC90172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BCB559C-362A-4E7F-888C-B19598CE4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008BA4C-2145-4A3B-973D-CC55F4205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A24A755-471D-4423-9BD2-840DEC50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181DDAA-0F33-44D0-9CF2-13E82B22D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5DF7D33-A800-4FD5-BB80-C405186EA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">
            <a:extLst>
              <a:ext uri="{FF2B5EF4-FFF2-40B4-BE49-F238E27FC236}">
                <a16:creationId xmlns:a16="http://schemas.microsoft.com/office/drawing/2014/main" id="{6BE4390C-8269-4ED6-20B9-C61F7AC7C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32710" y="1822448"/>
            <a:ext cx="3872576" cy="36639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Homogénéité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: La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majorité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des variables,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comme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diagonal,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height_left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height_right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, et </a:t>
            </a:r>
            <a:r>
              <a:rPr lang="en-US" altLang="fr-FR" sz="1400" dirty="0" err="1"/>
              <a:t>margin_up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sont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bien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distribuées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ce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qui montre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une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bonne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cohérence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dans les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mesures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des billets.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fr-FR" sz="1400" b="0" i="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Valeurs</a:t>
            </a:r>
            <a:r>
              <a:rPr kumimoji="0" lang="en-US" altLang="fr-FR" sz="1400" b="1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Manquantes</a:t>
            </a:r>
            <a:r>
              <a:rPr kumimoji="0" lang="en-US" altLang="fr-FR" sz="1400" b="1" i="0" u="none" strike="noStrike" normalizeH="0" baseline="0" dirty="0">
                <a:ln>
                  <a:noFill/>
                </a:ln>
              </a:rPr>
              <a:t> et </a:t>
            </a: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Variabilité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: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margin_low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présente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valeurs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manquantes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et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une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variabilité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plus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élevée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,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Déséquilibre</a:t>
            </a:r>
            <a:r>
              <a:rPr kumimoji="0" lang="en-US" altLang="fr-FR" sz="1400" b="1" i="0" u="none" strike="noStrike" normalizeH="0" baseline="0" dirty="0">
                <a:ln>
                  <a:noFill/>
                </a:ln>
              </a:rPr>
              <a:t> des Classes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: La proportion de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vrais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et faux billets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indique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un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déséquilibre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classe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qu’il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faudra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gérer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lors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l’entraînement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modèles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pour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éviter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les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biais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823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B0FEC-9F9F-B5F8-EA68-CEF37967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B67C462-E59B-4144-AD18-57E43BA6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BC80BD-06C6-2D6C-0835-B4B876A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Exploration des Données</a:t>
            </a:r>
          </a:p>
        </p:txBody>
      </p:sp>
      <p:sp>
        <p:nvSpPr>
          <p:cNvPr id="46" name="Snip Diagonal Corner Rectangle 24">
            <a:extLst>
              <a:ext uri="{FF2B5EF4-FFF2-40B4-BE49-F238E27FC236}">
                <a16:creationId xmlns:a16="http://schemas.microsoft.com/office/drawing/2014/main" id="{4D13A3DE-C04A-4777-9292-EA421D1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 20">
            <a:extLst>
              <a:ext uri="{FF2B5EF4-FFF2-40B4-BE49-F238E27FC236}">
                <a16:creationId xmlns:a16="http://schemas.microsoft.com/office/drawing/2014/main" id="{3E2B7BAB-D8D8-407E-ABF9-562FE089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716" y="786117"/>
            <a:ext cx="3311118" cy="1859119"/>
          </a:xfrm>
          <a:custGeom>
            <a:avLst/>
            <a:gdLst>
              <a:gd name="connsiteX0" fmla="*/ 534609 w 3311118"/>
              <a:gd name="connsiteY0" fmla="*/ 0 h 1859119"/>
              <a:gd name="connsiteX1" fmla="*/ 3311118 w 3311118"/>
              <a:gd name="connsiteY1" fmla="*/ 0 h 1859119"/>
              <a:gd name="connsiteX2" fmla="*/ 3311118 w 3311118"/>
              <a:gd name="connsiteY2" fmla="*/ 1859119 h 1859119"/>
              <a:gd name="connsiteX3" fmla="*/ 0 w 3311118"/>
              <a:gd name="connsiteY3" fmla="*/ 1859119 h 1859119"/>
              <a:gd name="connsiteX4" fmla="*/ 0 w 3311118"/>
              <a:gd name="connsiteY4" fmla="*/ 534609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859119">
                <a:moveTo>
                  <a:pt x="534609" y="0"/>
                </a:moveTo>
                <a:lnTo>
                  <a:pt x="3311118" y="0"/>
                </a:lnTo>
                <a:lnTo>
                  <a:pt x="3311118" y="1859119"/>
                </a:lnTo>
                <a:lnTo>
                  <a:pt x="0" y="1859119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940013-2FB5-92BB-4EAE-9D99E93A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53" y="2881022"/>
            <a:ext cx="3302666" cy="27907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C48663-D68E-9F4D-E06C-E3EB47B4B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57" y="941174"/>
            <a:ext cx="3017030" cy="2790752"/>
          </a:xfrm>
          <a:prstGeom prst="rect">
            <a:avLst/>
          </a:prstGeom>
        </p:spPr>
      </p:pic>
      <p:sp useBgFill="1">
        <p:nvSpPr>
          <p:cNvPr id="50" name="Freeform 21">
            <a:extLst>
              <a:ext uri="{FF2B5EF4-FFF2-40B4-BE49-F238E27FC236}">
                <a16:creationId xmlns:a16="http://schemas.microsoft.com/office/drawing/2014/main" id="{013887E5-9D8F-4B85-A11D-8760ADB78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80" y="4052378"/>
            <a:ext cx="2790845" cy="1702145"/>
          </a:xfrm>
          <a:custGeom>
            <a:avLst/>
            <a:gdLst>
              <a:gd name="connsiteX0" fmla="*/ 0 w 2790845"/>
              <a:gd name="connsiteY0" fmla="*/ 0 h 1702145"/>
              <a:gd name="connsiteX1" fmla="*/ 2790845 w 2790845"/>
              <a:gd name="connsiteY1" fmla="*/ 0 h 1702145"/>
              <a:gd name="connsiteX2" fmla="*/ 2790845 w 2790845"/>
              <a:gd name="connsiteY2" fmla="*/ 1167536 h 1702145"/>
              <a:gd name="connsiteX3" fmla="*/ 2256236 w 2790845"/>
              <a:gd name="connsiteY3" fmla="*/ 1702145 h 1702145"/>
              <a:gd name="connsiteX4" fmla="*/ 0 w 2790845"/>
              <a:gd name="connsiteY4" fmla="*/ 1702145 h 17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702145">
                <a:moveTo>
                  <a:pt x="0" y="0"/>
                </a:moveTo>
                <a:lnTo>
                  <a:pt x="2790845" y="0"/>
                </a:lnTo>
                <a:lnTo>
                  <a:pt x="2790845" y="1167536"/>
                </a:lnTo>
                <a:lnTo>
                  <a:pt x="2256236" y="1702145"/>
                </a:lnTo>
                <a:lnTo>
                  <a:pt x="0" y="170214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5B5366-9EA9-49E4-858D-1BBBA301D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E7DFC48-610D-4AC7-BF94-4BAE86776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A69B914-AEA8-48D6-A643-58EA3412A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A0AF1D-2F06-4064-AC56-DEC62AB9D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178D931-0D06-4152-A0B9-118EC6CC6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A0ED45E-F75A-47B6-8EDC-F4205D02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9A51F-8397-5BC4-A2F5-1A667AD2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2710" y="1822448"/>
            <a:ext cx="3872576" cy="3663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/>
              <a:t>Relations entre les variables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489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3E6E5-D30D-E2FA-4CE2-0CD064EA6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919CD7-868E-7765-5F31-4972C3C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Traitements et Analyses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C9F08C-3815-B9E8-AFBC-DBDFA04E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685800"/>
            <a:ext cx="7493137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Prétraitement des données :</a:t>
            </a:r>
          </a:p>
          <a:p>
            <a:pPr lvl="1"/>
            <a:r>
              <a:rPr lang="en-US"/>
              <a:t>Normalisation des données </a:t>
            </a:r>
          </a:p>
          <a:p>
            <a:pPr lvl="1"/>
            <a:r>
              <a:rPr lang="en-US"/>
              <a:t>Séparations des données : </a:t>
            </a:r>
          </a:p>
        </p:txBody>
      </p:sp>
      <p:pic>
        <p:nvPicPr>
          <p:cNvPr id="5" name="Picture 4" descr="Échantillon versé par pipette dans une boîte de Petri">
            <a:extLst>
              <a:ext uri="{FF2B5EF4-FFF2-40B4-BE49-F238E27FC236}">
                <a16:creationId xmlns:a16="http://schemas.microsoft.com/office/drawing/2014/main" id="{386A623B-BE3A-66DA-C303-262508CF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843" r="9409" b="-2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41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47F8C0-6201-4438-8F29-02EEDC5D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DA8A64-F365-443A-AC0E-0A8BD36A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F1F7B8-D5AA-4615-AD33-DAAFCD3F8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EFE3230-D538-4C37-A8C9-8B449B077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BDDA670-FBA3-4E08-A729-2AF529299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5290AD8-9D5A-4BE8-9D6B-189BDC4F7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0ABE2C1B-68B2-46D8-A50A-C1E089DE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314B58-0A09-A732-FD33-D377653B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778" y="110067"/>
            <a:ext cx="3983314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Traitements</a:t>
            </a:r>
            <a:r>
              <a:rPr lang="en-US" sz="3200" dirty="0"/>
              <a:t> et Analyses</a:t>
            </a:r>
          </a:p>
        </p:txBody>
      </p:sp>
      <p:sp>
        <p:nvSpPr>
          <p:cNvPr id="113" name="Snip Diagonal Corner Rectangle 20">
            <a:extLst>
              <a:ext uri="{FF2B5EF4-FFF2-40B4-BE49-F238E27FC236}">
                <a16:creationId xmlns:a16="http://schemas.microsoft.com/office/drawing/2014/main" id="{B3483B0A-F643-4DCD-8748-FA7D6F88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-2"/>
            <a:ext cx="6096001" cy="68580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BAEC4D-EDB1-2794-61BA-13FE06C4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125" t="1" r="-364" b="-4"/>
          <a:stretch/>
        </p:blipFill>
        <p:spPr>
          <a:xfrm>
            <a:off x="-16035" y="3131080"/>
            <a:ext cx="5994376" cy="3615267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6A8994B-4E55-4DD6-8A8E-3B1A934F3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040380" y="-415713"/>
            <a:ext cx="0" cy="6080760"/>
          </a:xfrm>
          <a:prstGeom prst="line">
            <a:avLst/>
          </a:prstGeom>
          <a:ln w="28575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24C2F7D-20AE-4832-B525-947B1C068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9039" y="0"/>
            <a:ext cx="0" cy="2606040"/>
          </a:xfrm>
          <a:prstGeom prst="line">
            <a:avLst/>
          </a:prstGeom>
          <a:ln w="28575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0888E3-8209-4FD4-ACE0-1D2B0F02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8011" y="0"/>
            <a:ext cx="0" cy="6858000"/>
          </a:xfrm>
          <a:prstGeom prst="line">
            <a:avLst/>
          </a:prstGeom>
          <a:ln w="28575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311E4D6D-C195-AD58-F0A0-4BA1B29B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1" r="2820" b="-2"/>
          <a:stretch/>
        </p:blipFill>
        <p:spPr>
          <a:xfrm>
            <a:off x="2998843" y="29496"/>
            <a:ext cx="3081916" cy="2624667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FE0998D-102A-4151-92D2-8E7C7FD03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292" y="2963333"/>
            <a:ext cx="1896535" cy="2218267"/>
            <a:chOff x="10292292" y="2963333"/>
            <a:chExt cx="1896535" cy="22182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F6C749A-84ED-4CDF-B0BB-19E4283B3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47EA51E-350A-4254-99C7-35F1F8D0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699485" y="3190344"/>
              <a:ext cx="1489342" cy="14893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10EB4D2-62BC-40DA-8409-500276FB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4C5526-D5E3-4B8C-BC60-765A33A0E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47E977-8A1F-4316-8F44-B43579E91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24042421-085E-C05D-F19C-184387DA7C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672" r="4" b="1268"/>
          <a:stretch/>
        </p:blipFill>
        <p:spPr>
          <a:xfrm>
            <a:off x="-16035" y="0"/>
            <a:ext cx="2986570" cy="2497392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9A491A-749B-248B-FE86-6B308F75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0759" y="1410173"/>
            <a:ext cx="5558832" cy="50496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lnSpc>
                <a:spcPct val="90000"/>
              </a:lnSpc>
            </a:pPr>
            <a:r>
              <a:rPr lang="en-US" sz="1400" b="1" dirty="0" err="1"/>
              <a:t>Remplissage</a:t>
            </a:r>
            <a:r>
              <a:rPr lang="en-US" sz="1400" b="1" dirty="0"/>
              <a:t> des données vides à </a:t>
            </a:r>
            <a:r>
              <a:rPr lang="en-US" sz="1400" b="1" dirty="0" err="1"/>
              <a:t>l’aide</a:t>
            </a:r>
            <a:r>
              <a:rPr lang="en-US" sz="1400" b="1" dirty="0"/>
              <a:t> de la </a:t>
            </a:r>
            <a:r>
              <a:rPr lang="en-US" sz="1400" b="1" dirty="0" err="1"/>
              <a:t>régression</a:t>
            </a:r>
            <a:r>
              <a:rPr lang="en-US" sz="1400" b="1" dirty="0"/>
              <a:t> </a:t>
            </a:r>
            <a:r>
              <a:rPr lang="en-US" sz="1400" b="1" dirty="0" err="1"/>
              <a:t>linéaire</a:t>
            </a:r>
            <a:r>
              <a:rPr lang="en-US" sz="1400" b="1" dirty="0"/>
              <a:t> :</a:t>
            </a:r>
          </a:p>
          <a:p>
            <a:pPr marL="457200" lvl="1" indent="0">
              <a:lnSpc>
                <a:spcPct val="90000"/>
              </a:lnSpc>
            </a:pPr>
            <a:r>
              <a:rPr lang="en-US" sz="1400" dirty="0"/>
              <a:t> </a:t>
            </a:r>
            <a:r>
              <a:rPr lang="en-US" sz="1400" b="1" dirty="0"/>
              <a:t>R²</a:t>
            </a:r>
            <a:r>
              <a:rPr lang="en-US" sz="1400" dirty="0"/>
              <a:t> (Coefficient de </a:t>
            </a:r>
            <a:r>
              <a:rPr lang="en-US" sz="1400" dirty="0" err="1"/>
              <a:t>Détermination</a:t>
            </a:r>
            <a:r>
              <a:rPr lang="en-US" sz="1400" dirty="0"/>
              <a:t>) :Le R² du </a:t>
            </a:r>
            <a:r>
              <a:rPr lang="en-US" sz="1400" dirty="0" err="1"/>
              <a:t>modèle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de 0.617, </a:t>
            </a:r>
            <a:r>
              <a:rPr lang="en-US" sz="1400" dirty="0" err="1"/>
              <a:t>indiquant</a:t>
            </a:r>
            <a:r>
              <a:rPr lang="en-US" sz="1400" dirty="0"/>
              <a:t> que 61.7% de la variance de </a:t>
            </a:r>
            <a:r>
              <a:rPr lang="en-US" sz="1400" dirty="0" err="1"/>
              <a:t>margin_low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expliquée</a:t>
            </a:r>
            <a:r>
              <a:rPr lang="en-US" sz="1400" dirty="0"/>
              <a:t> par les variables </a:t>
            </a:r>
            <a:r>
              <a:rPr lang="en-US" sz="1400" dirty="0" err="1"/>
              <a:t>indépendantes</a:t>
            </a:r>
            <a:r>
              <a:rPr lang="en-US" sz="1400" dirty="0"/>
              <a:t> (</a:t>
            </a:r>
            <a:r>
              <a:rPr lang="en-US" sz="1400" dirty="0" err="1"/>
              <a:t>is_genuine+margin_up</a:t>
            </a:r>
            <a:r>
              <a:rPr lang="en-US" sz="1400" dirty="0"/>
              <a:t> + 1).</a:t>
            </a:r>
          </a:p>
          <a:p>
            <a:pPr marL="457200" lvl="1" indent="0">
              <a:lnSpc>
                <a:spcPct val="90000"/>
              </a:lnSpc>
            </a:pPr>
            <a:r>
              <a:rPr lang="en-US" sz="1400" dirty="0"/>
              <a:t> </a:t>
            </a:r>
            <a:r>
              <a:rPr lang="en-US" sz="1400" dirty="0" err="1"/>
              <a:t>Vérification</a:t>
            </a:r>
            <a:r>
              <a:rPr lang="en-US" sz="1400" dirty="0"/>
              <a:t> des </a:t>
            </a:r>
            <a:r>
              <a:rPr lang="en-US" sz="1400" dirty="0" err="1"/>
              <a:t>Hypothèses</a:t>
            </a:r>
            <a:r>
              <a:rPr lang="en-US" sz="1400" dirty="0"/>
              <a:t> de la </a:t>
            </a:r>
            <a:r>
              <a:rPr lang="en-US" sz="1400" dirty="0" err="1"/>
              <a:t>Régression</a:t>
            </a:r>
            <a:r>
              <a:rPr lang="en-US" sz="1400" dirty="0"/>
              <a:t> </a:t>
            </a:r>
            <a:r>
              <a:rPr lang="en-US" sz="1400" dirty="0" err="1"/>
              <a:t>Linéaire</a:t>
            </a:r>
            <a:r>
              <a:rPr lang="en-US" sz="1400" dirty="0"/>
              <a:t> :</a:t>
            </a:r>
          </a:p>
          <a:p>
            <a:pPr marL="914400" lvl="2" indent="0">
              <a:lnSpc>
                <a:spcPct val="90000"/>
              </a:lnSpc>
            </a:pPr>
            <a:r>
              <a:rPr lang="en-US" sz="1400" b="1" dirty="0"/>
              <a:t> a) </a:t>
            </a:r>
            <a:r>
              <a:rPr lang="en-US" sz="1400" b="1" dirty="0" err="1"/>
              <a:t>Linéarité</a:t>
            </a:r>
            <a:r>
              <a:rPr lang="en-US" sz="1400" b="1" dirty="0"/>
              <a:t> : </a:t>
            </a:r>
            <a:r>
              <a:rPr lang="en-US" sz="1400" dirty="0"/>
              <a:t>Les </a:t>
            </a:r>
            <a:r>
              <a:rPr lang="en-US" sz="1400" dirty="0" err="1"/>
              <a:t>résidus</a:t>
            </a:r>
            <a:r>
              <a:rPr lang="en-US" sz="1400" dirty="0"/>
              <a:t> </a:t>
            </a:r>
            <a:r>
              <a:rPr lang="en-US" sz="1400" dirty="0" err="1"/>
              <a:t>sont</a:t>
            </a:r>
            <a:r>
              <a:rPr lang="en-US" sz="1400" dirty="0"/>
              <a:t> </a:t>
            </a:r>
            <a:r>
              <a:rPr lang="en-US" sz="1400" dirty="0" err="1"/>
              <a:t>répartis</a:t>
            </a:r>
            <a:r>
              <a:rPr lang="en-US" sz="1400" dirty="0"/>
              <a:t> </a:t>
            </a:r>
            <a:r>
              <a:rPr lang="en-US" sz="1400" dirty="0" err="1"/>
              <a:t>autour</a:t>
            </a:r>
            <a:r>
              <a:rPr lang="en-US" sz="1400" dirty="0"/>
              <a:t> de la </a:t>
            </a:r>
            <a:r>
              <a:rPr lang="en-US" sz="1400" dirty="0" err="1"/>
              <a:t>ligne</a:t>
            </a:r>
            <a:r>
              <a:rPr lang="en-US" sz="1400" dirty="0"/>
              <a:t> </a:t>
            </a:r>
            <a:r>
              <a:rPr lang="en-US" sz="1400" dirty="0" err="1"/>
              <a:t>zéro</a:t>
            </a:r>
            <a:r>
              <a:rPr lang="en-US" sz="1400" dirty="0"/>
              <a:t>, </a:t>
            </a:r>
            <a:r>
              <a:rPr lang="en-US" sz="1400" dirty="0" err="1"/>
              <a:t>indiquant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relation </a:t>
            </a:r>
            <a:r>
              <a:rPr lang="en-US" sz="1400" dirty="0" err="1"/>
              <a:t>linéaire</a:t>
            </a:r>
            <a:r>
              <a:rPr lang="en-US" sz="1400" dirty="0"/>
              <a:t> entre les variables </a:t>
            </a:r>
            <a:r>
              <a:rPr lang="en-US" sz="1400" dirty="0" err="1"/>
              <a:t>indépendantes</a:t>
            </a:r>
            <a:r>
              <a:rPr lang="en-US" sz="1400" dirty="0"/>
              <a:t> et la variable </a:t>
            </a:r>
            <a:r>
              <a:rPr lang="en-US" sz="1400" dirty="0" err="1"/>
              <a:t>dépendante</a:t>
            </a:r>
            <a:r>
              <a:rPr lang="en-US" sz="1400" dirty="0"/>
              <a:t>.</a:t>
            </a:r>
          </a:p>
          <a:p>
            <a:pPr marL="914400" lvl="2" indent="0">
              <a:lnSpc>
                <a:spcPct val="90000"/>
              </a:lnSpc>
            </a:pPr>
            <a:r>
              <a:rPr lang="en-US" sz="1400" b="1" dirty="0"/>
              <a:t> b) </a:t>
            </a:r>
            <a:r>
              <a:rPr lang="en-US" sz="1400" b="1" dirty="0" err="1"/>
              <a:t>Indépendance</a:t>
            </a:r>
            <a:r>
              <a:rPr lang="en-US" sz="1400" b="1" dirty="0"/>
              <a:t> des </a:t>
            </a:r>
            <a:r>
              <a:rPr lang="en-US" sz="1400" b="1" dirty="0" err="1"/>
              <a:t>Erreurs</a:t>
            </a:r>
            <a:r>
              <a:rPr lang="en-US" sz="1400" b="1" dirty="0"/>
              <a:t> (Durbin-Watson) : </a:t>
            </a:r>
            <a:r>
              <a:rPr lang="en-US" sz="1400" dirty="0"/>
              <a:t>Valeur de 2.041, </a:t>
            </a:r>
            <a:r>
              <a:rPr lang="en-US" sz="1400" dirty="0" err="1"/>
              <a:t>confirmant</a:t>
            </a:r>
            <a:r>
              <a:rPr lang="en-US" sz="1400" dirty="0"/>
              <a:t> que les </a:t>
            </a:r>
            <a:r>
              <a:rPr lang="en-US" sz="1400" dirty="0" err="1"/>
              <a:t>résidus</a:t>
            </a:r>
            <a:r>
              <a:rPr lang="en-US" sz="1400" dirty="0"/>
              <a:t> ne </a:t>
            </a:r>
            <a:r>
              <a:rPr lang="en-US" sz="1400" dirty="0" err="1"/>
              <a:t>sont</a:t>
            </a:r>
            <a:r>
              <a:rPr lang="en-US" sz="1400" dirty="0"/>
              <a:t> pas </a:t>
            </a:r>
            <a:r>
              <a:rPr lang="en-US" sz="1400" dirty="0" err="1"/>
              <a:t>autocorrélés</a:t>
            </a:r>
            <a:r>
              <a:rPr lang="en-US" sz="1400" dirty="0"/>
              <a:t>.</a:t>
            </a:r>
          </a:p>
          <a:p>
            <a:pPr marL="914400" lvl="2" indent="0">
              <a:lnSpc>
                <a:spcPct val="90000"/>
              </a:lnSpc>
            </a:pPr>
            <a:r>
              <a:rPr lang="en-US" sz="1400" b="1" dirty="0"/>
              <a:t> c) </a:t>
            </a:r>
            <a:r>
              <a:rPr lang="en-US" sz="1400" b="1" dirty="0" err="1"/>
              <a:t>Homoscédasticité</a:t>
            </a:r>
            <a:r>
              <a:rPr lang="en-US" sz="1400" b="1" dirty="0"/>
              <a:t> des </a:t>
            </a:r>
            <a:r>
              <a:rPr lang="en-US" sz="1400" b="1" dirty="0" err="1"/>
              <a:t>Résidus</a:t>
            </a:r>
            <a:r>
              <a:rPr lang="en-US" sz="1400" b="1" dirty="0"/>
              <a:t> (Test de Breusch-Pagan) : </a:t>
            </a:r>
            <a:r>
              <a:rPr lang="en-US" sz="1400" dirty="0"/>
              <a:t>La p-</a:t>
            </a:r>
            <a:r>
              <a:rPr lang="en-US" sz="1400" dirty="0" err="1"/>
              <a:t>valeur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6.24e-28, </a:t>
            </a:r>
            <a:r>
              <a:rPr lang="en-US" sz="1400" dirty="0" err="1"/>
              <a:t>indiquant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hétéroscédasticité</a:t>
            </a:r>
            <a:r>
              <a:rPr lang="en-US" sz="1400" dirty="0"/>
              <a:t>.</a:t>
            </a:r>
            <a:r>
              <a:rPr lang="en-US" sz="1400" b="1" dirty="0"/>
              <a:t> </a:t>
            </a:r>
          </a:p>
          <a:p>
            <a:pPr marL="914400" lvl="2" indent="0">
              <a:lnSpc>
                <a:spcPct val="90000"/>
              </a:lnSpc>
            </a:pPr>
            <a:r>
              <a:rPr lang="en-US" sz="1400" b="1" dirty="0"/>
              <a:t>d) </a:t>
            </a:r>
            <a:r>
              <a:rPr lang="en-US" sz="1400" b="1" dirty="0" err="1"/>
              <a:t>Normalité</a:t>
            </a:r>
            <a:r>
              <a:rPr lang="en-US" sz="1400" b="1" dirty="0"/>
              <a:t> des </a:t>
            </a:r>
            <a:r>
              <a:rPr lang="en-US" sz="1400" b="1" dirty="0" err="1"/>
              <a:t>Résidus</a:t>
            </a:r>
            <a:r>
              <a:rPr lang="en-US" sz="1400" b="1" dirty="0"/>
              <a:t> (Q-Q plot)</a:t>
            </a:r>
          </a:p>
          <a:p>
            <a:pPr marL="914400" lvl="2" indent="0">
              <a:lnSpc>
                <a:spcPct val="90000"/>
              </a:lnSpc>
            </a:pPr>
            <a:r>
              <a:rPr lang="en-US" sz="1400" b="1" dirty="0"/>
              <a:t>E) Absence de </a:t>
            </a:r>
            <a:r>
              <a:rPr lang="en-US" sz="1400" b="1" dirty="0" err="1"/>
              <a:t>Multicolinéarité</a:t>
            </a:r>
            <a:r>
              <a:rPr lang="en-US" sz="1400" b="1" dirty="0"/>
              <a:t> : VIF : 1,46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3932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DC10E-6406-41F0-8245-3D361CD20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477408-8767-A2DC-0357-A47718FF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8" y="110067"/>
            <a:ext cx="729743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Verification et </a:t>
            </a:r>
            <a:r>
              <a:rPr lang="en-US" dirty="0" err="1"/>
              <a:t>Préparation</a:t>
            </a:r>
            <a:r>
              <a:rPr lang="en-US" dirty="0"/>
              <a:t>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1FDA79-D43A-2D36-E04F-1421D317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1211" y="1663587"/>
            <a:ext cx="4423646" cy="216746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Normalisation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Séparation</a:t>
            </a:r>
            <a:r>
              <a:rPr lang="en-US" dirty="0">
                <a:solidFill>
                  <a:schemeClr val="tx1"/>
                </a:solidFill>
              </a:rPr>
              <a:t> des données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80% train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20% test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Avec un mélange </a:t>
            </a:r>
            <a:r>
              <a:rPr lang="en-US" dirty="0" err="1">
                <a:solidFill>
                  <a:schemeClr val="tx1"/>
                </a:solidFill>
              </a:rPr>
              <a:t>aléatoire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702DD74-9B69-10BF-3FD1-AC8B90851DC9}"/>
              </a:ext>
            </a:extLst>
          </p:cNvPr>
          <p:cNvSpPr txBox="1">
            <a:spLocks/>
          </p:cNvSpPr>
          <p:nvPr/>
        </p:nvSpPr>
        <p:spPr>
          <a:xfrm>
            <a:off x="179839" y="1617134"/>
            <a:ext cx="3302581" cy="104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Avant regression 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06A43BAE-631F-32CE-7BE6-CE0694DF8157}"/>
              </a:ext>
            </a:extLst>
          </p:cNvPr>
          <p:cNvSpPr txBox="1">
            <a:spLocks/>
          </p:cNvSpPr>
          <p:nvPr/>
        </p:nvSpPr>
        <p:spPr>
          <a:xfrm>
            <a:off x="179838" y="3098800"/>
            <a:ext cx="3302581" cy="104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Aprés</a:t>
            </a:r>
            <a:r>
              <a:rPr lang="en-US" dirty="0">
                <a:solidFill>
                  <a:schemeClr val="tx1"/>
                </a:solidFill>
              </a:rPr>
              <a:t> regression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7637A2F-F5DC-EDC0-24DC-E3AB01C5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74"/>
          <a:stretch/>
        </p:blipFill>
        <p:spPr>
          <a:xfrm>
            <a:off x="312482" y="2416054"/>
            <a:ext cx="5743575" cy="762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24D7F14-8A63-C909-9BA0-DFF6DAA8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2" y="3976974"/>
            <a:ext cx="5743575" cy="828675"/>
          </a:xfrm>
          <a:prstGeom prst="rect">
            <a:avLst/>
          </a:prstGeom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35615C5-B8B2-D868-E050-4312857A3685}"/>
              </a:ext>
            </a:extLst>
          </p:cNvPr>
          <p:cNvCxnSpPr/>
          <p:nvPr/>
        </p:nvCxnSpPr>
        <p:spPr>
          <a:xfrm>
            <a:off x="6531780" y="1617134"/>
            <a:ext cx="0" cy="4897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FB3824B-7A54-483D-99A1-22684024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Modéle</a:t>
            </a:r>
            <a:r>
              <a:rPr lang="en-US" dirty="0"/>
              <a:t> non </a:t>
            </a:r>
            <a:r>
              <a:rPr lang="en-US" dirty="0" err="1"/>
              <a:t>supervisé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BE94E-0C6A-339F-792F-21177662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1" y="1497125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Modèle</a:t>
            </a:r>
            <a:r>
              <a:rPr lang="en-US" b="1" dirty="0"/>
              <a:t> K-means : </a:t>
            </a:r>
          </a:p>
          <a:p>
            <a:pPr lvl="1"/>
            <a:r>
              <a:rPr lang="en-US" dirty="0"/>
              <a:t>Avec </a:t>
            </a:r>
            <a:r>
              <a:rPr lang="en-US" dirty="0" err="1"/>
              <a:t>n_clusters</a:t>
            </a:r>
            <a:r>
              <a:rPr lang="en-US" dirty="0"/>
              <a:t> = 2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97%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5988201-943C-92A1-C3F4-124FDE2B2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06976"/>
              </p:ext>
            </p:extLst>
          </p:nvPr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195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633E3187-D212-17FA-0059-35AE4FC40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23" y="685800"/>
            <a:ext cx="4652036" cy="36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332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1253</TotalTime>
  <Words>700</Words>
  <Application>Microsoft Office PowerPoint</Application>
  <PresentationFormat>Grand écran</PresentationFormat>
  <Paragraphs>140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Aptos</vt:lpstr>
      <vt:lpstr>Century Gothic</vt:lpstr>
      <vt:lpstr>Wingdings 3</vt:lpstr>
      <vt:lpstr>Secteur</vt:lpstr>
      <vt:lpstr>Projet ONCFM : Identification des Contrefaçons</vt:lpstr>
      <vt:lpstr>Contexte du Projet</vt:lpstr>
      <vt:lpstr>Cheminement du Projet</vt:lpstr>
      <vt:lpstr>Exploration des Données</vt:lpstr>
      <vt:lpstr>Exploration des Données</vt:lpstr>
      <vt:lpstr>Traitements et Analyses</vt:lpstr>
      <vt:lpstr>Traitements et Analyses</vt:lpstr>
      <vt:lpstr>Verification et Préparation des données</vt:lpstr>
      <vt:lpstr>Modéle non supervisé</vt:lpstr>
      <vt:lpstr>Modéle supervisé</vt:lpstr>
      <vt:lpstr>Modélisation</vt:lpstr>
      <vt:lpstr>Modélisation</vt:lpstr>
      <vt:lpstr>Modélisation</vt:lpstr>
      <vt:lpstr>Résumé des résultats clés de l’analyse.</vt:lpstr>
      <vt:lpstr>Résultats</vt:lpstr>
      <vt:lpstr>Conclusion et prochaine etape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Oussama BENMAHAMMED</dc:creator>
  <cp:lastModifiedBy>Oussama BENMAHAMMED</cp:lastModifiedBy>
  <cp:revision>15</cp:revision>
  <dcterms:created xsi:type="dcterms:W3CDTF">2024-10-28T10:55:16Z</dcterms:created>
  <dcterms:modified xsi:type="dcterms:W3CDTF">2024-10-29T22:38:05Z</dcterms:modified>
</cp:coreProperties>
</file>