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7" r:id="rId7"/>
    <p:sldId id="260" r:id="rId8"/>
    <p:sldId id="261" r:id="rId9"/>
    <p:sldId id="268" r:id="rId10"/>
    <p:sldId id="269" r:id="rId11"/>
    <p:sldId id="271" r:id="rId12"/>
    <p:sldId id="272" r:id="rId13"/>
    <p:sldId id="26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D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90" autoAdjust="0"/>
  </p:normalViewPr>
  <p:slideViewPr>
    <p:cSldViewPr snapToGrid="0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8C485-236B-48DC-9CBE-82C5FBDC7C7D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7089E-A0CD-476F-B261-9661109F5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02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Précision (</a:t>
            </a:r>
            <a:r>
              <a:rPr lang="fr-FR" b="1" dirty="0" err="1"/>
              <a:t>Accuracy</a:t>
            </a:r>
            <a:r>
              <a:rPr lang="fr-FR" b="1" dirty="0"/>
              <a:t>)</a:t>
            </a:r>
            <a:r>
              <a:rPr lang="fr-FR" dirty="0"/>
              <a:t> : Le pourcentage de prédictions correctes pour chaque modèle.</a:t>
            </a:r>
          </a:p>
          <a:p>
            <a:r>
              <a:rPr lang="fr-FR" b="1" dirty="0"/>
              <a:t>Rappel (</a:t>
            </a:r>
            <a:r>
              <a:rPr lang="fr-FR" b="1" dirty="0" err="1"/>
              <a:t>Recall</a:t>
            </a:r>
            <a:r>
              <a:rPr lang="fr-FR" b="1" dirty="0"/>
              <a:t>)</a:t>
            </a:r>
            <a:r>
              <a:rPr lang="fr-FR" dirty="0"/>
              <a:t> : La capacité du modèle à identifier correctement chaque classe. Le rappel est décomposé pour chaque classe (False et </a:t>
            </a:r>
            <a:r>
              <a:rPr lang="fr-FR" dirty="0" err="1"/>
              <a:t>True</a:t>
            </a:r>
            <a:r>
              <a:rPr lang="fr-FR" dirty="0"/>
              <a:t>).</a:t>
            </a:r>
          </a:p>
          <a:p>
            <a:r>
              <a:rPr lang="fr-FR" b="1" dirty="0"/>
              <a:t>F1-Score</a:t>
            </a:r>
            <a:r>
              <a:rPr lang="fr-FR" dirty="0"/>
              <a:t> : La moyenne harmonique de la précision et du rappel pour chaque classe. Elle permet de mesurer l'équilibre entre ces deux métriques.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7089E-A0CD-476F-B261-9661109F506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47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1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53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67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8523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37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7281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873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252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269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5A9F21-07E9-B487-5D8D-EE3247A2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DD6752-90DC-F484-28B8-612DAB1D3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9E39F4-B8DB-CE99-E1AF-ACCEEF00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4EF380-8C03-B1AF-922F-435246E4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92DFC9-BB8E-BA81-25DE-A17780E2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99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00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50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60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02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94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8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22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3618-D81F-47A8-BB42-75805EB29D67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15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D93618-D81F-47A8-BB42-75805EB29D67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396C81F-60F6-4763-82B8-6FB1EE16A7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346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Bleu électrique, capture d’écran, logo, Police&#10;&#10;Description générée automatiquement">
            <a:extLst>
              <a:ext uri="{FF2B5EF4-FFF2-40B4-BE49-F238E27FC236}">
                <a16:creationId xmlns:a16="http://schemas.microsoft.com/office/drawing/2014/main" id="{A155BD1A-DA07-2E02-AB4F-948844F4B4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9" r="1154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DB31464-9DCA-0043-1C8A-45B0E04B3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fr-FR"/>
              <a:t>Projet ONCFM : Identification des Contrefaçons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A4C9DF-1EE2-B13E-1921-D26B9C052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Analyse et Modélisation</a:t>
            </a:r>
          </a:p>
          <a:p>
            <a:r>
              <a:rPr lang="fr-FR">
                <a:solidFill>
                  <a:schemeClr val="tx1"/>
                </a:solidFill>
              </a:rPr>
              <a:t>BENMAHAMMED OUSSAMA – DATA ANALYST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75029C-64B9-41D0-9540-75846D4B0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F6B07A-A0CD-4593-B501-E1D50968C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C2E537-D046-43E9-B78A-8D770E4C0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F1ED42C-32AB-4AA5-B9D5-2ADF552B0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B69715-83DD-4F53-8564-D95D5D23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5BC2EBE-B4C1-42F9-9914-0F430C060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204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76375-FE0A-C05E-DFC3-45A7E1B32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AA72AE-1D23-3C27-A919-15477C1F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74" y="166378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Modélisation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BF4967-D14B-B85C-A67B-7ABBE855F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991" y="1497125"/>
            <a:ext cx="4419171" cy="3575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KNN</a:t>
            </a:r>
          </a:p>
          <a:p>
            <a:pPr lvl="1"/>
            <a:r>
              <a:rPr lang="en-US" dirty="0" err="1"/>
              <a:t>Resultat</a:t>
            </a:r>
            <a:r>
              <a:rPr lang="en-US" dirty="0"/>
              <a:t> : </a:t>
            </a:r>
          </a:p>
          <a:p>
            <a:pPr lvl="2"/>
            <a:r>
              <a:rPr lang="en-US" dirty="0" err="1"/>
              <a:t>Précision</a:t>
            </a:r>
            <a:r>
              <a:rPr lang="en-US" dirty="0"/>
              <a:t> : 98,3%</a:t>
            </a:r>
          </a:p>
          <a:p>
            <a:pPr lvl="2"/>
            <a:r>
              <a:rPr lang="en-US" dirty="0" err="1"/>
              <a:t>Matrice</a:t>
            </a:r>
            <a:r>
              <a:rPr lang="en-US" dirty="0"/>
              <a:t> de confusion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2739B2B-B1EF-0B4D-278C-E70E6479AA30}"/>
              </a:ext>
            </a:extLst>
          </p:cNvPr>
          <p:cNvGraphicFramePr>
            <a:graphicFrameLocks noGrp="1"/>
          </p:cNvGraphicFramePr>
          <p:nvPr/>
        </p:nvGraphicFramePr>
        <p:xfrm>
          <a:off x="1066996" y="4495800"/>
          <a:ext cx="3185160" cy="1676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92580">
                  <a:extLst>
                    <a:ext uri="{9D8B030D-6E8A-4147-A177-3AD203B41FA5}">
                      <a16:colId xmlns:a16="http://schemas.microsoft.com/office/drawing/2014/main" val="3870841354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2260134629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96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4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534204696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199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678310781"/>
                  </a:ext>
                </a:extLst>
              </a:tr>
            </a:tbl>
          </a:graphicData>
        </a:graphic>
      </p:graphicFrame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DF4E4F00-CD2D-05D3-A01A-50875C0DFE3B}"/>
              </a:ext>
            </a:extLst>
          </p:cNvPr>
          <p:cNvSpPr txBox="1">
            <a:spLocks/>
          </p:cNvSpPr>
          <p:nvPr/>
        </p:nvSpPr>
        <p:spPr>
          <a:xfrm>
            <a:off x="6800797" y="4409038"/>
            <a:ext cx="4478116" cy="2085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AvecGridSearch</a:t>
            </a:r>
            <a:endParaRPr lang="en-US" sz="2400" b="1" dirty="0"/>
          </a:p>
          <a:p>
            <a:pPr lvl="1"/>
            <a:r>
              <a:rPr lang="en-US" sz="2400" dirty="0" err="1"/>
              <a:t>Parametres</a:t>
            </a:r>
            <a:r>
              <a:rPr lang="en-US" sz="2400" dirty="0"/>
              <a:t> : </a:t>
            </a:r>
          </a:p>
          <a:p>
            <a:pPr lvl="2"/>
            <a:r>
              <a:rPr lang="en-US" sz="1400" dirty="0" err="1"/>
              <a:t>n_splits</a:t>
            </a:r>
            <a:r>
              <a:rPr lang="en-US" sz="1400" dirty="0"/>
              <a:t>=5 </a:t>
            </a:r>
          </a:p>
          <a:p>
            <a:pPr lvl="2"/>
            <a:r>
              <a:rPr lang="en-US" sz="1400" dirty="0"/>
              <a:t>shuffle=True</a:t>
            </a:r>
          </a:p>
          <a:p>
            <a:pPr lvl="2"/>
            <a:r>
              <a:rPr lang="en-US" sz="1400" dirty="0"/>
              <a:t>scoring='accuracy'</a:t>
            </a:r>
          </a:p>
          <a:p>
            <a:pPr lvl="1"/>
            <a:r>
              <a:rPr lang="fr-FR" sz="1400" b="1" i="0" dirty="0">
                <a:solidFill>
                  <a:srgbClr val="F8F8F2"/>
                </a:solidFill>
                <a:effectLst/>
              </a:rPr>
              <a:t>Score moyen : 0.989</a:t>
            </a:r>
            <a:endParaRPr lang="en-US" sz="1400" b="1" dirty="0"/>
          </a:p>
          <a:p>
            <a:pPr lvl="2"/>
            <a:endParaRPr lang="en-US" sz="9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1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F155F42-DE79-01F2-ADC3-A1B113B4F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1612"/>
            <a:ext cx="4597565" cy="357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51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E497D-0528-871B-8022-1B2B80AB3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440FFB-7418-395E-3622-E293B3CE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74" y="166378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Modélisation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95EBF7-6D96-0BD2-A268-18951501F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991" y="1497125"/>
            <a:ext cx="4419171" cy="3575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SVM</a:t>
            </a:r>
          </a:p>
          <a:p>
            <a:pPr lvl="1"/>
            <a:r>
              <a:rPr lang="en-US" dirty="0" err="1"/>
              <a:t>Resultat</a:t>
            </a:r>
            <a:r>
              <a:rPr lang="en-US" dirty="0"/>
              <a:t> : </a:t>
            </a:r>
          </a:p>
          <a:p>
            <a:pPr lvl="2"/>
            <a:r>
              <a:rPr lang="en-US" dirty="0" err="1"/>
              <a:t>Précision</a:t>
            </a:r>
            <a:r>
              <a:rPr lang="en-US" dirty="0"/>
              <a:t> : 99,3%</a:t>
            </a:r>
          </a:p>
          <a:p>
            <a:pPr lvl="2"/>
            <a:r>
              <a:rPr lang="en-US" dirty="0" err="1"/>
              <a:t>Matrice</a:t>
            </a:r>
            <a:r>
              <a:rPr lang="en-US" dirty="0"/>
              <a:t> de confusion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184F1EA-77C0-7709-380B-816705C71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667758"/>
              </p:ext>
            </p:extLst>
          </p:nvPr>
        </p:nvGraphicFramePr>
        <p:xfrm>
          <a:off x="1066996" y="4495800"/>
          <a:ext cx="3185160" cy="1676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92580">
                  <a:extLst>
                    <a:ext uri="{9D8B030D-6E8A-4147-A177-3AD203B41FA5}">
                      <a16:colId xmlns:a16="http://schemas.microsoft.com/office/drawing/2014/main" val="3870841354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2260134629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96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4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534204696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200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678310781"/>
                  </a:ext>
                </a:extLst>
              </a:tr>
            </a:tbl>
          </a:graphicData>
        </a:graphic>
      </p:graphicFrame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152928A0-FF12-82BB-295D-E934822C9857}"/>
              </a:ext>
            </a:extLst>
          </p:cNvPr>
          <p:cNvSpPr txBox="1">
            <a:spLocks/>
          </p:cNvSpPr>
          <p:nvPr/>
        </p:nvSpPr>
        <p:spPr>
          <a:xfrm>
            <a:off x="6800797" y="4409038"/>
            <a:ext cx="4478116" cy="2085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AvecGridSearch</a:t>
            </a:r>
            <a:endParaRPr lang="en-US" sz="2400" b="1" dirty="0"/>
          </a:p>
          <a:p>
            <a:pPr lvl="1"/>
            <a:r>
              <a:rPr lang="en-US" sz="2400" dirty="0" err="1"/>
              <a:t>Parametres</a:t>
            </a:r>
            <a:r>
              <a:rPr lang="en-US" sz="2400" dirty="0"/>
              <a:t> : </a:t>
            </a:r>
          </a:p>
          <a:p>
            <a:pPr lvl="2"/>
            <a:r>
              <a:rPr lang="en-US" sz="1400" dirty="0" err="1"/>
              <a:t>n_splits</a:t>
            </a:r>
            <a:r>
              <a:rPr lang="en-US" sz="1400" dirty="0"/>
              <a:t>=5 </a:t>
            </a:r>
          </a:p>
          <a:p>
            <a:pPr lvl="2"/>
            <a:r>
              <a:rPr lang="en-US" sz="1400" dirty="0"/>
              <a:t>shuffle=True</a:t>
            </a:r>
          </a:p>
          <a:p>
            <a:pPr lvl="2"/>
            <a:r>
              <a:rPr lang="en-US" sz="1400" dirty="0"/>
              <a:t>scoring='accuracy'</a:t>
            </a:r>
          </a:p>
          <a:p>
            <a:pPr lvl="1"/>
            <a:r>
              <a:rPr lang="fr-FR" sz="1400" b="1" i="0" dirty="0">
                <a:solidFill>
                  <a:srgbClr val="F8F8F2"/>
                </a:solidFill>
                <a:effectLst/>
              </a:rPr>
              <a:t>Score moyen : 0.989</a:t>
            </a:r>
            <a:endParaRPr lang="en-US" sz="1400" b="1" dirty="0"/>
          </a:p>
          <a:p>
            <a:pPr lvl="2"/>
            <a:endParaRPr lang="en-US" sz="9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12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96566B8-1934-35DE-2E2D-1927F46BE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330" y="533635"/>
            <a:ext cx="6744596" cy="289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8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08CCB-8027-F781-A914-6456EFBA1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22DCD8-A0D8-98E6-5E45-60B9AD22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74" y="166378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Modélisation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55D7C6-3D2C-F386-242D-FB53F5A1B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991" y="1497125"/>
            <a:ext cx="4419171" cy="3575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RF</a:t>
            </a:r>
          </a:p>
          <a:p>
            <a:pPr lvl="1"/>
            <a:r>
              <a:rPr lang="en-US" dirty="0" err="1"/>
              <a:t>Resultat</a:t>
            </a:r>
            <a:r>
              <a:rPr lang="en-US" dirty="0"/>
              <a:t> : </a:t>
            </a:r>
          </a:p>
          <a:p>
            <a:pPr lvl="2"/>
            <a:r>
              <a:rPr lang="en-US" dirty="0" err="1"/>
              <a:t>Précision</a:t>
            </a:r>
            <a:r>
              <a:rPr lang="en-US" dirty="0"/>
              <a:t> : 98,6%</a:t>
            </a:r>
          </a:p>
          <a:p>
            <a:pPr lvl="2"/>
            <a:r>
              <a:rPr lang="en-US" dirty="0" err="1"/>
              <a:t>Matrice</a:t>
            </a:r>
            <a:r>
              <a:rPr lang="en-US" dirty="0"/>
              <a:t> de confusion</a:t>
            </a:r>
          </a:p>
          <a:p>
            <a:pPr lvl="2"/>
            <a:endParaRPr lang="en-US" dirty="0"/>
          </a:p>
          <a:p>
            <a:pPr lvl="3"/>
            <a:r>
              <a:rPr lang="en-US" dirty="0" err="1"/>
              <a:t>n_estimators</a:t>
            </a:r>
            <a:r>
              <a:rPr lang="en-US" dirty="0"/>
              <a:t>=100, </a:t>
            </a:r>
            <a:r>
              <a:rPr lang="en-US" dirty="0" err="1"/>
              <a:t>max_depth</a:t>
            </a:r>
            <a:r>
              <a:rPr lang="en-US" dirty="0"/>
              <a:t>=None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3F4E126-4386-A9E3-2A9B-587E259C354E}"/>
              </a:ext>
            </a:extLst>
          </p:cNvPr>
          <p:cNvGraphicFramePr>
            <a:graphicFrameLocks noGrp="1"/>
          </p:cNvGraphicFramePr>
          <p:nvPr/>
        </p:nvGraphicFramePr>
        <p:xfrm>
          <a:off x="1066996" y="4495800"/>
          <a:ext cx="3185160" cy="1676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92580">
                  <a:extLst>
                    <a:ext uri="{9D8B030D-6E8A-4147-A177-3AD203B41FA5}">
                      <a16:colId xmlns:a16="http://schemas.microsoft.com/office/drawing/2014/main" val="3870841354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2260134629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96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4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534204696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200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678310781"/>
                  </a:ext>
                </a:extLst>
              </a:tr>
            </a:tbl>
          </a:graphicData>
        </a:graphic>
      </p:graphicFrame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643CB000-3734-0939-6C69-49AD478E7DBE}"/>
              </a:ext>
            </a:extLst>
          </p:cNvPr>
          <p:cNvSpPr txBox="1">
            <a:spLocks/>
          </p:cNvSpPr>
          <p:nvPr/>
        </p:nvSpPr>
        <p:spPr>
          <a:xfrm>
            <a:off x="6800797" y="4772013"/>
            <a:ext cx="4478116" cy="2085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AvecGridSearch</a:t>
            </a:r>
            <a:endParaRPr lang="en-US" sz="2400" b="1" dirty="0"/>
          </a:p>
          <a:p>
            <a:pPr lvl="1"/>
            <a:r>
              <a:rPr lang="en-US" sz="2400" dirty="0" err="1"/>
              <a:t>Parametres</a:t>
            </a:r>
            <a:r>
              <a:rPr lang="en-US" sz="2400" dirty="0"/>
              <a:t> : </a:t>
            </a:r>
          </a:p>
          <a:p>
            <a:pPr lvl="2"/>
            <a:r>
              <a:rPr lang="en-US" sz="1400" dirty="0" err="1"/>
              <a:t>n_splits</a:t>
            </a:r>
            <a:r>
              <a:rPr lang="en-US" sz="1400" dirty="0"/>
              <a:t>=5 </a:t>
            </a:r>
          </a:p>
          <a:p>
            <a:pPr lvl="2"/>
            <a:r>
              <a:rPr lang="en-US" sz="1400" dirty="0"/>
              <a:t>shuffle=True</a:t>
            </a:r>
          </a:p>
          <a:p>
            <a:pPr lvl="2"/>
            <a:r>
              <a:rPr lang="en-US" sz="1400" dirty="0"/>
              <a:t>scoring='accuracy'</a:t>
            </a:r>
          </a:p>
          <a:p>
            <a:pPr lvl="1"/>
            <a:r>
              <a:rPr lang="fr-FR" sz="1400" b="1" i="0" dirty="0">
                <a:solidFill>
                  <a:srgbClr val="F8F8F2"/>
                </a:solidFill>
                <a:effectLst/>
              </a:rPr>
              <a:t>Score moyen : 0.992</a:t>
            </a:r>
            <a:endParaRPr lang="en-US" sz="1400" b="1" dirty="0"/>
          </a:p>
          <a:p>
            <a:pPr lvl="2"/>
            <a:endParaRPr lang="en-US" sz="9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12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49764ED-4D6E-2858-EEF0-ECF6844DA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081" y="166378"/>
            <a:ext cx="6267928" cy="412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03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8D7AC2-B519-48DD-11AE-D35A849F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solidFill>
                  <a:srgbClr val="FFFFFF"/>
                </a:solidFill>
              </a:rPr>
              <a:t>Résumé des résultats clés de l’analyse.</a:t>
            </a:r>
          </a:p>
        </p:txBody>
      </p:sp>
      <p:sp useBgFill="1">
        <p:nvSpPr>
          <p:cNvPr id="58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44E51393-C6AC-607C-3E0A-1C581F251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976" y="1105355"/>
            <a:ext cx="8826622" cy="2559720"/>
          </a:xfrm>
          <a:prstGeom prst="rect">
            <a:avLst/>
          </a:prstGeom>
        </p:spPr>
      </p:pic>
      <p:grpSp>
        <p:nvGrpSpPr>
          <p:cNvPr id="59" name="Group 42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9742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C3F5B-713D-8CA8-40EB-D84730FF9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6F8A0-4095-1C60-517D-58C54168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624" y="0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Résultats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D0988C-1B26-F394-6292-D39345D6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624" y="1880010"/>
            <a:ext cx="7348182" cy="3694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Le </a:t>
            </a:r>
            <a:r>
              <a:rPr lang="en-US" dirty="0" err="1"/>
              <a:t>modèle</a:t>
            </a:r>
            <a:r>
              <a:rPr lang="en-US" dirty="0"/>
              <a:t> final </a:t>
            </a:r>
            <a:r>
              <a:rPr lang="en-US" dirty="0" err="1"/>
              <a:t>retenu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celui</a:t>
            </a:r>
            <a:r>
              <a:rPr lang="en-US" dirty="0"/>
              <a:t> qui a </a:t>
            </a:r>
            <a:r>
              <a:rPr lang="en-US" dirty="0" err="1"/>
              <a:t>obtenu</a:t>
            </a:r>
            <a:r>
              <a:rPr lang="en-US" dirty="0"/>
              <a:t> le </a:t>
            </a:r>
            <a:r>
              <a:rPr lang="en-US" dirty="0" err="1"/>
              <a:t>meilleur</a:t>
            </a:r>
            <a:r>
              <a:rPr lang="en-US" dirty="0"/>
              <a:t> score : 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</a:rPr>
              <a:t>“RANDOM FOREST “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Graphic 6" descr="Coche">
            <a:extLst>
              <a:ext uri="{FF2B5EF4-FFF2-40B4-BE49-F238E27FC236}">
                <a16:creationId xmlns:a16="http://schemas.microsoft.com/office/drawing/2014/main" id="{A64119A0-4FA3-0F70-B026-36436A1F3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9504" y="1054101"/>
            <a:ext cx="3185108" cy="318510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9599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A86B19-3168-6329-768C-335410E46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4754563" cy="541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L'ONCFM souhaite développer un algorithme pour détecter les faux billets. Ce projet vise à explorer différentes méthodes de modélisation.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4657345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FEC1A3-BC8A-CC54-1A21-16086E46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2057" y="685800"/>
            <a:ext cx="3592286" cy="5308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Contexte du Projet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51" name="Group 43">
            <a:extLst>
              <a:ext uri="{FF2B5EF4-FFF2-40B4-BE49-F238E27FC236}">
                <a16:creationId xmlns:a16="http://schemas.microsoft.com/office/drawing/2014/main" id="{543190CD-45FC-4DE0-B596-17D4DE53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69288" y="3770390"/>
            <a:ext cx="1419541" cy="1660354"/>
            <a:chOff x="10292292" y="2963333"/>
            <a:chExt cx="1896535" cy="22182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BD4334C-2554-4361-8CFF-394E624CF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C3CBA7-AF68-4075-BAC7-623C34B4F4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A6C7307-1C78-4C8A-BF3D-FA420F177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4CD1F94-6C7C-4E8F-9336-E312E9F5C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5B11C2A-D791-46E1-B954-1184FB0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888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3975DB-B131-5646-1D87-696DAB269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4754563" cy="541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1. </a:t>
            </a:r>
            <a:r>
              <a:rPr lang="en-US" sz="1800" dirty="0" err="1">
                <a:solidFill>
                  <a:schemeClr val="tx1"/>
                </a:solidFill>
              </a:rPr>
              <a:t>Récupération</a:t>
            </a:r>
            <a:r>
              <a:rPr lang="en-US" sz="1800" dirty="0">
                <a:solidFill>
                  <a:schemeClr val="tx1"/>
                </a:solidFill>
              </a:rPr>
              <a:t> des données</a:t>
            </a:r>
          </a:p>
          <a:p>
            <a:r>
              <a:rPr lang="en-US" sz="1800" dirty="0">
                <a:solidFill>
                  <a:schemeClr val="tx1"/>
                </a:solidFill>
              </a:rPr>
              <a:t>3. </a:t>
            </a:r>
            <a:r>
              <a:rPr lang="en-US" sz="1800" dirty="0" err="1">
                <a:solidFill>
                  <a:schemeClr val="tx1"/>
                </a:solidFill>
              </a:rPr>
              <a:t>Prétraitement</a:t>
            </a:r>
            <a:r>
              <a:rPr lang="en-US" sz="1800" dirty="0">
                <a:solidFill>
                  <a:schemeClr val="tx1"/>
                </a:solidFill>
              </a:rPr>
              <a:t> et </a:t>
            </a:r>
            <a:r>
              <a:rPr lang="en-US" sz="1800" dirty="0" err="1">
                <a:solidFill>
                  <a:schemeClr val="tx1"/>
                </a:solidFill>
              </a:rPr>
              <a:t>analyse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exploratoire</a:t>
            </a:r>
            <a:r>
              <a:rPr lang="en-US" sz="1800" dirty="0">
                <a:solidFill>
                  <a:schemeClr val="tx1"/>
                </a:solidFill>
              </a:rPr>
              <a:t> des données.</a:t>
            </a:r>
          </a:p>
          <a:p>
            <a:r>
              <a:rPr lang="en-US" sz="1800" dirty="0">
                <a:solidFill>
                  <a:schemeClr val="tx1"/>
                </a:solidFill>
              </a:rPr>
              <a:t>4. </a:t>
            </a:r>
            <a:r>
              <a:rPr lang="en-US" sz="1800" dirty="0" err="1">
                <a:solidFill>
                  <a:schemeClr val="tx1"/>
                </a:solidFill>
              </a:rPr>
              <a:t>Modélisation</a:t>
            </a:r>
            <a:r>
              <a:rPr lang="en-US" sz="1800" dirty="0">
                <a:solidFill>
                  <a:schemeClr val="tx1"/>
                </a:solidFill>
              </a:rPr>
              <a:t> avec des techniques </a:t>
            </a:r>
            <a:r>
              <a:rPr lang="en-US" sz="1800" dirty="0" err="1">
                <a:solidFill>
                  <a:schemeClr val="tx1"/>
                </a:solidFill>
              </a:rPr>
              <a:t>supervisées</a:t>
            </a:r>
            <a:r>
              <a:rPr lang="en-US" sz="1800" dirty="0">
                <a:solidFill>
                  <a:schemeClr val="tx1"/>
                </a:solidFill>
              </a:rPr>
              <a:t> et non </a:t>
            </a:r>
            <a:r>
              <a:rPr lang="en-US" sz="1800" dirty="0" err="1">
                <a:solidFill>
                  <a:schemeClr val="tx1"/>
                </a:solidFill>
              </a:rPr>
              <a:t>supervisées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</a:rPr>
              <a:t>5. Validation et </a:t>
            </a:r>
            <a:r>
              <a:rPr lang="en-US" sz="1800" dirty="0" err="1">
                <a:solidFill>
                  <a:schemeClr val="tx1"/>
                </a:solidFill>
              </a:rPr>
              <a:t>sélection</a:t>
            </a:r>
            <a:r>
              <a:rPr lang="en-US" sz="1800" dirty="0">
                <a:solidFill>
                  <a:schemeClr val="tx1"/>
                </a:solidFill>
              </a:rPr>
              <a:t> et optimization du </a:t>
            </a:r>
            <a:r>
              <a:rPr lang="en-US" sz="1800" dirty="0" err="1">
                <a:solidFill>
                  <a:schemeClr val="tx1"/>
                </a:solidFill>
              </a:rPr>
              <a:t>modèle</a:t>
            </a:r>
            <a:r>
              <a:rPr lang="en-US" sz="1800" dirty="0">
                <a:solidFill>
                  <a:schemeClr val="tx1"/>
                </a:solidFill>
              </a:rPr>
              <a:t> final.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4657345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60D1FE-79BF-4AC9-B89E-CC70AF0D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2057" y="685800"/>
            <a:ext cx="3592286" cy="5308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Cheminement du Projet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43190CD-45FC-4DE0-B596-17D4DE53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69288" y="3770390"/>
            <a:ext cx="1419541" cy="1660354"/>
            <a:chOff x="10292292" y="2963333"/>
            <a:chExt cx="1896535" cy="221826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BD4334C-2554-4361-8CFF-394E624CF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FC3CBA7-AF68-4075-BAC7-623C34B4F4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A6C7307-1C78-4C8A-BF3D-FA420F177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4CD1F94-6C7C-4E8F-9336-E312E9F5C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5B11C2A-D791-46E1-B954-1184FB0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479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31">
            <a:extLst>
              <a:ext uri="{FF2B5EF4-FFF2-40B4-BE49-F238E27FC236}">
                <a16:creationId xmlns:a16="http://schemas.microsoft.com/office/drawing/2014/main" id="{E440C0CA-838E-4461-A3FF-E65C85C4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6139B5B-77C0-4942-93E8-1432494C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6131FEA-D63F-4147-8767-29C3E933D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D0C221E-BB1E-4BE1-872C-0BD861BDE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B57387A-F8A0-4901-B148-E91FC0C25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76C5353-C68E-424E-A459-A6EF88D6D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A3AD78F1-78C8-49D7-827D-AE9177D72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CEE678-D7BE-E29D-8236-8E7C197C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Exploration des Données</a:t>
            </a:r>
          </a:p>
        </p:txBody>
      </p:sp>
      <p:sp>
        <p:nvSpPr>
          <p:cNvPr id="157" name="Snip Diagonal Corner Rectangle 24">
            <a:extLst>
              <a:ext uri="{FF2B5EF4-FFF2-40B4-BE49-F238E27FC236}">
                <a16:creationId xmlns:a16="http://schemas.microsoft.com/office/drawing/2014/main" id="{C8A0E2DE-2B73-4F35-AB35-3490260A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Snip Single Corner Rectangle 1">
            <a:extLst>
              <a:ext uri="{FF2B5EF4-FFF2-40B4-BE49-F238E27FC236}">
                <a16:creationId xmlns:a16="http://schemas.microsoft.com/office/drawing/2014/main" id="{89C2E079-B10A-405F-9F5E-541EC2BF4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679" y="786117"/>
            <a:ext cx="3302666" cy="4956050"/>
          </a:xfrm>
          <a:prstGeom prst="snip1Rect">
            <a:avLst>
              <a:gd name="adj" fmla="val 15513"/>
            </a:avLst>
          </a:prstGeom>
          <a:noFill/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383FCF0F-6988-3A30-C63D-B8BAEC462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93" y="1778190"/>
            <a:ext cx="2969600" cy="2984121"/>
          </a:xfrm>
          <a:custGeom>
            <a:avLst/>
            <a:gdLst/>
            <a:ahLst/>
            <a:cxnLst/>
            <a:rect l="l" t="t" r="r" b="b"/>
            <a:pathLst>
              <a:path w="2969600" h="4616450">
                <a:moveTo>
                  <a:pt x="370323" y="0"/>
                </a:moveTo>
                <a:lnTo>
                  <a:pt x="2969600" y="0"/>
                </a:lnTo>
                <a:lnTo>
                  <a:pt x="2969600" y="4616450"/>
                </a:lnTo>
                <a:lnTo>
                  <a:pt x="0" y="4616450"/>
                </a:lnTo>
                <a:lnTo>
                  <a:pt x="0" y="370323"/>
                </a:lnTo>
                <a:close/>
              </a:path>
            </a:pathLst>
          </a:custGeom>
        </p:spPr>
      </p:pic>
      <p:sp>
        <p:nvSpPr>
          <p:cNvPr id="145" name="Snip Single Corner Rectangle 25">
            <a:extLst>
              <a:ext uri="{FF2B5EF4-FFF2-40B4-BE49-F238E27FC236}">
                <a16:creationId xmlns:a16="http://schemas.microsoft.com/office/drawing/2014/main" id="{AC0292F5-05C0-453B-8E19-0B8DFD2BD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257156" y="792751"/>
            <a:ext cx="2759582" cy="2390956"/>
          </a:xfrm>
          <a:prstGeom prst="snip1Rect">
            <a:avLst>
              <a:gd name="adj" fmla="val 0"/>
            </a:avLst>
          </a:prstGeom>
          <a:noFill/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39D85AC0-BCD3-824D-EB73-C9DDC5E8B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442" y="1703397"/>
            <a:ext cx="2385010" cy="590290"/>
          </a:xfrm>
          <a:prstGeom prst="rect">
            <a:avLst/>
          </a:prstGeom>
        </p:spPr>
      </p:pic>
      <p:sp>
        <p:nvSpPr>
          <p:cNvPr id="147" name="Snip Single Corner Rectangle 19">
            <a:extLst>
              <a:ext uri="{FF2B5EF4-FFF2-40B4-BE49-F238E27FC236}">
                <a16:creationId xmlns:a16="http://schemas.microsoft.com/office/drawing/2014/main" id="{90B8E64F-B7D9-4DFB-8116-0EF64335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277591" y="3355734"/>
            <a:ext cx="2761384" cy="2386431"/>
          </a:xfrm>
          <a:prstGeom prst="snip1Rect">
            <a:avLst>
              <a:gd name="adj" fmla="val 21015"/>
            </a:avLst>
          </a:prstGeom>
          <a:noFill/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BE4E2748-8A03-09C8-3AB0-1B47FDC712D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610" r="-542"/>
          <a:stretch/>
        </p:blipFill>
        <p:spPr>
          <a:xfrm>
            <a:off x="4461145" y="4253349"/>
            <a:ext cx="2385010" cy="596786"/>
          </a:xfrm>
          <a:custGeom>
            <a:avLst/>
            <a:gdLst/>
            <a:ahLst/>
            <a:cxnLst/>
            <a:rect l="l" t="t" r="r" b="b"/>
            <a:pathLst>
              <a:path w="2385010" h="2053465">
                <a:moveTo>
                  <a:pt x="0" y="0"/>
                </a:moveTo>
                <a:lnTo>
                  <a:pt x="2385010" y="0"/>
                </a:lnTo>
                <a:lnTo>
                  <a:pt x="2385010" y="1578360"/>
                </a:lnTo>
                <a:lnTo>
                  <a:pt x="1909905" y="2053465"/>
                </a:lnTo>
                <a:lnTo>
                  <a:pt x="0" y="2053465"/>
                </a:lnTo>
                <a:close/>
              </a:path>
            </a:pathLst>
          </a:custGeom>
        </p:spPr>
      </p:pic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704B073-03EB-44EF-B14B-E3EC90172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BCB559C-362A-4E7F-888C-B19598CE4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C008BA4C-2145-4A3B-973D-CC55F4205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A24A755-471D-4423-9BD2-840DEC500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181DDAA-0F33-44D0-9CF2-13E82B22D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5DF7D33-A800-4FD5-BB80-C405186EA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1">
            <a:extLst>
              <a:ext uri="{FF2B5EF4-FFF2-40B4-BE49-F238E27FC236}">
                <a16:creationId xmlns:a16="http://schemas.microsoft.com/office/drawing/2014/main" id="{6BE4390C-8269-4ED6-20B9-C61F7AC7C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32710" y="1822448"/>
            <a:ext cx="3872576" cy="366395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tabLst/>
            </a:pPr>
            <a:r>
              <a:rPr kumimoji="0" lang="en-US" altLang="fr-FR" sz="1400" b="1" i="0" u="none" strike="noStrike" normalizeH="0" baseline="0" dirty="0" err="1">
                <a:ln>
                  <a:noFill/>
                </a:ln>
              </a:rPr>
              <a:t>Homogénéité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: La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majorité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des variables,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comme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diagonal,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height_left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,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height_right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, et length,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sont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bien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distribuées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,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ce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qui montre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une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bonne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cohérence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dans les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mesures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des billets.</a:t>
            </a:r>
          </a:p>
          <a:p>
            <a:pPr marL="0" marR="0" lvl="0" indent="0" fontAlgn="base">
              <a:lnSpc>
                <a:spcPct val="90000"/>
              </a:lnSpc>
              <a:tabLst/>
            </a:pPr>
            <a:r>
              <a:rPr kumimoji="0" lang="en-US" altLang="fr-FR" sz="1400" b="1" i="0" u="none" strike="noStrike" normalizeH="0" baseline="0" dirty="0" err="1">
                <a:ln>
                  <a:noFill/>
                </a:ln>
              </a:rPr>
              <a:t>Valeurs</a:t>
            </a:r>
            <a:r>
              <a:rPr kumimoji="0" lang="en-US" altLang="fr-FR" sz="1400" b="1" i="0" u="none" strike="noStrike" normalizeH="0" baseline="0" dirty="0">
                <a:ln>
                  <a:noFill/>
                </a:ln>
              </a:rPr>
              <a:t> </a:t>
            </a:r>
            <a:r>
              <a:rPr kumimoji="0" lang="en-US" altLang="fr-FR" sz="1400" b="1" i="0" u="none" strike="noStrike" normalizeH="0" baseline="0" dirty="0" err="1">
                <a:ln>
                  <a:noFill/>
                </a:ln>
              </a:rPr>
              <a:t>Manquantes</a:t>
            </a:r>
            <a:r>
              <a:rPr kumimoji="0" lang="en-US" altLang="fr-FR" sz="1400" b="1" i="0" u="none" strike="noStrike" normalizeH="0" baseline="0" dirty="0">
                <a:ln>
                  <a:noFill/>
                </a:ln>
              </a:rPr>
              <a:t> et </a:t>
            </a:r>
            <a:r>
              <a:rPr kumimoji="0" lang="en-US" altLang="fr-FR" sz="1400" b="1" i="0" u="none" strike="noStrike" normalizeH="0" baseline="0" dirty="0" err="1">
                <a:ln>
                  <a:noFill/>
                </a:ln>
              </a:rPr>
              <a:t>Variabilité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: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margin_low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présente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des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valeurs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manquantes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et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une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variabilité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plus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élevée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, </a:t>
            </a:r>
          </a:p>
          <a:p>
            <a:pPr marL="0" marR="0" lvl="0" indent="0" fontAlgn="base">
              <a:lnSpc>
                <a:spcPct val="90000"/>
              </a:lnSpc>
              <a:tabLst/>
            </a:pPr>
            <a:r>
              <a:rPr kumimoji="0" lang="en-US" altLang="fr-FR" sz="1400" b="1" i="0" u="none" strike="noStrike" normalizeH="0" baseline="0" dirty="0" err="1">
                <a:ln>
                  <a:noFill/>
                </a:ln>
              </a:rPr>
              <a:t>Déséquilibre</a:t>
            </a:r>
            <a:r>
              <a:rPr kumimoji="0" lang="en-US" altLang="fr-FR" sz="1400" b="1" i="0" u="none" strike="noStrike" normalizeH="0" baseline="0" dirty="0">
                <a:ln>
                  <a:noFill/>
                </a:ln>
              </a:rPr>
              <a:t> des Classes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: La proportion de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vrais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et faux billets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indique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un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déséquilibre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de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classe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qu’il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faudra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gérer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lors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de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l’entraînement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des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modèles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pour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éviter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 des </a:t>
            </a:r>
            <a:r>
              <a:rPr kumimoji="0" lang="en-US" altLang="fr-FR" sz="1400" b="0" i="0" u="none" strike="noStrike" normalizeH="0" baseline="0" dirty="0" err="1">
                <a:ln>
                  <a:noFill/>
                </a:ln>
              </a:rPr>
              <a:t>biais</a:t>
            </a:r>
            <a:r>
              <a:rPr kumimoji="0" lang="en-US" altLang="fr-FR" sz="1400" b="0" i="0" u="none" strike="noStrike" normalizeH="0" baseline="0" dirty="0">
                <a:ln>
                  <a:noFill/>
                </a:ln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4823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9B0FEC-9F9F-B5F8-EA68-CEF379677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9F8AD66-CC09-4C8D-94EE-932C3785B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E364623-3F66-4AAD-94F8-C053CD4F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E37E17-44F9-4E44-8F2F-0E873C68E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327A4D-ADCE-482F-9F55-3B64D197A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600A8AB-CDF2-4E93-92C8-2CCB8230B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F8EE76C-974C-43A5-806B-47687FCB9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B67C462-E59B-4144-AD18-57E43BA64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BC80BD-06C6-2D6C-0835-B4B876AF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Exploration des Données</a:t>
            </a:r>
          </a:p>
        </p:txBody>
      </p:sp>
      <p:sp>
        <p:nvSpPr>
          <p:cNvPr id="46" name="Snip Diagonal Corner Rectangle 24">
            <a:extLst>
              <a:ext uri="{FF2B5EF4-FFF2-40B4-BE49-F238E27FC236}">
                <a16:creationId xmlns:a16="http://schemas.microsoft.com/office/drawing/2014/main" id="{4D13A3DE-C04A-4777-9292-EA421D1ED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 20">
            <a:extLst>
              <a:ext uri="{FF2B5EF4-FFF2-40B4-BE49-F238E27FC236}">
                <a16:creationId xmlns:a16="http://schemas.microsoft.com/office/drawing/2014/main" id="{3E2B7BAB-D8D8-407E-ABF9-562FE089E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6716" y="786117"/>
            <a:ext cx="3311118" cy="1859119"/>
          </a:xfrm>
          <a:custGeom>
            <a:avLst/>
            <a:gdLst>
              <a:gd name="connsiteX0" fmla="*/ 534609 w 3311118"/>
              <a:gd name="connsiteY0" fmla="*/ 0 h 1859119"/>
              <a:gd name="connsiteX1" fmla="*/ 3311118 w 3311118"/>
              <a:gd name="connsiteY1" fmla="*/ 0 h 1859119"/>
              <a:gd name="connsiteX2" fmla="*/ 3311118 w 3311118"/>
              <a:gd name="connsiteY2" fmla="*/ 1859119 h 1859119"/>
              <a:gd name="connsiteX3" fmla="*/ 0 w 3311118"/>
              <a:gd name="connsiteY3" fmla="*/ 1859119 h 1859119"/>
              <a:gd name="connsiteX4" fmla="*/ 0 w 3311118"/>
              <a:gd name="connsiteY4" fmla="*/ 534609 h 185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1118" h="1859119">
                <a:moveTo>
                  <a:pt x="534609" y="0"/>
                </a:moveTo>
                <a:lnTo>
                  <a:pt x="3311118" y="0"/>
                </a:lnTo>
                <a:lnTo>
                  <a:pt x="3311118" y="1859119"/>
                </a:lnTo>
                <a:lnTo>
                  <a:pt x="0" y="1859119"/>
                </a:lnTo>
                <a:lnTo>
                  <a:pt x="0" y="53460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4940013-2FB5-92BB-4EAE-9D99E93A7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53" y="2881022"/>
            <a:ext cx="3302666" cy="279075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FC48663-D68E-9F4D-E06C-E3EB47B4B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457" y="941174"/>
            <a:ext cx="3017030" cy="2790752"/>
          </a:xfrm>
          <a:prstGeom prst="rect">
            <a:avLst/>
          </a:prstGeom>
        </p:spPr>
      </p:pic>
      <p:sp useBgFill="1">
        <p:nvSpPr>
          <p:cNvPr id="50" name="Freeform 21">
            <a:extLst>
              <a:ext uri="{FF2B5EF4-FFF2-40B4-BE49-F238E27FC236}">
                <a16:creationId xmlns:a16="http://schemas.microsoft.com/office/drawing/2014/main" id="{013887E5-9D8F-4B85-A11D-8760ADB78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3580" y="4052378"/>
            <a:ext cx="2790845" cy="1702145"/>
          </a:xfrm>
          <a:custGeom>
            <a:avLst/>
            <a:gdLst>
              <a:gd name="connsiteX0" fmla="*/ 0 w 2790845"/>
              <a:gd name="connsiteY0" fmla="*/ 0 h 1702145"/>
              <a:gd name="connsiteX1" fmla="*/ 2790845 w 2790845"/>
              <a:gd name="connsiteY1" fmla="*/ 0 h 1702145"/>
              <a:gd name="connsiteX2" fmla="*/ 2790845 w 2790845"/>
              <a:gd name="connsiteY2" fmla="*/ 1167536 h 1702145"/>
              <a:gd name="connsiteX3" fmla="*/ 2256236 w 2790845"/>
              <a:gd name="connsiteY3" fmla="*/ 1702145 h 1702145"/>
              <a:gd name="connsiteX4" fmla="*/ 0 w 2790845"/>
              <a:gd name="connsiteY4" fmla="*/ 1702145 h 170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845" h="1702145">
                <a:moveTo>
                  <a:pt x="0" y="0"/>
                </a:moveTo>
                <a:lnTo>
                  <a:pt x="2790845" y="0"/>
                </a:lnTo>
                <a:lnTo>
                  <a:pt x="2790845" y="1167536"/>
                </a:lnTo>
                <a:lnTo>
                  <a:pt x="2256236" y="1702145"/>
                </a:lnTo>
                <a:lnTo>
                  <a:pt x="0" y="170214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15B5366-9EA9-49E4-858D-1BBBA301D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E7DFC48-610D-4AC7-BF94-4BAE86776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A69B914-AEA8-48D6-A643-58EA3412A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A0AF1D-2F06-4064-AC56-DEC62AB9D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178D931-0D06-4152-A0B9-118EC6CC6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A0ED45E-F75A-47B6-8EDC-F4205D02A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29A51F-8397-5BC4-A2F5-1A667AD2D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2710" y="1822448"/>
            <a:ext cx="3872576" cy="36639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/>
              <a:t>Relations entre les variables 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3489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43E6E5-D30D-E2FA-4CE2-0CD064EA6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919CD7-868E-7765-5F31-4972C3CD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Traitements et Analyses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C9F08C-3815-B9E8-AFBC-DBDFA04E3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685800"/>
            <a:ext cx="7493137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Prétraitement des données :</a:t>
            </a:r>
          </a:p>
          <a:p>
            <a:pPr lvl="1"/>
            <a:r>
              <a:rPr lang="en-US"/>
              <a:t>Normalisation des données </a:t>
            </a:r>
          </a:p>
          <a:p>
            <a:pPr lvl="1"/>
            <a:r>
              <a:rPr lang="en-US"/>
              <a:t>Séparations des données : </a:t>
            </a:r>
          </a:p>
        </p:txBody>
      </p:sp>
      <p:pic>
        <p:nvPicPr>
          <p:cNvPr id="5" name="Picture 4" descr="Échantillon versé par pipette dans une boîte de Petri">
            <a:extLst>
              <a:ext uri="{FF2B5EF4-FFF2-40B4-BE49-F238E27FC236}">
                <a16:creationId xmlns:a16="http://schemas.microsoft.com/office/drawing/2014/main" id="{386A623B-BE3A-66DA-C303-262508CFD1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843" r="9409" b="-2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441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7C08167-CFBF-4DCB-8E96-04970AB11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2AB236E-3A06-4660-8CAC-76D68F90A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EDA09C-3BE4-42FE-9F11-C3AC64F2E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DC8663-F36E-48C0-AFDE-8DC2D7BD6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D90957B-E13E-454D-B812-E6716E7DE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630C507-BE71-4AEB-ABDB-AC2BAB3DA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BEC666E-043C-4EA7-B3A5-55D2F52D5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314B58-0A09-A732-FD33-D377653B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860" y="4487332"/>
            <a:ext cx="5627258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Traitements et Analyses</a:t>
            </a:r>
          </a:p>
        </p:txBody>
      </p:sp>
      <p:sp>
        <p:nvSpPr>
          <p:cNvPr id="47" name="Snip Diagonal Corner Rectangle 16">
            <a:extLst>
              <a:ext uri="{FF2B5EF4-FFF2-40B4-BE49-F238E27FC236}">
                <a16:creationId xmlns:a16="http://schemas.microsoft.com/office/drawing/2014/main" id="{D05C369B-0FDD-402D-9EE1-858137FB5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11E4D6D-C195-AD58-F0A0-4BA1B29B0C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36" r="1" b="3780"/>
          <a:stretch/>
        </p:blipFill>
        <p:spPr>
          <a:xfrm>
            <a:off x="800558" y="786118"/>
            <a:ext cx="3337560" cy="2404227"/>
          </a:xfrm>
          <a:custGeom>
            <a:avLst/>
            <a:gdLst/>
            <a:ahLst/>
            <a:cxnLst/>
            <a:rect l="l" t="t" r="r" b="b"/>
            <a:pathLst>
              <a:path w="3337560" h="2404227">
                <a:moveTo>
                  <a:pt x="384420" y="0"/>
                </a:moveTo>
                <a:lnTo>
                  <a:pt x="3337560" y="0"/>
                </a:lnTo>
                <a:lnTo>
                  <a:pt x="3337560" y="2404227"/>
                </a:lnTo>
                <a:lnTo>
                  <a:pt x="0" y="2404227"/>
                </a:lnTo>
                <a:lnTo>
                  <a:pt x="0" y="384420"/>
                </a:lnTo>
                <a:close/>
              </a:path>
            </a:pathLst>
          </a:cu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4042421-085E-C05D-F19C-184387DA7C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470" r="1" b="3293"/>
          <a:stretch/>
        </p:blipFill>
        <p:spPr>
          <a:xfrm>
            <a:off x="800558" y="3344575"/>
            <a:ext cx="3337560" cy="2397590"/>
          </a:xfrm>
          <a:custGeom>
            <a:avLst/>
            <a:gdLst/>
            <a:ahLst/>
            <a:cxnLst/>
            <a:rect l="l" t="t" r="r" b="b"/>
            <a:pathLst>
              <a:path w="3337560" h="2397590">
                <a:moveTo>
                  <a:pt x="0" y="0"/>
                </a:moveTo>
                <a:lnTo>
                  <a:pt x="3337560" y="0"/>
                </a:lnTo>
                <a:lnTo>
                  <a:pt x="3337560" y="2013170"/>
                </a:lnTo>
                <a:lnTo>
                  <a:pt x="2953140" y="2397590"/>
                </a:lnTo>
                <a:lnTo>
                  <a:pt x="0" y="2397590"/>
                </a:lnTo>
                <a:close/>
              </a:path>
            </a:pathLst>
          </a:cu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9A491A-749B-248B-FE86-6B308F757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1860" y="513184"/>
            <a:ext cx="6253792" cy="410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>
              <a:lnSpc>
                <a:spcPct val="90000"/>
              </a:lnSpc>
              <a:buNone/>
            </a:pPr>
            <a:r>
              <a:rPr lang="fr-FR" sz="1500" b="1" dirty="0"/>
              <a:t>Remplissage des données vides à l’aide de la régression linéaire :</a:t>
            </a:r>
          </a:p>
          <a:p>
            <a:pPr marL="457200" lvl="1" indent="0">
              <a:lnSpc>
                <a:spcPct val="90000"/>
              </a:lnSpc>
            </a:pPr>
            <a:r>
              <a:rPr lang="fr-FR" sz="1500" dirty="0"/>
              <a:t> </a:t>
            </a:r>
            <a:r>
              <a:rPr lang="fr-FR" sz="1500" b="1" dirty="0"/>
              <a:t>R²</a:t>
            </a:r>
            <a:r>
              <a:rPr lang="fr-FR" sz="1500" dirty="0"/>
              <a:t> (Coefficient de Détermination) :Le R² du modèle est de 0.617, indiquant que 61.7% de la variance de </a:t>
            </a:r>
            <a:r>
              <a:rPr lang="fr-FR" sz="1500" dirty="0" err="1"/>
              <a:t>margin_low</a:t>
            </a:r>
            <a:r>
              <a:rPr lang="fr-FR" sz="1500" dirty="0"/>
              <a:t> est expliquée par les variables indépendantes.</a:t>
            </a:r>
          </a:p>
          <a:p>
            <a:pPr marL="457200" lvl="1" indent="0">
              <a:lnSpc>
                <a:spcPct val="90000"/>
              </a:lnSpc>
            </a:pPr>
            <a:r>
              <a:rPr lang="fr-FR" sz="1500" dirty="0"/>
              <a:t> Vérification des Hypothèses de la Régression Linéaire :</a:t>
            </a:r>
          </a:p>
          <a:p>
            <a:pPr marL="914400" lvl="2" indent="0">
              <a:lnSpc>
                <a:spcPct val="90000"/>
              </a:lnSpc>
            </a:pPr>
            <a:r>
              <a:rPr lang="fr-FR" sz="1300" b="1" dirty="0"/>
              <a:t> a) Linéarité : </a:t>
            </a:r>
            <a:r>
              <a:rPr lang="fr-FR" sz="1300" dirty="0"/>
              <a:t>Les résidus sont répartis autour de la ligne zéro, indiquant une relation linéaire entre les variables indépendantes et la variable dépendante.</a:t>
            </a:r>
          </a:p>
          <a:p>
            <a:pPr marL="914400" lvl="2" indent="0">
              <a:lnSpc>
                <a:spcPct val="90000"/>
              </a:lnSpc>
            </a:pPr>
            <a:r>
              <a:rPr lang="fr-FR" sz="1300" b="1" dirty="0"/>
              <a:t> b) Indépendance des Erreurs (Durbin-Watson) : </a:t>
            </a:r>
            <a:r>
              <a:rPr lang="fr-FR" sz="1300" dirty="0"/>
              <a:t>Valeur de 2.041, confirmant que les résidus ne sont pas </a:t>
            </a:r>
            <a:r>
              <a:rPr lang="fr-FR" sz="1300" dirty="0" err="1"/>
              <a:t>autocorrélés</a:t>
            </a:r>
            <a:r>
              <a:rPr lang="fr-FR" sz="1300" dirty="0"/>
              <a:t>.</a:t>
            </a:r>
          </a:p>
          <a:p>
            <a:pPr marL="914400" lvl="2" indent="0">
              <a:lnSpc>
                <a:spcPct val="90000"/>
              </a:lnSpc>
            </a:pPr>
            <a:r>
              <a:rPr lang="fr-FR" sz="1300" b="1" dirty="0"/>
              <a:t> c) Homoscédasticité des Résidus (Test de </a:t>
            </a:r>
            <a:r>
              <a:rPr lang="fr-FR" sz="1300" b="1" dirty="0" err="1"/>
              <a:t>Breusch</a:t>
            </a:r>
            <a:r>
              <a:rPr lang="fr-FR" sz="1300" b="1" dirty="0"/>
              <a:t>-Pagan) : </a:t>
            </a:r>
            <a:r>
              <a:rPr lang="fr-FR" sz="1300" dirty="0"/>
              <a:t>La p-valeur est 6.24e-28, indiquant une hétéroscédasticité.</a:t>
            </a:r>
            <a:r>
              <a:rPr lang="fr-FR" sz="1300" b="1" dirty="0"/>
              <a:t> </a:t>
            </a:r>
          </a:p>
          <a:p>
            <a:pPr marL="914400" lvl="2" indent="0">
              <a:lnSpc>
                <a:spcPct val="90000"/>
              </a:lnSpc>
            </a:pPr>
            <a:r>
              <a:rPr lang="fr-FR" sz="1300" b="1" dirty="0"/>
              <a:t>d) Normalité des Résidus (Q-Q plot)</a:t>
            </a:r>
          </a:p>
          <a:p>
            <a:pPr marL="914400" lvl="2" indent="0">
              <a:lnSpc>
                <a:spcPct val="90000"/>
              </a:lnSpc>
            </a:pPr>
            <a:r>
              <a:rPr lang="fr-FR" sz="1300" b="1" dirty="0"/>
              <a:t>E) Absence de </a:t>
            </a:r>
            <a:r>
              <a:rPr lang="fr-FR" sz="1300" b="1" dirty="0" err="1"/>
              <a:t>Multicolinéarité</a:t>
            </a:r>
            <a:r>
              <a:rPr lang="fr-FR" sz="1300" b="1" dirty="0"/>
              <a:t> : VIF : 1,46</a:t>
            </a:r>
            <a:endParaRPr lang="fr-FR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DE2C3E-3205-470A-BD3C-E856A8E21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9FA431E-B32D-412B-8EE8-27BFACD9B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F1AC587-B106-44DD-92F0-2DCA0B700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FFBA5D3-FE61-4D23-AB2F-EC12CE5A6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A661ABF-E2D0-44E1-9762-393FF470A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0F6BF17-560A-4388-83EB-CD5FABE5D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932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FB3824B-7A54-483D-99A1-22684024D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74" y="166378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Modéle</a:t>
            </a:r>
            <a:r>
              <a:rPr lang="en-US" dirty="0"/>
              <a:t> non </a:t>
            </a:r>
            <a:r>
              <a:rPr lang="en-US" dirty="0" err="1"/>
              <a:t>supervisé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1BE94E-0C6A-339F-792F-211776629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991" y="1497125"/>
            <a:ext cx="4419171" cy="3575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/>
              <a:t>Modèle</a:t>
            </a:r>
            <a:r>
              <a:rPr lang="en-US" b="1" dirty="0"/>
              <a:t> K-means : </a:t>
            </a:r>
          </a:p>
          <a:p>
            <a:pPr lvl="1"/>
            <a:r>
              <a:rPr lang="en-US" dirty="0"/>
              <a:t>Avec </a:t>
            </a:r>
            <a:r>
              <a:rPr lang="en-US" dirty="0" err="1"/>
              <a:t>n_clusters</a:t>
            </a:r>
            <a:r>
              <a:rPr lang="en-US" dirty="0"/>
              <a:t> = 2</a:t>
            </a:r>
          </a:p>
          <a:p>
            <a:pPr lvl="1"/>
            <a:r>
              <a:rPr lang="en-US" dirty="0" err="1"/>
              <a:t>Resultat</a:t>
            </a:r>
            <a:r>
              <a:rPr lang="en-US" dirty="0"/>
              <a:t> : </a:t>
            </a:r>
          </a:p>
          <a:p>
            <a:pPr lvl="2"/>
            <a:r>
              <a:rPr lang="en-US" dirty="0" err="1"/>
              <a:t>Précision</a:t>
            </a:r>
            <a:r>
              <a:rPr lang="en-US" dirty="0"/>
              <a:t> : 97%</a:t>
            </a:r>
          </a:p>
          <a:p>
            <a:pPr lvl="2"/>
            <a:r>
              <a:rPr lang="en-US" dirty="0" err="1"/>
              <a:t>Matrice</a:t>
            </a:r>
            <a:r>
              <a:rPr lang="en-US" dirty="0"/>
              <a:t> de confusion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45988201-943C-92A1-C3F4-124FDE2B2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206976"/>
              </p:ext>
            </p:extLst>
          </p:nvPr>
        </p:nvGraphicFramePr>
        <p:xfrm>
          <a:off x="1066996" y="4495800"/>
          <a:ext cx="3185160" cy="1676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92580">
                  <a:extLst>
                    <a:ext uri="{9D8B030D-6E8A-4147-A177-3AD203B41FA5}">
                      <a16:colId xmlns:a16="http://schemas.microsoft.com/office/drawing/2014/main" val="3870841354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2260134629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97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3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534204696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195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678310781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633E3187-D212-17FA-0059-35AE4FC40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523" y="685800"/>
            <a:ext cx="4652036" cy="364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8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83B7C-F98E-39F6-79E5-934E0C187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2C8F6-165F-5184-6C3D-75C20044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74" y="166378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Modéle supervisé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0BCC5F-45C3-9EB8-8058-816118B3D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990" y="1641058"/>
            <a:ext cx="4419171" cy="3575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Regression </a:t>
            </a:r>
            <a:r>
              <a:rPr lang="en-US" b="1" dirty="0" err="1"/>
              <a:t>logistique</a:t>
            </a:r>
            <a:r>
              <a:rPr lang="en-US" b="1" dirty="0"/>
              <a:t> : </a:t>
            </a:r>
          </a:p>
          <a:p>
            <a:pPr lvl="1"/>
            <a:r>
              <a:rPr lang="en-US" dirty="0" err="1"/>
              <a:t>Resultat</a:t>
            </a:r>
            <a:r>
              <a:rPr lang="en-US" dirty="0"/>
              <a:t> : </a:t>
            </a:r>
          </a:p>
          <a:p>
            <a:pPr lvl="2"/>
            <a:r>
              <a:rPr lang="en-US" dirty="0" err="1"/>
              <a:t>Précision</a:t>
            </a:r>
            <a:r>
              <a:rPr lang="en-US" dirty="0"/>
              <a:t> : 98,3%</a:t>
            </a:r>
          </a:p>
          <a:p>
            <a:pPr lvl="2"/>
            <a:r>
              <a:rPr lang="en-US" dirty="0" err="1"/>
              <a:t>Matrice</a:t>
            </a:r>
            <a:r>
              <a:rPr lang="en-US" dirty="0"/>
              <a:t> de confusion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CF8B794-B662-4F43-B872-7476E4679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280122"/>
              </p:ext>
            </p:extLst>
          </p:nvPr>
        </p:nvGraphicFramePr>
        <p:xfrm>
          <a:off x="1066996" y="4495800"/>
          <a:ext cx="3185160" cy="1676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92580">
                  <a:extLst>
                    <a:ext uri="{9D8B030D-6E8A-4147-A177-3AD203B41FA5}">
                      <a16:colId xmlns:a16="http://schemas.microsoft.com/office/drawing/2014/main" val="3870841354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2260134629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96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4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534204696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300" b="1" dirty="0"/>
                        <a:t>199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678310781"/>
                  </a:ext>
                </a:extLst>
              </a:tr>
            </a:tbl>
          </a:graphicData>
        </a:graphic>
      </p:graphicFrame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C25CDD20-908B-31BA-A525-617E86E30E15}"/>
              </a:ext>
            </a:extLst>
          </p:cNvPr>
          <p:cNvSpPr txBox="1">
            <a:spLocks/>
          </p:cNvSpPr>
          <p:nvPr/>
        </p:nvSpPr>
        <p:spPr>
          <a:xfrm>
            <a:off x="6800797" y="4818625"/>
            <a:ext cx="4478116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Cross-validation </a:t>
            </a:r>
          </a:p>
          <a:p>
            <a:pPr lvl="1"/>
            <a:r>
              <a:rPr lang="en-US" dirty="0" err="1"/>
              <a:t>Parametres</a:t>
            </a:r>
            <a:r>
              <a:rPr lang="en-US" dirty="0"/>
              <a:t> : </a:t>
            </a:r>
          </a:p>
          <a:p>
            <a:pPr lvl="2"/>
            <a:r>
              <a:rPr lang="en-US" dirty="0" err="1"/>
              <a:t>n_splits</a:t>
            </a:r>
            <a:r>
              <a:rPr lang="en-US" dirty="0"/>
              <a:t>=5 </a:t>
            </a:r>
          </a:p>
          <a:p>
            <a:pPr lvl="2"/>
            <a:r>
              <a:rPr lang="en-US" dirty="0"/>
              <a:t>shuffle=True</a:t>
            </a:r>
          </a:p>
          <a:p>
            <a:pPr lvl="1"/>
            <a:r>
              <a:rPr lang="fr-FR" sz="1600" b="1" i="0" dirty="0">
                <a:solidFill>
                  <a:srgbClr val="F8F8F2"/>
                </a:solidFill>
                <a:effectLst/>
              </a:rPr>
              <a:t>Score moyen : 0.984</a:t>
            </a:r>
            <a:endParaRPr lang="en-US" sz="1600" b="1" dirty="0"/>
          </a:p>
          <a:p>
            <a:pPr lvl="2"/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06D1673-6B6C-665A-8F19-E422451C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336" y="544044"/>
            <a:ext cx="4456103" cy="357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0860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419</TotalTime>
  <Words>595</Words>
  <Application>Microsoft Office PowerPoint</Application>
  <PresentationFormat>Grand écran</PresentationFormat>
  <Paragraphs>115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Aptos</vt:lpstr>
      <vt:lpstr>Arial</vt:lpstr>
      <vt:lpstr>Century Gothic</vt:lpstr>
      <vt:lpstr>Consolas</vt:lpstr>
      <vt:lpstr>Wingdings 3</vt:lpstr>
      <vt:lpstr>Secteur</vt:lpstr>
      <vt:lpstr>Projet ONCFM : Identification des Contrefaçons</vt:lpstr>
      <vt:lpstr>Contexte du Projet</vt:lpstr>
      <vt:lpstr>Cheminement du Projet</vt:lpstr>
      <vt:lpstr>Exploration des Données</vt:lpstr>
      <vt:lpstr>Exploration des Données</vt:lpstr>
      <vt:lpstr>Traitements et Analyses</vt:lpstr>
      <vt:lpstr>Traitements et Analyses</vt:lpstr>
      <vt:lpstr>Modéle non supervisé</vt:lpstr>
      <vt:lpstr>Modéle supervisé</vt:lpstr>
      <vt:lpstr>Modélisation</vt:lpstr>
      <vt:lpstr>Modélisation</vt:lpstr>
      <vt:lpstr>Modélisation</vt:lpstr>
      <vt:lpstr>Résumé des résultats clés de l’analyse.</vt:lpstr>
      <vt:lpstr>Résultats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Oussama BENMAHAMMED</dc:creator>
  <cp:lastModifiedBy>Oussama BENMAHAMMED</cp:lastModifiedBy>
  <cp:revision>13</cp:revision>
  <dcterms:created xsi:type="dcterms:W3CDTF">2024-10-28T10:55:16Z</dcterms:created>
  <dcterms:modified xsi:type="dcterms:W3CDTF">2024-10-28T17:54:44Z</dcterms:modified>
</cp:coreProperties>
</file>