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70" r:id="rId8"/>
    <p:sldId id="268" r:id="rId9"/>
    <p:sldId id="271" r:id="rId10"/>
    <p:sldId id="262" r:id="rId11"/>
    <p:sldId id="272" r:id="rId12"/>
    <p:sldId id="269" r:id="rId13"/>
    <p:sldId id="273" r:id="rId14"/>
    <p:sldId id="265" r:id="rId15"/>
    <p:sldId id="266" r:id="rId16"/>
    <p:sldId id="26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48" autoAdjust="0"/>
  </p:normalViewPr>
  <p:slideViewPr>
    <p:cSldViewPr snapToGrid="0">
      <p:cViewPr varScale="1">
        <p:scale>
          <a:sx n="100" d="100"/>
          <a:sy n="100"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E2229-283C-464C-8CE7-16929040BF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CAC643-4D67-4821-A0F5-9E71F0DE8A9F}">
      <dgm:prSet/>
      <dgm:spPr/>
      <dgm:t>
        <a:bodyPr/>
        <a:lstStyle/>
        <a:p>
          <a:pPr>
            <a:lnSpc>
              <a:spcPct val="100000"/>
            </a:lnSpc>
          </a:pPr>
          <a:r>
            <a:rPr lang="fr-FR"/>
            <a:t>1. **Collecte des données** : Données provenant de la FAO, Banque Mondiale, et d'autres sources fiables sur la consommation et production de volaille.</a:t>
          </a:r>
          <a:endParaRPr lang="en-US"/>
        </a:p>
      </dgm:t>
    </dgm:pt>
    <dgm:pt modelId="{7BB35D71-2B0C-41F4-BD07-A9A3A32E18A1}" type="parTrans" cxnId="{B05C9E2D-AC57-40F5-B937-F6DA324C9C9E}">
      <dgm:prSet/>
      <dgm:spPr/>
      <dgm:t>
        <a:bodyPr/>
        <a:lstStyle/>
        <a:p>
          <a:endParaRPr lang="en-US"/>
        </a:p>
      </dgm:t>
    </dgm:pt>
    <dgm:pt modelId="{A1B05005-0275-4AE6-80C3-171396D2AED6}" type="sibTrans" cxnId="{B05C9E2D-AC57-40F5-B937-F6DA324C9C9E}">
      <dgm:prSet/>
      <dgm:spPr/>
      <dgm:t>
        <a:bodyPr/>
        <a:lstStyle/>
        <a:p>
          <a:endParaRPr lang="en-US"/>
        </a:p>
      </dgm:t>
    </dgm:pt>
    <dgm:pt modelId="{62DFA4CD-F78B-414C-8609-DE9498E99DE1}">
      <dgm:prSet/>
      <dgm:spPr/>
      <dgm:t>
        <a:bodyPr/>
        <a:lstStyle/>
        <a:p>
          <a:pPr>
            <a:lnSpc>
              <a:spcPct val="100000"/>
            </a:lnSpc>
          </a:pPr>
          <a:r>
            <a:rPr lang="fr-FR"/>
            <a:t>2. **Nettoyage des données** : Gestion des valeurs manquantes, transformation Yeo-Johnson pour les variables non paramétriques.</a:t>
          </a:r>
          <a:endParaRPr lang="en-US"/>
        </a:p>
      </dgm:t>
    </dgm:pt>
    <dgm:pt modelId="{62ECCBDC-E528-4A0E-AE87-97B8E8E8C5D7}" type="parTrans" cxnId="{E47BD124-9DDF-481C-8456-CA1E35FE7F39}">
      <dgm:prSet/>
      <dgm:spPr/>
      <dgm:t>
        <a:bodyPr/>
        <a:lstStyle/>
        <a:p>
          <a:endParaRPr lang="en-US"/>
        </a:p>
      </dgm:t>
    </dgm:pt>
    <dgm:pt modelId="{4B686D06-FEDC-491F-80EA-3C01D419E277}" type="sibTrans" cxnId="{E47BD124-9DDF-481C-8456-CA1E35FE7F39}">
      <dgm:prSet/>
      <dgm:spPr/>
      <dgm:t>
        <a:bodyPr/>
        <a:lstStyle/>
        <a:p>
          <a:endParaRPr lang="en-US"/>
        </a:p>
      </dgm:t>
    </dgm:pt>
    <dgm:pt modelId="{C5E8BE96-1A3B-40F4-A015-6F74147C99EB}">
      <dgm:prSet/>
      <dgm:spPr/>
      <dgm:t>
        <a:bodyPr/>
        <a:lstStyle/>
        <a:p>
          <a:pPr>
            <a:lnSpc>
              <a:spcPct val="100000"/>
            </a:lnSpc>
          </a:pPr>
          <a:r>
            <a:rPr lang="fr-FR"/>
            <a:t>3. **Analyse exploratoire** : Utilisation de l'ACP pour réduire les dimensions et identifier des clusters via K-means et CAH.</a:t>
          </a:r>
          <a:endParaRPr lang="en-US"/>
        </a:p>
      </dgm:t>
    </dgm:pt>
    <dgm:pt modelId="{54E5184D-4611-4D4D-B04B-3241BAEC04F7}" type="parTrans" cxnId="{10A84861-B3C7-4453-A266-04CB6FA1100E}">
      <dgm:prSet/>
      <dgm:spPr/>
      <dgm:t>
        <a:bodyPr/>
        <a:lstStyle/>
        <a:p>
          <a:endParaRPr lang="en-US"/>
        </a:p>
      </dgm:t>
    </dgm:pt>
    <dgm:pt modelId="{48764529-96C0-45F2-AF66-252DF088BB23}" type="sibTrans" cxnId="{10A84861-B3C7-4453-A266-04CB6FA1100E}">
      <dgm:prSet/>
      <dgm:spPr/>
      <dgm:t>
        <a:bodyPr/>
        <a:lstStyle/>
        <a:p>
          <a:endParaRPr lang="en-US"/>
        </a:p>
      </dgm:t>
    </dgm:pt>
    <dgm:pt modelId="{A4542ED0-6416-4BCF-95D0-7BF65FD6B92E}" type="pres">
      <dgm:prSet presAssocID="{A29E2229-283C-464C-8CE7-16929040BF3E}" presName="root" presStyleCnt="0">
        <dgm:presLayoutVars>
          <dgm:dir/>
          <dgm:resizeHandles val="exact"/>
        </dgm:presLayoutVars>
      </dgm:prSet>
      <dgm:spPr/>
    </dgm:pt>
    <dgm:pt modelId="{4E6AA575-0A3D-4596-A1C5-D5AAA7721FF9}" type="pres">
      <dgm:prSet presAssocID="{16CAC643-4D67-4821-A0F5-9E71F0DE8A9F}" presName="compNode" presStyleCnt="0"/>
      <dgm:spPr/>
    </dgm:pt>
    <dgm:pt modelId="{D6FDE64A-9D5A-472C-A84E-5A5BECE36EA2}" type="pres">
      <dgm:prSet presAssocID="{16CAC643-4D67-4821-A0F5-9E71F0DE8A9F}" presName="bgRect" presStyleLbl="bgShp" presStyleIdx="0" presStyleCnt="3"/>
      <dgm:spPr/>
    </dgm:pt>
    <dgm:pt modelId="{3F71BD79-4F44-4AAD-BA4B-9AB25FDC4CEA}" type="pres">
      <dgm:prSet presAssocID="{16CAC643-4D67-4821-A0F5-9E71F0DE8A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que"/>
        </a:ext>
      </dgm:extLst>
    </dgm:pt>
    <dgm:pt modelId="{C6037E22-1B92-432B-AFA9-3C53E370ED85}" type="pres">
      <dgm:prSet presAssocID="{16CAC643-4D67-4821-A0F5-9E71F0DE8A9F}" presName="spaceRect" presStyleCnt="0"/>
      <dgm:spPr/>
    </dgm:pt>
    <dgm:pt modelId="{2DB4185A-6AAF-43BC-B6AA-823F1E7A53F7}" type="pres">
      <dgm:prSet presAssocID="{16CAC643-4D67-4821-A0F5-9E71F0DE8A9F}" presName="parTx" presStyleLbl="revTx" presStyleIdx="0" presStyleCnt="3">
        <dgm:presLayoutVars>
          <dgm:chMax val="0"/>
          <dgm:chPref val="0"/>
        </dgm:presLayoutVars>
      </dgm:prSet>
      <dgm:spPr/>
    </dgm:pt>
    <dgm:pt modelId="{BF0CBE81-314C-474D-B2C3-4353FBE2D007}" type="pres">
      <dgm:prSet presAssocID="{A1B05005-0275-4AE6-80C3-171396D2AED6}" presName="sibTrans" presStyleCnt="0"/>
      <dgm:spPr/>
    </dgm:pt>
    <dgm:pt modelId="{C293C4B2-7DD5-47A7-909E-E165FD4C074B}" type="pres">
      <dgm:prSet presAssocID="{62DFA4CD-F78B-414C-8609-DE9498E99DE1}" presName="compNode" presStyleCnt="0"/>
      <dgm:spPr/>
    </dgm:pt>
    <dgm:pt modelId="{B12BD4BC-E66A-47EC-BCFF-7639EAE965F6}" type="pres">
      <dgm:prSet presAssocID="{62DFA4CD-F78B-414C-8609-DE9498E99DE1}" presName="bgRect" presStyleLbl="bgShp" presStyleIdx="1" presStyleCnt="3"/>
      <dgm:spPr/>
    </dgm:pt>
    <dgm:pt modelId="{B802CD90-76AB-4114-94C6-E282D6E15AA5}" type="pres">
      <dgm:prSet presAssocID="{62DFA4CD-F78B-414C-8609-DE9498E99D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enages"/>
        </a:ext>
      </dgm:extLst>
    </dgm:pt>
    <dgm:pt modelId="{D4C136BD-B204-4C85-AFB6-BD1815D08D76}" type="pres">
      <dgm:prSet presAssocID="{62DFA4CD-F78B-414C-8609-DE9498E99DE1}" presName="spaceRect" presStyleCnt="0"/>
      <dgm:spPr/>
    </dgm:pt>
    <dgm:pt modelId="{AD2AB0C1-1869-4108-B626-CF5898B7E598}" type="pres">
      <dgm:prSet presAssocID="{62DFA4CD-F78B-414C-8609-DE9498E99DE1}" presName="parTx" presStyleLbl="revTx" presStyleIdx="1" presStyleCnt="3">
        <dgm:presLayoutVars>
          <dgm:chMax val="0"/>
          <dgm:chPref val="0"/>
        </dgm:presLayoutVars>
      </dgm:prSet>
      <dgm:spPr/>
    </dgm:pt>
    <dgm:pt modelId="{BC450E29-D29C-484A-88DD-D83CB7B8C122}" type="pres">
      <dgm:prSet presAssocID="{4B686D06-FEDC-491F-80EA-3C01D419E277}" presName="sibTrans" presStyleCnt="0"/>
      <dgm:spPr/>
    </dgm:pt>
    <dgm:pt modelId="{6CBA32BA-56B5-4EBB-8625-A05E1E4060C9}" type="pres">
      <dgm:prSet presAssocID="{C5E8BE96-1A3B-40F4-A015-6F74147C99EB}" presName="compNode" presStyleCnt="0"/>
      <dgm:spPr/>
    </dgm:pt>
    <dgm:pt modelId="{E1579414-1157-4216-99FC-32D0F26F9C10}" type="pres">
      <dgm:prSet presAssocID="{C5E8BE96-1A3B-40F4-A015-6F74147C99EB}" presName="bgRect" presStyleLbl="bgShp" presStyleIdx="2" presStyleCnt="3"/>
      <dgm:spPr/>
    </dgm:pt>
    <dgm:pt modelId="{CBA46BB8-DBEA-43DE-A08D-70D9377BDB77}" type="pres">
      <dgm:prSet presAssocID="{C5E8BE96-1A3B-40F4-A015-6F74147C99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ques"/>
        </a:ext>
      </dgm:extLst>
    </dgm:pt>
    <dgm:pt modelId="{6212DDD8-8D79-467A-87AC-C58C74B163EE}" type="pres">
      <dgm:prSet presAssocID="{C5E8BE96-1A3B-40F4-A015-6F74147C99EB}" presName="spaceRect" presStyleCnt="0"/>
      <dgm:spPr/>
    </dgm:pt>
    <dgm:pt modelId="{8CEE7900-34BE-4AD6-983C-4D59047635E0}" type="pres">
      <dgm:prSet presAssocID="{C5E8BE96-1A3B-40F4-A015-6F74147C99EB}" presName="parTx" presStyleLbl="revTx" presStyleIdx="2" presStyleCnt="3">
        <dgm:presLayoutVars>
          <dgm:chMax val="0"/>
          <dgm:chPref val="0"/>
        </dgm:presLayoutVars>
      </dgm:prSet>
      <dgm:spPr/>
    </dgm:pt>
  </dgm:ptLst>
  <dgm:cxnLst>
    <dgm:cxn modelId="{E47BD124-9DDF-481C-8456-CA1E35FE7F39}" srcId="{A29E2229-283C-464C-8CE7-16929040BF3E}" destId="{62DFA4CD-F78B-414C-8609-DE9498E99DE1}" srcOrd="1" destOrd="0" parTransId="{62ECCBDC-E528-4A0E-AE87-97B8E8E8C5D7}" sibTransId="{4B686D06-FEDC-491F-80EA-3C01D419E277}"/>
    <dgm:cxn modelId="{B05C9E2D-AC57-40F5-B937-F6DA324C9C9E}" srcId="{A29E2229-283C-464C-8CE7-16929040BF3E}" destId="{16CAC643-4D67-4821-A0F5-9E71F0DE8A9F}" srcOrd="0" destOrd="0" parTransId="{7BB35D71-2B0C-41F4-BD07-A9A3A32E18A1}" sibTransId="{A1B05005-0275-4AE6-80C3-171396D2AED6}"/>
    <dgm:cxn modelId="{10A84861-B3C7-4453-A266-04CB6FA1100E}" srcId="{A29E2229-283C-464C-8CE7-16929040BF3E}" destId="{C5E8BE96-1A3B-40F4-A015-6F74147C99EB}" srcOrd="2" destOrd="0" parTransId="{54E5184D-4611-4D4D-B04B-3241BAEC04F7}" sibTransId="{48764529-96C0-45F2-AF66-252DF088BB23}"/>
    <dgm:cxn modelId="{C2C64243-901A-403D-A15F-790E305CAE88}" type="presOf" srcId="{16CAC643-4D67-4821-A0F5-9E71F0DE8A9F}" destId="{2DB4185A-6AAF-43BC-B6AA-823F1E7A53F7}" srcOrd="0" destOrd="0" presId="urn:microsoft.com/office/officeart/2018/2/layout/IconVerticalSolidList"/>
    <dgm:cxn modelId="{1FEA1F58-9D80-4676-8E8E-E57ADBEAEED2}" type="presOf" srcId="{62DFA4CD-F78B-414C-8609-DE9498E99DE1}" destId="{AD2AB0C1-1869-4108-B626-CF5898B7E598}" srcOrd="0" destOrd="0" presId="urn:microsoft.com/office/officeart/2018/2/layout/IconVerticalSolidList"/>
    <dgm:cxn modelId="{7F3BCCBC-3665-41DA-BA2E-64C46116A930}" type="presOf" srcId="{A29E2229-283C-464C-8CE7-16929040BF3E}" destId="{A4542ED0-6416-4BCF-95D0-7BF65FD6B92E}" srcOrd="0" destOrd="0" presId="urn:microsoft.com/office/officeart/2018/2/layout/IconVerticalSolidList"/>
    <dgm:cxn modelId="{DD2252DA-A64D-495C-8306-9DEEF9975329}" type="presOf" srcId="{C5E8BE96-1A3B-40F4-A015-6F74147C99EB}" destId="{8CEE7900-34BE-4AD6-983C-4D59047635E0}" srcOrd="0" destOrd="0" presId="urn:microsoft.com/office/officeart/2018/2/layout/IconVerticalSolidList"/>
    <dgm:cxn modelId="{62762940-C07C-49E4-8FAD-65AD887A8147}" type="presParOf" srcId="{A4542ED0-6416-4BCF-95D0-7BF65FD6B92E}" destId="{4E6AA575-0A3D-4596-A1C5-D5AAA7721FF9}" srcOrd="0" destOrd="0" presId="urn:microsoft.com/office/officeart/2018/2/layout/IconVerticalSolidList"/>
    <dgm:cxn modelId="{FFF005CE-B941-45E0-890B-91681F1F16A4}" type="presParOf" srcId="{4E6AA575-0A3D-4596-A1C5-D5AAA7721FF9}" destId="{D6FDE64A-9D5A-472C-A84E-5A5BECE36EA2}" srcOrd="0" destOrd="0" presId="urn:microsoft.com/office/officeart/2018/2/layout/IconVerticalSolidList"/>
    <dgm:cxn modelId="{E6F9B546-D9B9-4F84-9CE1-B727E00E20B8}" type="presParOf" srcId="{4E6AA575-0A3D-4596-A1C5-D5AAA7721FF9}" destId="{3F71BD79-4F44-4AAD-BA4B-9AB25FDC4CEA}" srcOrd="1" destOrd="0" presId="urn:microsoft.com/office/officeart/2018/2/layout/IconVerticalSolidList"/>
    <dgm:cxn modelId="{F1551C1F-19D5-4CDE-8658-9087722956D8}" type="presParOf" srcId="{4E6AA575-0A3D-4596-A1C5-D5AAA7721FF9}" destId="{C6037E22-1B92-432B-AFA9-3C53E370ED85}" srcOrd="2" destOrd="0" presId="urn:microsoft.com/office/officeart/2018/2/layout/IconVerticalSolidList"/>
    <dgm:cxn modelId="{B4670A1B-D2E1-47B3-91AF-C3AAB0A6F81D}" type="presParOf" srcId="{4E6AA575-0A3D-4596-A1C5-D5AAA7721FF9}" destId="{2DB4185A-6AAF-43BC-B6AA-823F1E7A53F7}" srcOrd="3" destOrd="0" presId="urn:microsoft.com/office/officeart/2018/2/layout/IconVerticalSolidList"/>
    <dgm:cxn modelId="{CC46CC1C-C039-4EAC-953D-FD4300E6756A}" type="presParOf" srcId="{A4542ED0-6416-4BCF-95D0-7BF65FD6B92E}" destId="{BF0CBE81-314C-474D-B2C3-4353FBE2D007}" srcOrd="1" destOrd="0" presId="urn:microsoft.com/office/officeart/2018/2/layout/IconVerticalSolidList"/>
    <dgm:cxn modelId="{AB6CF536-09FD-4D1C-879D-BC10BF967529}" type="presParOf" srcId="{A4542ED0-6416-4BCF-95D0-7BF65FD6B92E}" destId="{C293C4B2-7DD5-47A7-909E-E165FD4C074B}" srcOrd="2" destOrd="0" presId="urn:microsoft.com/office/officeart/2018/2/layout/IconVerticalSolidList"/>
    <dgm:cxn modelId="{95397284-802A-4E1D-B86B-8918FD2AEF17}" type="presParOf" srcId="{C293C4B2-7DD5-47A7-909E-E165FD4C074B}" destId="{B12BD4BC-E66A-47EC-BCFF-7639EAE965F6}" srcOrd="0" destOrd="0" presId="urn:microsoft.com/office/officeart/2018/2/layout/IconVerticalSolidList"/>
    <dgm:cxn modelId="{6F5992C6-8148-4FDA-AC54-5FBB9E3F30D3}" type="presParOf" srcId="{C293C4B2-7DD5-47A7-909E-E165FD4C074B}" destId="{B802CD90-76AB-4114-94C6-E282D6E15AA5}" srcOrd="1" destOrd="0" presId="urn:microsoft.com/office/officeart/2018/2/layout/IconVerticalSolidList"/>
    <dgm:cxn modelId="{B6B0A9E5-C3F8-4992-9FBB-A4319C520604}" type="presParOf" srcId="{C293C4B2-7DD5-47A7-909E-E165FD4C074B}" destId="{D4C136BD-B204-4C85-AFB6-BD1815D08D76}" srcOrd="2" destOrd="0" presId="urn:microsoft.com/office/officeart/2018/2/layout/IconVerticalSolidList"/>
    <dgm:cxn modelId="{25777A16-70C6-45B1-9413-6B6588F4AFE1}" type="presParOf" srcId="{C293C4B2-7DD5-47A7-909E-E165FD4C074B}" destId="{AD2AB0C1-1869-4108-B626-CF5898B7E598}" srcOrd="3" destOrd="0" presId="urn:microsoft.com/office/officeart/2018/2/layout/IconVerticalSolidList"/>
    <dgm:cxn modelId="{8B47C04B-5205-42C0-9293-320087292E5A}" type="presParOf" srcId="{A4542ED0-6416-4BCF-95D0-7BF65FD6B92E}" destId="{BC450E29-D29C-484A-88DD-D83CB7B8C122}" srcOrd="3" destOrd="0" presId="urn:microsoft.com/office/officeart/2018/2/layout/IconVerticalSolidList"/>
    <dgm:cxn modelId="{AF06CCD7-ED1C-4CD9-967A-BEA7BCA318FB}" type="presParOf" srcId="{A4542ED0-6416-4BCF-95D0-7BF65FD6B92E}" destId="{6CBA32BA-56B5-4EBB-8625-A05E1E4060C9}" srcOrd="4" destOrd="0" presId="urn:microsoft.com/office/officeart/2018/2/layout/IconVerticalSolidList"/>
    <dgm:cxn modelId="{3CFB5B93-555A-4317-AE35-041B53B87127}" type="presParOf" srcId="{6CBA32BA-56B5-4EBB-8625-A05E1E4060C9}" destId="{E1579414-1157-4216-99FC-32D0F26F9C10}" srcOrd="0" destOrd="0" presId="urn:microsoft.com/office/officeart/2018/2/layout/IconVerticalSolidList"/>
    <dgm:cxn modelId="{E1D8AEDB-ADD2-44D2-BB73-15F904AC534A}" type="presParOf" srcId="{6CBA32BA-56B5-4EBB-8625-A05E1E4060C9}" destId="{CBA46BB8-DBEA-43DE-A08D-70D9377BDB77}" srcOrd="1" destOrd="0" presId="urn:microsoft.com/office/officeart/2018/2/layout/IconVerticalSolidList"/>
    <dgm:cxn modelId="{3DADF7FD-D05A-4C28-9C52-393DA6745673}" type="presParOf" srcId="{6CBA32BA-56B5-4EBB-8625-A05E1E4060C9}" destId="{6212DDD8-8D79-467A-87AC-C58C74B163EE}" srcOrd="2" destOrd="0" presId="urn:microsoft.com/office/officeart/2018/2/layout/IconVerticalSolidList"/>
    <dgm:cxn modelId="{B7C3A632-D35A-4C37-860A-291FB7650875}" type="presParOf" srcId="{6CBA32BA-56B5-4EBB-8625-A05E1E4060C9}" destId="{8CEE7900-34BE-4AD6-983C-4D59047635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5D6D27-001C-43E5-88E8-DD8E99C145E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5A54A5B-7F74-4BF3-8217-865A0ED5467C}">
      <dgm:prSet/>
      <dgm:spPr>
        <a:solidFill>
          <a:schemeClr val="accent6"/>
        </a:solidFill>
      </dgm:spPr>
      <dgm:t>
        <a:bodyPr/>
        <a:lstStyle/>
        <a:p>
          <a:r>
            <a:rPr lang="fr-FR" b="1" dirty="0"/>
            <a:t>Priorité immédiate : </a:t>
          </a:r>
          <a:r>
            <a:rPr lang="fr-FR" dirty="0"/>
            <a:t>Ciblez les pays développés (</a:t>
          </a:r>
          <a:r>
            <a:rPr lang="fr-FR" b="1" dirty="0"/>
            <a:t>États-Unis, Allemagne, Japon</a:t>
          </a:r>
          <a:r>
            <a:rPr lang="fr-FR" dirty="0"/>
            <a:t>) identifiés dans les clusters avec et sans PCA. Ces pays disposent des infrastructures nécessaires et d'une demande élevée pour des produits biologiques de haute qualité.</a:t>
          </a:r>
          <a:endParaRPr lang="en-US" dirty="0"/>
        </a:p>
      </dgm:t>
    </dgm:pt>
    <dgm:pt modelId="{3E7E34C0-1E75-4DFF-B7F7-34D04145A22E}" type="parTrans" cxnId="{372A0BEA-9566-40DA-8BCF-2060235B95F1}">
      <dgm:prSet/>
      <dgm:spPr/>
      <dgm:t>
        <a:bodyPr/>
        <a:lstStyle/>
        <a:p>
          <a:endParaRPr lang="en-US"/>
        </a:p>
      </dgm:t>
    </dgm:pt>
    <dgm:pt modelId="{4A7A28CF-2768-43C4-A259-CDB232C0B057}" type="sibTrans" cxnId="{372A0BEA-9566-40DA-8BCF-2060235B95F1}">
      <dgm:prSet/>
      <dgm:spPr/>
      <dgm:t>
        <a:bodyPr/>
        <a:lstStyle/>
        <a:p>
          <a:endParaRPr lang="en-US"/>
        </a:p>
      </dgm:t>
    </dgm:pt>
    <dgm:pt modelId="{16C41307-AB50-4CB6-A730-A539D3E1C5C7}">
      <dgm:prSet/>
      <dgm:spPr>
        <a:solidFill>
          <a:schemeClr val="accent2"/>
        </a:solidFill>
      </dgm:spPr>
      <dgm:t>
        <a:bodyPr/>
        <a:lstStyle/>
        <a:p>
          <a:r>
            <a:rPr lang="fr-FR" b="1" dirty="0"/>
            <a:t>Opportunités à moyen terme : </a:t>
          </a:r>
          <a:r>
            <a:rPr lang="fr-FR" dirty="0"/>
            <a:t>Surveillez les pays émergents (</a:t>
          </a:r>
          <a:r>
            <a:rPr lang="fr-FR" b="1" dirty="0"/>
            <a:t>Inde, Nigeria, Pakistan</a:t>
          </a:r>
          <a:r>
            <a:rPr lang="fr-FR" dirty="0"/>
            <a:t>), qui montrent une croissance rapide avec des infrastructures en développement. Ces pays pourraient devenir des marchés intéressants à moyen terme à mesure que leur classe moyenne croît.</a:t>
          </a:r>
          <a:endParaRPr lang="en-US" dirty="0"/>
        </a:p>
      </dgm:t>
    </dgm:pt>
    <dgm:pt modelId="{CBD5BCD8-450F-4D9B-8205-18ECFC201577}" type="parTrans" cxnId="{A393625F-67EF-4D0D-B930-B3985EDA663C}">
      <dgm:prSet/>
      <dgm:spPr/>
      <dgm:t>
        <a:bodyPr/>
        <a:lstStyle/>
        <a:p>
          <a:endParaRPr lang="en-US"/>
        </a:p>
      </dgm:t>
    </dgm:pt>
    <dgm:pt modelId="{EDE3D74D-9A91-4295-A5C6-AF5B95E200E8}" type="sibTrans" cxnId="{A393625F-67EF-4D0D-B930-B3985EDA663C}">
      <dgm:prSet/>
      <dgm:spPr/>
      <dgm:t>
        <a:bodyPr/>
        <a:lstStyle/>
        <a:p>
          <a:endParaRPr lang="en-US"/>
        </a:p>
      </dgm:t>
    </dgm:pt>
    <dgm:pt modelId="{1C523728-E4B0-456E-B32E-AF85A9C4B94D}">
      <dgm:prSet/>
      <dgm:spPr>
        <a:solidFill>
          <a:schemeClr val="accent2">
            <a:lumMod val="50000"/>
          </a:schemeClr>
        </a:solidFill>
      </dgm:spPr>
      <dgm:t>
        <a:bodyPr/>
        <a:lstStyle/>
        <a:p>
          <a:r>
            <a:rPr lang="fr-FR" b="1" dirty="0"/>
            <a:t>Opportunités à long terme : </a:t>
          </a:r>
          <a:r>
            <a:rPr lang="fr-FR" dirty="0"/>
            <a:t>Pays avec des infrastructures limitées (</a:t>
          </a:r>
          <a:r>
            <a:rPr lang="fr-FR" b="1" dirty="0"/>
            <a:t>Angola, Ghana, Kenya</a:t>
          </a:r>
          <a:r>
            <a:rPr lang="fr-FR" dirty="0"/>
            <a:t>) pourraient représenter un potentiel à long terme, mais nécessitent des améliorations économiques et infrastructurelles avant de pouvoir être ciblés pour des exportations significatives de produits biologiques.</a:t>
          </a:r>
          <a:endParaRPr lang="en-US" dirty="0"/>
        </a:p>
      </dgm:t>
    </dgm:pt>
    <dgm:pt modelId="{A0144646-34CA-4B03-B415-C42531C86CB1}" type="parTrans" cxnId="{640AF36C-6397-4CC0-A478-333058A654D6}">
      <dgm:prSet/>
      <dgm:spPr/>
      <dgm:t>
        <a:bodyPr/>
        <a:lstStyle/>
        <a:p>
          <a:endParaRPr lang="en-US"/>
        </a:p>
      </dgm:t>
    </dgm:pt>
    <dgm:pt modelId="{4BD629FE-CFBE-4517-BAD9-49E508D1BD6C}" type="sibTrans" cxnId="{640AF36C-6397-4CC0-A478-333058A654D6}">
      <dgm:prSet/>
      <dgm:spPr/>
      <dgm:t>
        <a:bodyPr/>
        <a:lstStyle/>
        <a:p>
          <a:endParaRPr lang="en-US"/>
        </a:p>
      </dgm:t>
    </dgm:pt>
    <dgm:pt modelId="{C28AE991-8BB0-4F5A-85A4-0FFA10AEA581}" type="pres">
      <dgm:prSet presAssocID="{495D6D27-001C-43E5-88E8-DD8E99C145ED}" presName="linear" presStyleCnt="0">
        <dgm:presLayoutVars>
          <dgm:animLvl val="lvl"/>
          <dgm:resizeHandles val="exact"/>
        </dgm:presLayoutVars>
      </dgm:prSet>
      <dgm:spPr/>
    </dgm:pt>
    <dgm:pt modelId="{9EE39675-6779-4288-A22D-993FD5D2AC7B}" type="pres">
      <dgm:prSet presAssocID="{35A54A5B-7F74-4BF3-8217-865A0ED5467C}" presName="parentText" presStyleLbl="node1" presStyleIdx="0" presStyleCnt="3">
        <dgm:presLayoutVars>
          <dgm:chMax val="0"/>
          <dgm:bulletEnabled val="1"/>
        </dgm:presLayoutVars>
      </dgm:prSet>
      <dgm:spPr/>
    </dgm:pt>
    <dgm:pt modelId="{1BB4E31E-4CC3-41FA-8392-B85BE0B73469}" type="pres">
      <dgm:prSet presAssocID="{4A7A28CF-2768-43C4-A259-CDB232C0B057}" presName="spacer" presStyleCnt="0"/>
      <dgm:spPr/>
    </dgm:pt>
    <dgm:pt modelId="{807482B3-49C5-4024-9731-54918AD4874D}" type="pres">
      <dgm:prSet presAssocID="{16C41307-AB50-4CB6-A730-A539D3E1C5C7}" presName="parentText" presStyleLbl="node1" presStyleIdx="1" presStyleCnt="3">
        <dgm:presLayoutVars>
          <dgm:chMax val="0"/>
          <dgm:bulletEnabled val="1"/>
        </dgm:presLayoutVars>
      </dgm:prSet>
      <dgm:spPr/>
    </dgm:pt>
    <dgm:pt modelId="{271BAB5D-D819-4CF1-A038-824D34E116E5}" type="pres">
      <dgm:prSet presAssocID="{EDE3D74D-9A91-4295-A5C6-AF5B95E200E8}" presName="spacer" presStyleCnt="0"/>
      <dgm:spPr/>
    </dgm:pt>
    <dgm:pt modelId="{259C283A-41C3-4196-AADD-CBD85BEA7780}" type="pres">
      <dgm:prSet presAssocID="{1C523728-E4B0-456E-B32E-AF85A9C4B94D}" presName="parentText" presStyleLbl="node1" presStyleIdx="2" presStyleCnt="3">
        <dgm:presLayoutVars>
          <dgm:chMax val="0"/>
          <dgm:bulletEnabled val="1"/>
        </dgm:presLayoutVars>
      </dgm:prSet>
      <dgm:spPr/>
    </dgm:pt>
  </dgm:ptLst>
  <dgm:cxnLst>
    <dgm:cxn modelId="{55CA6923-039A-4F09-8C59-37FC61572E05}" type="presOf" srcId="{495D6D27-001C-43E5-88E8-DD8E99C145ED}" destId="{C28AE991-8BB0-4F5A-85A4-0FFA10AEA581}" srcOrd="0" destOrd="0" presId="urn:microsoft.com/office/officeart/2005/8/layout/vList2"/>
    <dgm:cxn modelId="{A393625F-67EF-4D0D-B930-B3985EDA663C}" srcId="{495D6D27-001C-43E5-88E8-DD8E99C145ED}" destId="{16C41307-AB50-4CB6-A730-A539D3E1C5C7}" srcOrd="1" destOrd="0" parTransId="{CBD5BCD8-450F-4D9B-8205-18ECFC201577}" sibTransId="{EDE3D74D-9A91-4295-A5C6-AF5B95E200E8}"/>
    <dgm:cxn modelId="{640AF36C-6397-4CC0-A478-333058A654D6}" srcId="{495D6D27-001C-43E5-88E8-DD8E99C145ED}" destId="{1C523728-E4B0-456E-B32E-AF85A9C4B94D}" srcOrd="2" destOrd="0" parTransId="{A0144646-34CA-4B03-B415-C42531C86CB1}" sibTransId="{4BD629FE-CFBE-4517-BAD9-49E508D1BD6C}"/>
    <dgm:cxn modelId="{43FD6086-396C-427A-B000-04AD95A75C19}" type="presOf" srcId="{35A54A5B-7F74-4BF3-8217-865A0ED5467C}" destId="{9EE39675-6779-4288-A22D-993FD5D2AC7B}" srcOrd="0" destOrd="0" presId="urn:microsoft.com/office/officeart/2005/8/layout/vList2"/>
    <dgm:cxn modelId="{42F0DC8A-5933-4BC9-942B-FADB0576C69B}" type="presOf" srcId="{16C41307-AB50-4CB6-A730-A539D3E1C5C7}" destId="{807482B3-49C5-4024-9731-54918AD4874D}" srcOrd="0" destOrd="0" presId="urn:microsoft.com/office/officeart/2005/8/layout/vList2"/>
    <dgm:cxn modelId="{DBDA9DDE-9346-4F53-816C-C3244AA53733}" type="presOf" srcId="{1C523728-E4B0-456E-B32E-AF85A9C4B94D}" destId="{259C283A-41C3-4196-AADD-CBD85BEA7780}" srcOrd="0" destOrd="0" presId="urn:microsoft.com/office/officeart/2005/8/layout/vList2"/>
    <dgm:cxn modelId="{372A0BEA-9566-40DA-8BCF-2060235B95F1}" srcId="{495D6D27-001C-43E5-88E8-DD8E99C145ED}" destId="{35A54A5B-7F74-4BF3-8217-865A0ED5467C}" srcOrd="0" destOrd="0" parTransId="{3E7E34C0-1E75-4DFF-B7F7-34D04145A22E}" sibTransId="{4A7A28CF-2768-43C4-A259-CDB232C0B057}"/>
    <dgm:cxn modelId="{1C399281-A560-42CF-A3CE-47D2814E8506}" type="presParOf" srcId="{C28AE991-8BB0-4F5A-85A4-0FFA10AEA581}" destId="{9EE39675-6779-4288-A22D-993FD5D2AC7B}" srcOrd="0" destOrd="0" presId="urn:microsoft.com/office/officeart/2005/8/layout/vList2"/>
    <dgm:cxn modelId="{28B50CA9-6A76-402F-8AFB-E5B8E2DDFF04}" type="presParOf" srcId="{C28AE991-8BB0-4F5A-85A4-0FFA10AEA581}" destId="{1BB4E31E-4CC3-41FA-8392-B85BE0B73469}" srcOrd="1" destOrd="0" presId="urn:microsoft.com/office/officeart/2005/8/layout/vList2"/>
    <dgm:cxn modelId="{086FF464-D7C4-45D6-BB2E-BBC8E6EB46AF}" type="presParOf" srcId="{C28AE991-8BB0-4F5A-85A4-0FFA10AEA581}" destId="{807482B3-49C5-4024-9731-54918AD4874D}" srcOrd="2" destOrd="0" presId="urn:microsoft.com/office/officeart/2005/8/layout/vList2"/>
    <dgm:cxn modelId="{7B586BDE-3609-47E5-96FC-C70160A7B3A0}" type="presParOf" srcId="{C28AE991-8BB0-4F5A-85A4-0FFA10AEA581}" destId="{271BAB5D-D819-4CF1-A038-824D34E116E5}" srcOrd="3" destOrd="0" presId="urn:microsoft.com/office/officeart/2005/8/layout/vList2"/>
    <dgm:cxn modelId="{7252A098-0E0A-4873-B4B8-2AF9E588CA05}" type="presParOf" srcId="{C28AE991-8BB0-4F5A-85A4-0FFA10AEA581}" destId="{259C283A-41C3-4196-AADD-CBD85BEA77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E64A-9D5A-472C-A84E-5A5BECE36EA2}">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1BD79-4F44-4AAD-BA4B-9AB25FDC4CEA}">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4185A-6AAF-43BC-B6AA-823F1E7A53F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55650">
            <a:lnSpc>
              <a:spcPct val="100000"/>
            </a:lnSpc>
            <a:spcBef>
              <a:spcPct val="0"/>
            </a:spcBef>
            <a:spcAft>
              <a:spcPct val="35000"/>
            </a:spcAft>
            <a:buNone/>
          </a:pPr>
          <a:r>
            <a:rPr lang="fr-FR" sz="1700" kern="1200"/>
            <a:t>1. **Collecte des données** : Données provenant de la FAO, Banque Mondiale, et d'autres sources fiables sur la consommation et production de volaille.</a:t>
          </a:r>
          <a:endParaRPr lang="en-US" sz="1700" kern="1200"/>
        </a:p>
      </dsp:txBody>
      <dsp:txXfrm>
        <a:off x="1844034" y="682"/>
        <a:ext cx="4401230" cy="1596566"/>
      </dsp:txXfrm>
    </dsp:sp>
    <dsp:sp modelId="{B12BD4BC-E66A-47EC-BCFF-7639EAE965F6}">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CD90-76AB-4114-94C6-E282D6E15AA5}">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AB0C1-1869-4108-B626-CF5898B7E598}">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55650">
            <a:lnSpc>
              <a:spcPct val="100000"/>
            </a:lnSpc>
            <a:spcBef>
              <a:spcPct val="0"/>
            </a:spcBef>
            <a:spcAft>
              <a:spcPct val="35000"/>
            </a:spcAft>
            <a:buNone/>
          </a:pPr>
          <a:r>
            <a:rPr lang="fr-FR" sz="1700" kern="1200"/>
            <a:t>2. **Nettoyage des données** : Gestion des valeurs manquantes, transformation Yeo-Johnson pour les variables non paramétriques.</a:t>
          </a:r>
          <a:endParaRPr lang="en-US" sz="1700" kern="1200"/>
        </a:p>
      </dsp:txBody>
      <dsp:txXfrm>
        <a:off x="1844034" y="1996390"/>
        <a:ext cx="4401230" cy="1596566"/>
      </dsp:txXfrm>
    </dsp:sp>
    <dsp:sp modelId="{E1579414-1157-4216-99FC-32D0F26F9C10}">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46BB8-DBEA-43DE-A08D-70D9377BDB7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EE7900-34BE-4AD6-983C-4D59047635E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55650">
            <a:lnSpc>
              <a:spcPct val="100000"/>
            </a:lnSpc>
            <a:spcBef>
              <a:spcPct val="0"/>
            </a:spcBef>
            <a:spcAft>
              <a:spcPct val="35000"/>
            </a:spcAft>
            <a:buNone/>
          </a:pPr>
          <a:r>
            <a:rPr lang="fr-FR" sz="1700" kern="1200"/>
            <a:t>3. **Analyse exploratoire** : Utilisation de l'ACP pour réduire les dimensions et identifier des clusters via K-means et CAH.</a:t>
          </a:r>
          <a:endParaRPr lang="en-US" sz="1700" kern="1200"/>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39675-6779-4288-A22D-993FD5D2AC7B}">
      <dsp:nvSpPr>
        <dsp:cNvPr id="0" name=""/>
        <dsp:cNvSpPr/>
      </dsp:nvSpPr>
      <dsp:spPr>
        <a:xfrm>
          <a:off x="0" y="245820"/>
          <a:ext cx="6900512" cy="1645020"/>
        </a:xfrm>
        <a:prstGeom prst="roundRect">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1" kern="1200" dirty="0"/>
            <a:t>Priorité immédiate : </a:t>
          </a:r>
          <a:r>
            <a:rPr lang="fr-FR" sz="1900" kern="1200" dirty="0"/>
            <a:t>Ciblez les pays développés (</a:t>
          </a:r>
          <a:r>
            <a:rPr lang="fr-FR" sz="1900" b="1" kern="1200" dirty="0"/>
            <a:t>États-Unis, Allemagne, Japon</a:t>
          </a:r>
          <a:r>
            <a:rPr lang="fr-FR" sz="1900" kern="1200" dirty="0"/>
            <a:t>) identifiés dans les clusters avec et sans PCA. Ces pays disposent des infrastructures nécessaires et d'une demande élevée pour des produits biologiques de haute qualité.</a:t>
          </a:r>
          <a:endParaRPr lang="en-US" sz="1900" kern="1200" dirty="0"/>
        </a:p>
      </dsp:txBody>
      <dsp:txXfrm>
        <a:off x="80303" y="326123"/>
        <a:ext cx="6739906" cy="1484414"/>
      </dsp:txXfrm>
    </dsp:sp>
    <dsp:sp modelId="{807482B3-49C5-4024-9731-54918AD4874D}">
      <dsp:nvSpPr>
        <dsp:cNvPr id="0" name=""/>
        <dsp:cNvSpPr/>
      </dsp:nvSpPr>
      <dsp:spPr>
        <a:xfrm>
          <a:off x="0" y="1945560"/>
          <a:ext cx="6900512" cy="164502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1" kern="1200" dirty="0"/>
            <a:t>Opportunités à moyen terme : </a:t>
          </a:r>
          <a:r>
            <a:rPr lang="fr-FR" sz="1900" kern="1200" dirty="0"/>
            <a:t>Surveillez les pays émergents (</a:t>
          </a:r>
          <a:r>
            <a:rPr lang="fr-FR" sz="1900" b="1" kern="1200" dirty="0"/>
            <a:t>Inde, Nigeria, Pakistan</a:t>
          </a:r>
          <a:r>
            <a:rPr lang="fr-FR" sz="1900" kern="1200" dirty="0"/>
            <a:t>), qui montrent une croissance rapide avec des infrastructures en développement. Ces pays pourraient devenir des marchés intéressants à moyen terme à mesure que leur classe moyenne croît.</a:t>
          </a:r>
          <a:endParaRPr lang="en-US" sz="1900" kern="1200" dirty="0"/>
        </a:p>
      </dsp:txBody>
      <dsp:txXfrm>
        <a:off x="80303" y="2025863"/>
        <a:ext cx="6739906" cy="1484414"/>
      </dsp:txXfrm>
    </dsp:sp>
    <dsp:sp modelId="{259C283A-41C3-4196-AADD-CBD85BEA7780}">
      <dsp:nvSpPr>
        <dsp:cNvPr id="0" name=""/>
        <dsp:cNvSpPr/>
      </dsp:nvSpPr>
      <dsp:spPr>
        <a:xfrm>
          <a:off x="0" y="3645300"/>
          <a:ext cx="6900512" cy="1645020"/>
        </a:xfrm>
        <a:prstGeom prst="roundRect">
          <a:avLst/>
        </a:prstGeom>
        <a:solidFill>
          <a:schemeClr val="accent2">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1" kern="1200" dirty="0"/>
            <a:t>Opportunités à long terme : </a:t>
          </a:r>
          <a:r>
            <a:rPr lang="fr-FR" sz="1900" kern="1200" dirty="0"/>
            <a:t>Pays avec des infrastructures limitées (</a:t>
          </a:r>
          <a:r>
            <a:rPr lang="fr-FR" sz="1900" b="1" kern="1200" dirty="0"/>
            <a:t>Angola, Ghana, Kenya</a:t>
          </a:r>
          <a:r>
            <a:rPr lang="fr-FR" sz="1900" kern="1200" dirty="0"/>
            <a:t>) pourraient représenter un potentiel à long terme, mais nécessitent des améliorations économiques et infrastructurelles avant de pouvoir être ciblés pour des exportations significatives de produits biologiques.</a:t>
          </a:r>
          <a:endParaRPr lang="en-US" sz="1900" kern="1200" dirty="0"/>
        </a:p>
      </dsp:txBody>
      <dsp:txXfrm>
        <a:off x="80303" y="3725603"/>
        <a:ext cx="6739906" cy="1484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70504-53EC-473A-B0A4-F8C839F115FD}" type="datetimeFigureOut">
              <a:rPr lang="fr-FR" smtClean="0"/>
              <a:t>17/09/2024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4D3AA-3508-4BB5-B61B-0EF84DE53FE0}" type="slidenum">
              <a:rPr lang="fr-FR" smtClean="0"/>
              <a:t>‹N°›</a:t>
            </a:fld>
            <a:endParaRPr lang="fr-FR"/>
          </a:p>
        </p:txBody>
      </p:sp>
    </p:spTree>
    <p:extLst>
      <p:ext uri="{BB962C8B-B14F-4D97-AF65-F5344CB8AC3E}">
        <p14:creationId xmlns:p14="http://schemas.microsoft.com/office/powerpoint/2010/main" val="251143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PC1</a:t>
            </a:r>
            <a:r>
              <a:rPr lang="fr-FR" dirty="0"/>
              <a:t> : Cette composante explique 40,2 % de la variance. Elle est corrélée positivement avec le PIB par habitant, l’électrification, la disponibilité alimentaire, et négativement avec la mortalité infantile. Cela signifie que les pays avec un score élevé sur PC1 sont plus développés économiquement et ont de meilleures infrastructures.</a:t>
            </a:r>
            <a:r>
              <a:rPr lang="fr-FR" b="1" dirty="0"/>
              <a:t>PC2</a:t>
            </a:r>
            <a:r>
              <a:rPr lang="fr-FR" dirty="0"/>
              <a:t> (18,4 %) : Corrélée avec des indicateurs de population, disponibilité intérieure, et urbanisation. Cette composante différencie les pays sur leur capacité à nourrir leur population en fonction de leur urbanisation.</a:t>
            </a:r>
            <a:r>
              <a:rPr lang="fr-FR" b="1" dirty="0"/>
              <a:t>PC3 et PC4</a:t>
            </a:r>
            <a:r>
              <a:rPr lang="fr-FR" dirty="0"/>
              <a:t> : Ces composantes expliquent des aspects moins dominants mais révèlent des différences dans les taux de chômage, l'inflation, et d’autres variables plus spécifiques.</a:t>
            </a:r>
          </a:p>
        </p:txBody>
      </p:sp>
      <p:sp>
        <p:nvSpPr>
          <p:cNvPr id="4" name="Espace réservé du numéro de diapositive 3"/>
          <p:cNvSpPr>
            <a:spLocks noGrp="1"/>
          </p:cNvSpPr>
          <p:nvPr>
            <p:ph type="sldNum" sz="quarter" idx="5"/>
          </p:nvPr>
        </p:nvSpPr>
        <p:spPr/>
        <p:txBody>
          <a:bodyPr/>
          <a:lstStyle/>
          <a:p>
            <a:fld id="{A5A4D3AA-3508-4BB5-B61B-0EF84DE53FE0}" type="slidenum">
              <a:rPr lang="fr-FR" smtClean="0"/>
              <a:t>5</a:t>
            </a:fld>
            <a:endParaRPr lang="fr-FR"/>
          </a:p>
        </p:txBody>
      </p:sp>
    </p:spTree>
    <p:extLst>
      <p:ext uri="{BB962C8B-B14F-4D97-AF65-F5344CB8AC3E}">
        <p14:creationId xmlns:p14="http://schemas.microsoft.com/office/powerpoint/2010/main" val="49833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Cluster 0 (avec CAH)</a:t>
            </a:r>
            <a:r>
              <a:rPr lang="fr-FR" dirty="0"/>
              <a:t> : Pays à faible développement, principalement en Afrique et en Asie du Sud, avec de grandes limitations en termes d’infrastructures (faible électrification, mortalité infantile élevée) (ex : Ghana, Nigeria, Pakistan).</a:t>
            </a:r>
          </a:p>
          <a:p>
            <a:r>
              <a:rPr lang="fr-FR" b="1" dirty="0"/>
              <a:t>Cluster 1 (avec CAH)</a:t>
            </a:r>
            <a:r>
              <a:rPr lang="fr-FR" dirty="0"/>
              <a:t> : Pays développés avec un accès avancé aux infrastructures, une économie forte et une bonne disponibilité alimentaire (ex : États-Unis, France, Allemagne).</a:t>
            </a:r>
          </a:p>
          <a:p>
            <a:r>
              <a:rPr lang="fr-FR" b="1" dirty="0"/>
              <a:t>Cluster 2 (avec CAH)</a:t>
            </a:r>
            <a:r>
              <a:rPr lang="fr-FR" dirty="0"/>
              <a:t> : Pays intermédiaires ou en transition, avec des infrastructures mixtes et un niveau de développement socio-économique modéré (ex : Bolivie, Guyana, Serbie).</a:t>
            </a:r>
          </a:p>
          <a:p>
            <a:r>
              <a:rPr lang="fr-FR" b="1" dirty="0"/>
              <a:t>Cluster 3 (avec CAH)</a:t>
            </a:r>
            <a:r>
              <a:rPr lang="fr-FR" dirty="0"/>
              <a:t> : Pays riches avec des infrastructures avancées, souvent de petites nations développées ou à revenu élevé (ex : Luxembourg, Norvège, Islande).</a:t>
            </a:r>
          </a:p>
        </p:txBody>
      </p:sp>
      <p:sp>
        <p:nvSpPr>
          <p:cNvPr id="4" name="Espace réservé du numéro de diapositive 3"/>
          <p:cNvSpPr>
            <a:spLocks noGrp="1"/>
          </p:cNvSpPr>
          <p:nvPr>
            <p:ph type="sldNum" sz="quarter" idx="5"/>
          </p:nvPr>
        </p:nvSpPr>
        <p:spPr/>
        <p:txBody>
          <a:bodyPr/>
          <a:lstStyle/>
          <a:p>
            <a:fld id="{A5A4D3AA-3508-4BB5-B61B-0EF84DE53FE0}" type="slidenum">
              <a:rPr lang="fr-FR" smtClean="0"/>
              <a:t>7</a:t>
            </a:fld>
            <a:endParaRPr lang="fr-FR"/>
          </a:p>
        </p:txBody>
      </p:sp>
    </p:spTree>
    <p:extLst>
      <p:ext uri="{BB962C8B-B14F-4D97-AF65-F5344CB8AC3E}">
        <p14:creationId xmlns:p14="http://schemas.microsoft.com/office/powerpoint/2010/main" val="208117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FR" sz="1200" b="1" dirty="0"/>
              <a:t>Cluster 0</a:t>
            </a:r>
            <a:r>
              <a:rPr lang="fr-FR" sz="1200" dirty="0"/>
              <a:t> : Pays en développement avec un PIB plus bas et une électrification limitée (ex : Belize, Gabon).</a:t>
            </a:r>
          </a:p>
          <a:p>
            <a:pPr>
              <a:buFont typeface="Arial" panose="020B0604020202020204" pitchFamily="34" charset="0"/>
              <a:buChar char="•"/>
            </a:pPr>
            <a:r>
              <a:rPr lang="fr-FR" sz="1200" b="1" dirty="0"/>
              <a:t>Cluster 1</a:t>
            </a:r>
            <a:r>
              <a:rPr lang="fr-FR" sz="1200" dirty="0"/>
              <a:t> : Pays avancés économiquement (ex : France, États-Unis, Allemagne).</a:t>
            </a:r>
          </a:p>
          <a:p>
            <a:pPr>
              <a:buFont typeface="Arial" panose="020B0604020202020204" pitchFamily="34" charset="0"/>
              <a:buChar char="•"/>
            </a:pPr>
            <a:r>
              <a:rPr lang="fr-FR" sz="1200" b="1" dirty="0"/>
              <a:t>Cluster 2</a:t>
            </a:r>
            <a:r>
              <a:rPr lang="fr-FR" sz="1200" dirty="0"/>
              <a:t> : Pays à faible développement avec une forte mortalité infantile et un accès limité aux infrastructures (ex : Angola, Nigeria).</a:t>
            </a:r>
          </a:p>
          <a:p>
            <a:pPr>
              <a:buFont typeface="Arial" panose="020B0604020202020204" pitchFamily="34" charset="0"/>
              <a:buChar char="•"/>
            </a:pPr>
            <a:r>
              <a:rPr lang="fr-FR" sz="1200" b="1" dirty="0"/>
              <a:t>Cluster 3</a:t>
            </a:r>
            <a:r>
              <a:rPr lang="fr-FR" sz="1200" dirty="0"/>
              <a:t> : Pays en transition avec des indicateurs mixtes (ex : Albanie, Serbie).</a:t>
            </a:r>
          </a:p>
          <a:p>
            <a:endParaRPr lang="fr-FR" dirty="0"/>
          </a:p>
        </p:txBody>
      </p:sp>
      <p:sp>
        <p:nvSpPr>
          <p:cNvPr id="4" name="Espace réservé du numéro de diapositive 3"/>
          <p:cNvSpPr>
            <a:spLocks noGrp="1"/>
          </p:cNvSpPr>
          <p:nvPr>
            <p:ph type="sldNum" sz="quarter" idx="5"/>
          </p:nvPr>
        </p:nvSpPr>
        <p:spPr/>
        <p:txBody>
          <a:bodyPr/>
          <a:lstStyle/>
          <a:p>
            <a:fld id="{A5A4D3AA-3508-4BB5-B61B-0EF84DE53FE0}" type="slidenum">
              <a:rPr lang="fr-FR" smtClean="0"/>
              <a:t>11</a:t>
            </a:fld>
            <a:endParaRPr lang="fr-FR"/>
          </a:p>
        </p:txBody>
      </p:sp>
    </p:spTree>
    <p:extLst>
      <p:ext uri="{BB962C8B-B14F-4D97-AF65-F5344CB8AC3E}">
        <p14:creationId xmlns:p14="http://schemas.microsoft.com/office/powerpoint/2010/main" val="277725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FR" sz="1200" b="1" dirty="0"/>
              <a:t>Cluster 0</a:t>
            </a:r>
            <a:r>
              <a:rPr lang="fr-FR" sz="1200" dirty="0"/>
              <a:t> : Petits pays ou îles avec des niveaux de développement variables.</a:t>
            </a:r>
          </a:p>
          <a:p>
            <a:pPr>
              <a:buFont typeface="Arial" panose="020B0604020202020204" pitchFamily="34" charset="0"/>
              <a:buChar char="•"/>
            </a:pPr>
            <a:r>
              <a:rPr lang="fr-FR" sz="1200" b="1" dirty="0"/>
              <a:t>Cluster 1</a:t>
            </a:r>
            <a:r>
              <a:rPr lang="fr-FR" sz="1200" dirty="0"/>
              <a:t> : Pays développés avec un fort accès aux infrastructures.</a:t>
            </a:r>
          </a:p>
          <a:p>
            <a:pPr>
              <a:buFont typeface="Arial" panose="020B0604020202020204" pitchFamily="34" charset="0"/>
              <a:buChar char="•"/>
            </a:pPr>
            <a:r>
              <a:rPr lang="fr-FR" sz="1200" b="1" dirty="0"/>
              <a:t>Cluster 2</a:t>
            </a:r>
            <a:r>
              <a:rPr lang="fr-FR" sz="1200" dirty="0"/>
              <a:t> : Pays en développement ou en transition.</a:t>
            </a:r>
          </a:p>
          <a:p>
            <a:pPr>
              <a:buFont typeface="Arial" panose="020B0604020202020204" pitchFamily="34" charset="0"/>
              <a:buChar char="•"/>
            </a:pPr>
            <a:r>
              <a:rPr lang="fr-FR" sz="1200" b="1" dirty="0"/>
              <a:t>Cluster 3</a:t>
            </a:r>
            <a:r>
              <a:rPr lang="fr-FR" sz="1200" dirty="0"/>
              <a:t> : Pays à faible développement socio-économique, principalement en Afrique subsaharienne et en Asie du Sud, avec des infrastructures limitées et des indicateurs tels que la mortalité infantile élevée et un faible accès à l’électrification.</a:t>
            </a:r>
          </a:p>
          <a:p>
            <a:endParaRPr lang="fr-FR" dirty="0"/>
          </a:p>
        </p:txBody>
      </p:sp>
      <p:sp>
        <p:nvSpPr>
          <p:cNvPr id="4" name="Espace réservé du numéro de diapositive 3"/>
          <p:cNvSpPr>
            <a:spLocks noGrp="1"/>
          </p:cNvSpPr>
          <p:nvPr>
            <p:ph type="sldNum" sz="quarter" idx="5"/>
          </p:nvPr>
        </p:nvSpPr>
        <p:spPr/>
        <p:txBody>
          <a:bodyPr/>
          <a:lstStyle/>
          <a:p>
            <a:fld id="{A5A4D3AA-3508-4BB5-B61B-0EF84DE53FE0}" type="slidenum">
              <a:rPr lang="fr-FR" smtClean="0"/>
              <a:t>13</a:t>
            </a:fld>
            <a:endParaRPr lang="fr-FR"/>
          </a:p>
        </p:txBody>
      </p:sp>
    </p:spTree>
    <p:extLst>
      <p:ext uri="{BB962C8B-B14F-4D97-AF65-F5344CB8AC3E}">
        <p14:creationId xmlns:p14="http://schemas.microsoft.com/office/powerpoint/2010/main" val="118063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3F3B5-D5C0-D80F-4B3F-DC86168124D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44FB94F-14ED-4B60-A8E5-1ADE82AC9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3FC752C-2AB3-4A87-9590-6E18EFF33D1E}"/>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EA502A33-E10F-4432-146D-A37BA5873A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16E9ED-EA34-7AE4-9ADF-FD9E0DF6ACF8}"/>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39203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8ED3B-423E-EF3E-CE6D-990FFB65F33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CFFB2F0-B741-4746-BBD2-2A69418363D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A13281-1EC5-D2EC-12DA-FFA94B08AFE5}"/>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098A2C3F-9774-C315-471B-665BF2985D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2EAB3F-368B-01A3-8C8F-73D5F30B908E}"/>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221367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31AE84-9E7A-B6AE-5D45-8AFB5F238F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DAF16ED-5FFA-6462-5B1E-22CAF49DE33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7E0722-46C2-90C6-7CCF-52EF83173714}"/>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9E12F3FA-5AE5-B2B9-42FA-C1CB91A74A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3F8525-BC43-7FE3-2518-C262B8DD2CBC}"/>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192258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58A2C-20F6-F5FD-B623-00105D685E35}"/>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20FF434A-894F-8318-F5D1-E63200DAEA6E}"/>
              </a:ext>
            </a:extLst>
          </p:cNvPr>
          <p:cNvSpPr>
            <a:spLocks noGrp="1"/>
          </p:cNvSpPr>
          <p:nvPr>
            <p:ph type="body"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BDFEFB-A3CB-A4BA-FBE1-746A50579329}"/>
              </a:ext>
            </a:extLst>
          </p:cNvPr>
          <p:cNvSpPr>
            <a:spLocks noGrp="1"/>
          </p:cNvSpPr>
          <p:nvPr>
            <p:ph type="dt" sz="half" idx="10"/>
          </p:nvPr>
        </p:nvSpPr>
        <p:spPr/>
        <p:txBody>
          <a:bodyPr/>
          <a:lstStyle/>
          <a:p>
            <a:fld id="{9842AFE3-9BC1-4E8C-9AE9-0066A2140BC4}"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C4F286CC-8467-D2B7-ED28-629358D5C6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6A6053-C0DD-90A1-07B3-213F2174B070}"/>
              </a:ext>
            </a:extLst>
          </p:cNvPr>
          <p:cNvSpPr>
            <a:spLocks noGrp="1"/>
          </p:cNvSpPr>
          <p:nvPr>
            <p:ph type="sldNum" sz="quarter" idx="12"/>
          </p:nvPr>
        </p:nvSpPr>
        <p:spPr/>
        <p:txBody>
          <a:bodyPr/>
          <a:lstStyle/>
          <a:p>
            <a:fld id="{A7011A63-C369-4FDD-838E-5B01D711D529}" type="slidenum">
              <a:rPr lang="fr-FR" smtClean="0"/>
              <a:t>‹N°›</a:t>
            </a:fld>
            <a:endParaRPr lang="fr-FR"/>
          </a:p>
        </p:txBody>
      </p:sp>
    </p:spTree>
    <p:extLst>
      <p:ext uri="{BB962C8B-B14F-4D97-AF65-F5344CB8AC3E}">
        <p14:creationId xmlns:p14="http://schemas.microsoft.com/office/powerpoint/2010/main" val="278671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95FDB-F6EF-EB88-E41A-774E4E0BFDC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31F363-6B55-3224-23D2-F7C28CCB82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ABABA7-D1FE-C95B-B5D7-4CA9DDEDD809}"/>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1D028CE0-9D6C-A499-AC71-699A858AB3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C3B685-A678-D271-2A10-EAAF27DE4456}"/>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15324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1DDB7-DB6D-B7B7-A720-B8B51A148F6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C66C83A-8D3E-5C7C-CAEC-C3EF8AE203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6821EF6-2AA2-2CD6-E676-9AA08C97B36B}"/>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C91AFEA0-47B1-25C5-89EB-EDE527B09A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E5EB41-95B3-8EB7-3496-797FA5A28EC2}"/>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25273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1363F-5208-7E61-32E5-019EB55956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ED7AC3-6295-7673-3C80-F8FEECB9DF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A5B8178-48E7-3528-19D8-2F9586C665A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94EB456-DF40-2EAC-B76F-FB37AEA1C466}"/>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6" name="Espace réservé du pied de page 5">
            <a:extLst>
              <a:ext uri="{FF2B5EF4-FFF2-40B4-BE49-F238E27FC236}">
                <a16:creationId xmlns:a16="http://schemas.microsoft.com/office/drawing/2014/main" id="{78372150-CB18-6605-FCEC-064DEF5284F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FE4457-9FDB-38BD-25E1-9096D4B0A299}"/>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349893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19BE8D-1DC7-788D-4F02-03ECE27DBDC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43AE341-C49D-2F0E-8A10-C0ED7BCAD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8B0FBD-8829-3701-E23A-7D762224D63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297717-991A-8DFE-646D-1313923EA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BFE7B0-44DA-261D-08A8-350A8C411FF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42FFA1A-C18D-7CC8-1471-6816DE4F70DB}"/>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8" name="Espace réservé du pied de page 7">
            <a:extLst>
              <a:ext uri="{FF2B5EF4-FFF2-40B4-BE49-F238E27FC236}">
                <a16:creationId xmlns:a16="http://schemas.microsoft.com/office/drawing/2014/main" id="{CBDE58B9-A43E-0569-9BB1-3BF3B3D3E41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BE57C9-DA50-2CD0-915C-43505EFE936D}"/>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357401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3C9D6-8C07-FE59-C553-99722840D99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84E6492-AE98-8F51-1256-D817556CC1AF}"/>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4" name="Espace réservé du pied de page 3">
            <a:extLst>
              <a:ext uri="{FF2B5EF4-FFF2-40B4-BE49-F238E27FC236}">
                <a16:creationId xmlns:a16="http://schemas.microsoft.com/office/drawing/2014/main" id="{BAC16ED5-B9CB-A737-EA8B-38AC60A01CC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4C0877-CF22-4D0A-68FB-254B49A0BDA0}"/>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224707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487ED6E-EDD9-C96B-0B46-E469F70B90B7}"/>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3" name="Espace réservé du pied de page 2">
            <a:extLst>
              <a:ext uri="{FF2B5EF4-FFF2-40B4-BE49-F238E27FC236}">
                <a16:creationId xmlns:a16="http://schemas.microsoft.com/office/drawing/2014/main" id="{B95C228E-58AC-079E-9981-EA9E620AB3E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A1398FE-3941-3764-E854-80AE84861C14}"/>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394743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2B63C-6307-99C1-AE09-AE6609856E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7D24A8-C47C-950F-2402-1B9B914E6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4EB1597-99E9-7F16-AE7C-CEE56CC19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F83BAF-DFCE-5583-1CFD-D2BC770E9914}"/>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6" name="Espace réservé du pied de page 5">
            <a:extLst>
              <a:ext uri="{FF2B5EF4-FFF2-40B4-BE49-F238E27FC236}">
                <a16:creationId xmlns:a16="http://schemas.microsoft.com/office/drawing/2014/main" id="{843661C6-25E7-E5CF-FF5B-3D29D7CCB8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0A2305-695F-1EF6-C3DF-703FFA45395B}"/>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400176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00771-939B-EDB9-ACCC-7920737F89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2A6D9BA-BD76-57BD-210D-8EC156160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67FF12F-CFE8-2B44-AEA6-FC0637F43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973351-59DA-94EF-685E-68667D2CBE8F}"/>
              </a:ext>
            </a:extLst>
          </p:cNvPr>
          <p:cNvSpPr>
            <a:spLocks noGrp="1"/>
          </p:cNvSpPr>
          <p:nvPr>
            <p:ph type="dt" sz="half" idx="10"/>
          </p:nvPr>
        </p:nvSpPr>
        <p:spPr/>
        <p:txBody>
          <a:bodyPr/>
          <a:lstStyle/>
          <a:p>
            <a:fld id="{9180C450-2EDD-4BBC-8407-2A7C2055EC18}" type="datetimeFigureOut">
              <a:rPr lang="fr-FR" smtClean="0"/>
              <a:t>17/09/2024</a:t>
            </a:fld>
            <a:endParaRPr lang="fr-FR"/>
          </a:p>
        </p:txBody>
      </p:sp>
      <p:sp>
        <p:nvSpPr>
          <p:cNvPr id="6" name="Espace réservé du pied de page 5">
            <a:extLst>
              <a:ext uri="{FF2B5EF4-FFF2-40B4-BE49-F238E27FC236}">
                <a16:creationId xmlns:a16="http://schemas.microsoft.com/office/drawing/2014/main" id="{215BCD9A-52D1-FF1F-2CA0-2137D7AE57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AC8C4C-30A7-997A-4385-05EF752EE966}"/>
              </a:ext>
            </a:extLst>
          </p:cNvPr>
          <p:cNvSpPr>
            <a:spLocks noGrp="1"/>
          </p:cNvSpPr>
          <p:nvPr>
            <p:ph type="sldNum" sz="quarter" idx="12"/>
          </p:nvPr>
        </p:nvSpPr>
        <p:spPr/>
        <p:txBody>
          <a:bodyPr/>
          <a:lstStyle/>
          <a:p>
            <a:fld id="{F2952A5C-C765-4605-B594-3B67EE93755E}" type="slidenum">
              <a:rPr lang="fr-FR" smtClean="0"/>
              <a:t>‹N°›</a:t>
            </a:fld>
            <a:endParaRPr lang="fr-FR"/>
          </a:p>
        </p:txBody>
      </p:sp>
    </p:spTree>
    <p:extLst>
      <p:ext uri="{BB962C8B-B14F-4D97-AF65-F5344CB8AC3E}">
        <p14:creationId xmlns:p14="http://schemas.microsoft.com/office/powerpoint/2010/main" val="207002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3CA937-FA58-74CC-B04D-288ED3DBB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7546AA-0D45-8B91-97FB-E80C79196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E895A1-0F2B-25E9-F20F-692FB23C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80C450-2EDD-4BBC-8407-2A7C2055EC18}" type="datetimeFigureOut">
              <a:rPr lang="fr-FR" smtClean="0"/>
              <a:t>17/09/2024</a:t>
            </a:fld>
            <a:endParaRPr lang="fr-FR"/>
          </a:p>
        </p:txBody>
      </p:sp>
      <p:sp>
        <p:nvSpPr>
          <p:cNvPr id="5" name="Espace réservé du pied de page 4">
            <a:extLst>
              <a:ext uri="{FF2B5EF4-FFF2-40B4-BE49-F238E27FC236}">
                <a16:creationId xmlns:a16="http://schemas.microsoft.com/office/drawing/2014/main" id="{C1988590-0633-6389-F025-C13E6A2B7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DEBD1B2-B1CF-2CFE-42AD-C0A459722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952A5C-C765-4605-B594-3B67EE93755E}" type="slidenum">
              <a:rPr lang="fr-FR" smtClean="0"/>
              <a:t>‹N°›</a:t>
            </a:fld>
            <a:endParaRPr lang="fr-FR"/>
          </a:p>
        </p:txBody>
      </p:sp>
    </p:spTree>
    <p:extLst>
      <p:ext uri="{BB962C8B-B14F-4D97-AF65-F5344CB8AC3E}">
        <p14:creationId xmlns:p14="http://schemas.microsoft.com/office/powerpoint/2010/main" val="140466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Poussins à la ferme">
            <a:extLst>
              <a:ext uri="{FF2B5EF4-FFF2-40B4-BE49-F238E27FC236}">
                <a16:creationId xmlns:a16="http://schemas.microsoft.com/office/drawing/2014/main" id="{3A94AD4A-0A5E-32E0-5FFD-302ABC9B04B9}"/>
              </a:ext>
            </a:extLst>
          </p:cNvPr>
          <p:cNvPicPr>
            <a:picLocks noChangeAspect="1"/>
          </p:cNvPicPr>
          <p:nvPr/>
        </p:nvPicPr>
        <p:blipFill>
          <a:blip r:embed="rId2">
            <a:alphaModFix amt="50000"/>
          </a:blip>
          <a:srcRect t="12400" r="-1" b="3308"/>
          <a:stretch/>
        </p:blipFill>
        <p:spPr>
          <a:xfrm>
            <a:off x="20" y="10"/>
            <a:ext cx="12188930" cy="6857990"/>
          </a:xfrm>
          <a:prstGeom prst="rect">
            <a:avLst/>
          </a:prstGeom>
        </p:spPr>
      </p:pic>
      <p:sp>
        <p:nvSpPr>
          <p:cNvPr id="2" name="Titre 1">
            <a:extLst>
              <a:ext uri="{FF2B5EF4-FFF2-40B4-BE49-F238E27FC236}">
                <a16:creationId xmlns:a16="http://schemas.microsoft.com/office/drawing/2014/main" id="{7C727598-A5E0-7F72-0E74-AFE5302A046A}"/>
              </a:ext>
            </a:extLst>
          </p:cNvPr>
          <p:cNvSpPr>
            <a:spLocks noGrp="1"/>
          </p:cNvSpPr>
          <p:nvPr>
            <p:ph type="ctrTitle"/>
          </p:nvPr>
        </p:nvSpPr>
        <p:spPr>
          <a:xfrm>
            <a:off x="1524000" y="1122363"/>
            <a:ext cx="9144000" cy="3063240"/>
          </a:xfrm>
        </p:spPr>
        <p:txBody>
          <a:bodyPr>
            <a:normAutofit/>
          </a:bodyPr>
          <a:lstStyle/>
          <a:p>
            <a:r>
              <a:rPr lang="fr-FR" sz="6600">
                <a:solidFill>
                  <a:schemeClr val="bg1"/>
                </a:solidFill>
              </a:rPr>
              <a:t>Étude de marché pour l'exportation de poulets biologiques</a:t>
            </a:r>
          </a:p>
        </p:txBody>
      </p:sp>
      <p:sp>
        <p:nvSpPr>
          <p:cNvPr id="3" name="Sous-titre 2">
            <a:extLst>
              <a:ext uri="{FF2B5EF4-FFF2-40B4-BE49-F238E27FC236}">
                <a16:creationId xmlns:a16="http://schemas.microsoft.com/office/drawing/2014/main" id="{4EFE02CF-E264-06AA-0238-CA747B3BB1C5}"/>
              </a:ext>
            </a:extLst>
          </p:cNvPr>
          <p:cNvSpPr>
            <a:spLocks noGrp="1"/>
          </p:cNvSpPr>
          <p:nvPr>
            <p:ph type="subTitle" idx="1"/>
          </p:nvPr>
        </p:nvSpPr>
        <p:spPr>
          <a:xfrm>
            <a:off x="1527048" y="4599432"/>
            <a:ext cx="9144000" cy="1536192"/>
          </a:xfrm>
        </p:spPr>
        <p:txBody>
          <a:bodyPr>
            <a:normAutofit/>
          </a:bodyPr>
          <a:lstStyle/>
          <a:p>
            <a:r>
              <a:rPr lang="fr-FR" dirty="0">
                <a:solidFill>
                  <a:schemeClr val="bg1"/>
                </a:solidFill>
              </a:rPr>
              <a:t>Entreprise : La Poule Qui Chante</a:t>
            </a:r>
          </a:p>
          <a:p>
            <a:r>
              <a:rPr lang="en-US" dirty="0">
                <a:solidFill>
                  <a:schemeClr val="bg1"/>
                </a:solidFill>
              </a:rPr>
              <a:t>Oussama BENMAHAMMED | 09/2024 | Data Analyst</a:t>
            </a:r>
          </a:p>
          <a:p>
            <a:endParaRPr lang="fr-FR" dirty="0">
              <a:solidFill>
                <a:schemeClr val="bg1"/>
              </a:solidFill>
            </a:endParaRPr>
          </a:p>
        </p:txBody>
      </p:sp>
      <p:sp>
        <p:nvSpPr>
          <p:cNvPr id="4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19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2EB33A-3BC2-6EAE-4F9E-AE0602721125}"/>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Clusters K-means</a:t>
            </a:r>
          </a:p>
        </p:txBody>
      </p:sp>
      <p:sp>
        <p:nvSpPr>
          <p:cNvPr id="39" name="Rectangle 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texte 2">
            <a:extLst>
              <a:ext uri="{FF2B5EF4-FFF2-40B4-BE49-F238E27FC236}">
                <a16:creationId xmlns:a16="http://schemas.microsoft.com/office/drawing/2014/main" id="{3632B43E-52E5-4DE8-628D-3A3B4D2E059F}"/>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200"/>
              <a:t>Les pays sont regroupés directement sur la base des variables socio-économiques d’origine (PIB, taux d'électrification, mortalité infantile, etc.). Les résultats des 4 clusters regroupant des pays ayant des profils similaires sur l’ensemble de ces variables. Par exemple :</a:t>
            </a:r>
          </a:p>
          <a:p>
            <a:r>
              <a:rPr lang="en-US" sz="1200" b="1"/>
              <a:t>Cluster 0</a:t>
            </a:r>
            <a:r>
              <a:rPr lang="en-US" sz="1200"/>
              <a:t> : Pays en développement avec un PIB plus bas et une électrification limitée.</a:t>
            </a:r>
          </a:p>
          <a:p>
            <a:r>
              <a:rPr lang="en-US" sz="1200" b="1"/>
              <a:t>Cluster 1</a:t>
            </a:r>
            <a:r>
              <a:rPr lang="en-US" sz="1200"/>
              <a:t> : Pays avancés économiquement.</a:t>
            </a:r>
          </a:p>
          <a:p>
            <a:r>
              <a:rPr lang="en-US" sz="1200" b="1"/>
              <a:t>Cluster 2</a:t>
            </a:r>
            <a:r>
              <a:rPr lang="en-US" sz="1200"/>
              <a:t> : Pays à faible développement avec une forte mortalité infantile et un accès limité aux infrastructures.</a:t>
            </a:r>
          </a:p>
          <a:p>
            <a:r>
              <a:rPr lang="en-US" sz="1200" b="1"/>
              <a:t>Cluster 3</a:t>
            </a:r>
            <a:r>
              <a:rPr lang="en-US" sz="1200"/>
              <a:t> : Pays en transition avec des indicateurs mixtes.</a:t>
            </a:r>
          </a:p>
        </p:txBody>
      </p:sp>
      <p:pic>
        <p:nvPicPr>
          <p:cNvPr id="5" name="Image 4">
            <a:extLst>
              <a:ext uri="{FF2B5EF4-FFF2-40B4-BE49-F238E27FC236}">
                <a16:creationId xmlns:a16="http://schemas.microsoft.com/office/drawing/2014/main" id="{804971EA-54C8-5418-8B49-986967B78E57}"/>
              </a:ext>
            </a:extLst>
          </p:cNvPr>
          <p:cNvPicPr>
            <a:picLocks noChangeAspect="1"/>
          </p:cNvPicPr>
          <p:nvPr/>
        </p:nvPicPr>
        <p:blipFill>
          <a:blip r:embed="rId2"/>
          <a:stretch>
            <a:fillRect/>
          </a:stretch>
        </p:blipFill>
        <p:spPr>
          <a:xfrm>
            <a:off x="4901184" y="2017018"/>
            <a:ext cx="6922008" cy="2924548"/>
          </a:xfrm>
          <a:prstGeom prst="rect">
            <a:avLst/>
          </a:prstGeom>
        </p:spPr>
      </p:pic>
    </p:spTree>
    <p:extLst>
      <p:ext uri="{BB962C8B-B14F-4D97-AF65-F5344CB8AC3E}">
        <p14:creationId xmlns:p14="http://schemas.microsoft.com/office/powerpoint/2010/main" val="14596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EB33A-3BC2-6EAE-4F9E-AE0602721125}"/>
              </a:ext>
            </a:extLst>
          </p:cNvPr>
          <p:cNvSpPr>
            <a:spLocks noGrp="1"/>
          </p:cNvSpPr>
          <p:nvPr>
            <p:ph type="title"/>
          </p:nvPr>
        </p:nvSpPr>
        <p:spPr/>
        <p:txBody>
          <a:bodyPr/>
          <a:lstStyle/>
          <a:p>
            <a:r>
              <a:rPr lang="fr-FR" dirty="0"/>
              <a:t>Clusters K-</a:t>
            </a:r>
            <a:r>
              <a:rPr lang="fr-FR" dirty="0" err="1"/>
              <a:t>means</a:t>
            </a:r>
            <a:endParaRPr lang="fr-FR" dirty="0"/>
          </a:p>
        </p:txBody>
      </p:sp>
      <p:sp>
        <p:nvSpPr>
          <p:cNvPr id="3" name="Espace réservé du texte 2">
            <a:extLst>
              <a:ext uri="{FF2B5EF4-FFF2-40B4-BE49-F238E27FC236}">
                <a16:creationId xmlns:a16="http://schemas.microsoft.com/office/drawing/2014/main" id="{3632B43E-52E5-4DE8-628D-3A3B4D2E059F}"/>
              </a:ext>
            </a:extLst>
          </p:cNvPr>
          <p:cNvSpPr>
            <a:spLocks noGrp="1"/>
          </p:cNvSpPr>
          <p:nvPr>
            <p:ph type="body" idx="1"/>
          </p:nvPr>
        </p:nvSpPr>
        <p:spPr>
          <a:xfrm>
            <a:off x="838200" y="1825625"/>
            <a:ext cx="3584510" cy="1524065"/>
          </a:xfrm>
        </p:spPr>
        <p:txBody>
          <a:bodyPr>
            <a:normAutofit fontScale="55000" lnSpcReduction="20000"/>
          </a:bodyPr>
          <a:lstStyle/>
          <a:p>
            <a:r>
              <a:rPr lang="fr-FR" dirty="0"/>
              <a:t>Clustering effectué directement sur les données sans réduction de la dimensionnalité.</a:t>
            </a:r>
          </a:p>
          <a:p>
            <a:r>
              <a:rPr lang="fr-FR" dirty="0"/>
              <a:t>4 clusters sont identifiés, distinguant les pays par leur niveau de développement, production de volaille et infrastructures.</a:t>
            </a:r>
          </a:p>
        </p:txBody>
      </p:sp>
      <p:pic>
        <p:nvPicPr>
          <p:cNvPr id="7" name="Image 6">
            <a:extLst>
              <a:ext uri="{FF2B5EF4-FFF2-40B4-BE49-F238E27FC236}">
                <a16:creationId xmlns:a16="http://schemas.microsoft.com/office/drawing/2014/main" id="{D43170BC-4654-41D1-0F00-18A7E9109385}"/>
              </a:ext>
            </a:extLst>
          </p:cNvPr>
          <p:cNvPicPr>
            <a:picLocks noChangeAspect="1"/>
          </p:cNvPicPr>
          <p:nvPr/>
        </p:nvPicPr>
        <p:blipFill>
          <a:blip r:embed="rId3"/>
          <a:stretch>
            <a:fillRect/>
          </a:stretch>
        </p:blipFill>
        <p:spPr>
          <a:xfrm>
            <a:off x="5701004" y="149290"/>
            <a:ext cx="6369907" cy="4655822"/>
          </a:xfrm>
          <a:prstGeom prst="rect">
            <a:avLst/>
          </a:prstGeom>
        </p:spPr>
      </p:pic>
      <p:pic>
        <p:nvPicPr>
          <p:cNvPr id="6" name="Image 5">
            <a:extLst>
              <a:ext uri="{FF2B5EF4-FFF2-40B4-BE49-F238E27FC236}">
                <a16:creationId xmlns:a16="http://schemas.microsoft.com/office/drawing/2014/main" id="{9FD619BF-D685-DBEE-226D-D5B36810C724}"/>
              </a:ext>
            </a:extLst>
          </p:cNvPr>
          <p:cNvPicPr>
            <a:picLocks noChangeAspect="1"/>
          </p:cNvPicPr>
          <p:nvPr/>
        </p:nvPicPr>
        <p:blipFill>
          <a:blip r:embed="rId4"/>
          <a:stretch>
            <a:fillRect/>
          </a:stretch>
        </p:blipFill>
        <p:spPr>
          <a:xfrm>
            <a:off x="0" y="4937148"/>
            <a:ext cx="12192000" cy="1892860"/>
          </a:xfrm>
          <a:prstGeom prst="rect">
            <a:avLst/>
          </a:prstGeom>
        </p:spPr>
      </p:pic>
    </p:spTree>
    <p:extLst>
      <p:ext uri="{BB962C8B-B14F-4D97-AF65-F5344CB8AC3E}">
        <p14:creationId xmlns:p14="http://schemas.microsoft.com/office/powerpoint/2010/main" val="209487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Shape 5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5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2EB33A-3BC2-6EAE-4F9E-AE0602721125}"/>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Clusters K-means avec ACP</a:t>
            </a:r>
          </a:p>
        </p:txBody>
      </p:sp>
      <p:sp>
        <p:nvSpPr>
          <p:cNvPr id="69" name="Rectangle 6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texte 2">
            <a:extLst>
              <a:ext uri="{FF2B5EF4-FFF2-40B4-BE49-F238E27FC236}">
                <a16:creationId xmlns:a16="http://schemas.microsoft.com/office/drawing/2014/main" id="{3632B43E-52E5-4DE8-628D-3A3B4D2E059F}"/>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200"/>
              <a:t>Les clusters sont similaires en termes de segmentation, mais plus faciles à interpréter grâce à la réduction de dimensions.</a:t>
            </a:r>
          </a:p>
          <a:p>
            <a:r>
              <a:rPr lang="en-US" sz="1200" b="1"/>
              <a:t>Cluster 0</a:t>
            </a:r>
            <a:r>
              <a:rPr lang="en-US" sz="1200"/>
              <a:t> : Petits pays ou îles avec des niveaux de développement variables.</a:t>
            </a:r>
          </a:p>
          <a:p>
            <a:r>
              <a:rPr lang="en-US" sz="1200" b="1"/>
              <a:t>Cluster 1</a:t>
            </a:r>
            <a:r>
              <a:rPr lang="en-US" sz="1200"/>
              <a:t> : Pays développés avec un fort accès aux infrastructures.</a:t>
            </a:r>
          </a:p>
          <a:p>
            <a:r>
              <a:rPr lang="en-US" sz="1200" b="1"/>
              <a:t>Cluster 2</a:t>
            </a:r>
            <a:r>
              <a:rPr lang="en-US" sz="1200"/>
              <a:t> : Pays en développement ou en transition.</a:t>
            </a:r>
          </a:p>
          <a:p>
            <a:r>
              <a:rPr lang="en-US" sz="1200" b="1"/>
              <a:t>Cluster 3</a:t>
            </a:r>
            <a:r>
              <a:rPr lang="en-US" sz="1200"/>
              <a:t> : Pays à faible développement socio-économique, principalement en Afrique subsaharienne et en Asie du Sud, avec des infrastructures limitées et des indicateurs tels que la mortalité infantile élevée et un faible accès à l’électrification.</a:t>
            </a:r>
          </a:p>
        </p:txBody>
      </p:sp>
      <p:pic>
        <p:nvPicPr>
          <p:cNvPr id="5" name="Image 4">
            <a:extLst>
              <a:ext uri="{FF2B5EF4-FFF2-40B4-BE49-F238E27FC236}">
                <a16:creationId xmlns:a16="http://schemas.microsoft.com/office/drawing/2014/main" id="{EA2D02FD-EEBD-1277-1666-A0A77AF600DA}"/>
              </a:ext>
            </a:extLst>
          </p:cNvPr>
          <p:cNvPicPr>
            <a:picLocks noChangeAspect="1"/>
          </p:cNvPicPr>
          <p:nvPr/>
        </p:nvPicPr>
        <p:blipFill>
          <a:blip r:embed="rId2"/>
          <a:srcRect t="-3249" b="-1"/>
          <a:stretch/>
        </p:blipFill>
        <p:spPr>
          <a:xfrm>
            <a:off x="4901184" y="1826555"/>
            <a:ext cx="6922008" cy="3305473"/>
          </a:xfrm>
          <a:prstGeom prst="rect">
            <a:avLst/>
          </a:prstGeom>
        </p:spPr>
      </p:pic>
    </p:spTree>
    <p:extLst>
      <p:ext uri="{BB962C8B-B14F-4D97-AF65-F5344CB8AC3E}">
        <p14:creationId xmlns:p14="http://schemas.microsoft.com/office/powerpoint/2010/main" val="256705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EB33A-3BC2-6EAE-4F9E-AE0602721125}"/>
              </a:ext>
            </a:extLst>
          </p:cNvPr>
          <p:cNvSpPr>
            <a:spLocks noGrp="1"/>
          </p:cNvSpPr>
          <p:nvPr>
            <p:ph type="title"/>
          </p:nvPr>
        </p:nvSpPr>
        <p:spPr/>
        <p:txBody>
          <a:bodyPr/>
          <a:lstStyle/>
          <a:p>
            <a:r>
              <a:rPr lang="fr-FR" dirty="0"/>
              <a:t>Clusters K-</a:t>
            </a:r>
            <a:r>
              <a:rPr lang="fr-FR" dirty="0" err="1"/>
              <a:t>means</a:t>
            </a:r>
            <a:r>
              <a:rPr lang="fr-FR" dirty="0"/>
              <a:t> </a:t>
            </a:r>
            <a:br>
              <a:rPr lang="fr-FR" dirty="0"/>
            </a:br>
            <a:r>
              <a:rPr lang="fr-FR" dirty="0"/>
              <a:t>avec ACP</a:t>
            </a:r>
          </a:p>
        </p:txBody>
      </p:sp>
      <p:sp>
        <p:nvSpPr>
          <p:cNvPr id="3" name="Espace réservé du texte 2">
            <a:extLst>
              <a:ext uri="{FF2B5EF4-FFF2-40B4-BE49-F238E27FC236}">
                <a16:creationId xmlns:a16="http://schemas.microsoft.com/office/drawing/2014/main" id="{3632B43E-52E5-4DE8-628D-3A3B4D2E059F}"/>
              </a:ext>
            </a:extLst>
          </p:cNvPr>
          <p:cNvSpPr>
            <a:spLocks noGrp="1"/>
          </p:cNvSpPr>
          <p:nvPr>
            <p:ph type="body" idx="1"/>
          </p:nvPr>
        </p:nvSpPr>
        <p:spPr>
          <a:xfrm>
            <a:off x="838200" y="1825625"/>
            <a:ext cx="3556518" cy="1809186"/>
          </a:xfrm>
        </p:spPr>
        <p:txBody>
          <a:bodyPr>
            <a:normAutofit fontScale="62500" lnSpcReduction="20000"/>
          </a:bodyPr>
          <a:lstStyle/>
          <a:p>
            <a:r>
              <a:rPr lang="fr-FR" dirty="0"/>
              <a:t>L'ACP a permis de simplifier les données avant le clustering.</a:t>
            </a:r>
          </a:p>
          <a:p>
            <a:r>
              <a:rPr lang="fr-FR" dirty="0"/>
              <a:t>Les clusters sont plus homogènes et faciles à interpréter car ils se basent sur les dimensions les plus significatives (PC1 et PC2).</a:t>
            </a:r>
          </a:p>
        </p:txBody>
      </p:sp>
      <p:pic>
        <p:nvPicPr>
          <p:cNvPr id="7" name="Image 6">
            <a:extLst>
              <a:ext uri="{FF2B5EF4-FFF2-40B4-BE49-F238E27FC236}">
                <a16:creationId xmlns:a16="http://schemas.microsoft.com/office/drawing/2014/main" id="{9CCC798E-AADE-E84A-708A-00A9CDA88333}"/>
              </a:ext>
            </a:extLst>
          </p:cNvPr>
          <p:cNvPicPr>
            <a:picLocks noChangeAspect="1"/>
          </p:cNvPicPr>
          <p:nvPr/>
        </p:nvPicPr>
        <p:blipFill>
          <a:blip r:embed="rId3"/>
          <a:stretch>
            <a:fillRect/>
          </a:stretch>
        </p:blipFill>
        <p:spPr>
          <a:xfrm>
            <a:off x="5840963" y="132410"/>
            <a:ext cx="6117773" cy="4508595"/>
          </a:xfrm>
          <a:prstGeom prst="rect">
            <a:avLst/>
          </a:prstGeom>
        </p:spPr>
      </p:pic>
      <p:pic>
        <p:nvPicPr>
          <p:cNvPr id="6" name="Image 5">
            <a:extLst>
              <a:ext uri="{FF2B5EF4-FFF2-40B4-BE49-F238E27FC236}">
                <a16:creationId xmlns:a16="http://schemas.microsoft.com/office/drawing/2014/main" id="{1D014753-7622-0917-FF43-95BC411B59CD}"/>
              </a:ext>
            </a:extLst>
          </p:cNvPr>
          <p:cNvPicPr>
            <a:picLocks noChangeAspect="1"/>
          </p:cNvPicPr>
          <p:nvPr/>
        </p:nvPicPr>
        <p:blipFill>
          <a:blip r:embed="rId4"/>
          <a:stretch>
            <a:fillRect/>
          </a:stretch>
        </p:blipFill>
        <p:spPr>
          <a:xfrm>
            <a:off x="0" y="4957409"/>
            <a:ext cx="12192000" cy="1900591"/>
          </a:xfrm>
          <a:prstGeom prst="rect">
            <a:avLst/>
          </a:prstGeom>
        </p:spPr>
      </p:pic>
    </p:spTree>
    <p:extLst>
      <p:ext uri="{BB962C8B-B14F-4D97-AF65-F5344CB8AC3E}">
        <p14:creationId xmlns:p14="http://schemas.microsoft.com/office/powerpoint/2010/main" val="183313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CDFAB62-19F7-FF38-BBF3-B5EF827F7D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dirty="0" err="1">
                <a:solidFill>
                  <a:schemeClr val="tx1"/>
                </a:solidFill>
                <a:latin typeface="+mj-lt"/>
                <a:ea typeface="+mj-ea"/>
                <a:cs typeface="+mj-cs"/>
              </a:rPr>
              <a:t>Recommandations</a:t>
            </a:r>
            <a:r>
              <a:rPr lang="en-US" sz="3700" kern="1200" dirty="0">
                <a:solidFill>
                  <a:schemeClr val="tx1"/>
                </a:solidFill>
                <a:latin typeface="+mj-lt"/>
                <a:ea typeface="+mj-ea"/>
                <a:cs typeface="+mj-cs"/>
              </a:rPr>
              <a:t> </a:t>
            </a:r>
            <a:r>
              <a:rPr lang="en-US" sz="3700" kern="1200" dirty="0" err="1">
                <a:solidFill>
                  <a:schemeClr val="tx1"/>
                </a:solidFill>
                <a:latin typeface="+mj-lt"/>
                <a:ea typeface="+mj-ea"/>
                <a:cs typeface="+mj-cs"/>
              </a:rPr>
              <a:t>Stratégiques</a:t>
            </a:r>
            <a:r>
              <a:rPr lang="en-US" sz="3700" kern="1200" dirty="0">
                <a:solidFill>
                  <a:schemeClr val="tx1"/>
                </a:solidFill>
                <a:latin typeface="+mj-lt"/>
                <a:ea typeface="+mj-ea"/>
                <a:cs typeface="+mj-cs"/>
              </a:rPr>
              <a:t> pour </a:t>
            </a:r>
            <a:r>
              <a:rPr lang="en-US" sz="3700" kern="1200" dirty="0" err="1">
                <a:solidFill>
                  <a:schemeClr val="tx1"/>
                </a:solidFill>
                <a:latin typeface="+mj-lt"/>
                <a:ea typeface="+mj-ea"/>
                <a:cs typeface="+mj-cs"/>
              </a:rPr>
              <a:t>l’exportation</a:t>
            </a:r>
            <a:r>
              <a:rPr lang="en-US" sz="3700" kern="1200" dirty="0">
                <a:solidFill>
                  <a:schemeClr val="tx1"/>
                </a:solidFill>
                <a:latin typeface="+mj-lt"/>
                <a:ea typeface="+mj-ea"/>
                <a:cs typeface="+mj-cs"/>
              </a:rPr>
              <a:t> du poulet bio</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texte 2">
            <a:extLst>
              <a:ext uri="{FF2B5EF4-FFF2-40B4-BE49-F238E27FC236}">
                <a16:creationId xmlns:a16="http://schemas.microsoft.com/office/drawing/2014/main" id="{C6937F41-F4EC-59BE-4894-DB72A7B512E1}"/>
              </a:ext>
            </a:extLst>
          </p:cNvPr>
          <p:cNvGraphicFramePr/>
          <p:nvPr>
            <p:extLst>
              <p:ext uri="{D42A27DB-BD31-4B8C-83A1-F6EECF244321}">
                <p14:modId xmlns:p14="http://schemas.microsoft.com/office/powerpoint/2010/main" val="25800370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07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B2F7645-300E-08FA-A87C-BD91421728A7}"/>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Conclusion</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texte 2">
            <a:extLst>
              <a:ext uri="{FF2B5EF4-FFF2-40B4-BE49-F238E27FC236}">
                <a16:creationId xmlns:a16="http://schemas.microsoft.com/office/drawing/2014/main" id="{FDD98D7D-5C3F-1DC1-C119-15B72C5E5FDF}"/>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r>
              <a:rPr lang="en-US" sz="2000" b="1"/>
              <a:t>Analyse avec PCA </a:t>
            </a:r>
            <a:r>
              <a:rPr lang="en-US" sz="2000"/>
              <a:t>est plus parlante car elle réduit le bruit causé par des variables fortement corrélées, tout en capturant les principales sources de variance. </a:t>
            </a:r>
          </a:p>
          <a:p>
            <a:pPr lvl="1"/>
            <a:r>
              <a:rPr lang="en-US" sz="2000"/>
              <a:t>En d’autres termes, elle permet de se concentrer sur les dimensions les plus significatives, comme les infrastructures et le niveau de développement, sans être distrait par des variables redondantes. </a:t>
            </a:r>
          </a:p>
          <a:p>
            <a:pPr lvl="1"/>
            <a:r>
              <a:rPr lang="en-US" sz="2000"/>
              <a:t>De plus, elle améliore la cohérence des clusters et facilite l'interprétation stratégique.</a:t>
            </a:r>
          </a:p>
          <a:p>
            <a:r>
              <a:rPr lang="en-US" sz="2000" b="1"/>
              <a:t>Sans PCA</a:t>
            </a:r>
            <a:r>
              <a:rPr lang="en-US" sz="2000"/>
              <a:t>, les résultats peuvent être influencés par la forte dispersion des données, rendant plus difficile l'identification des groupes homogènes.</a:t>
            </a:r>
          </a:p>
        </p:txBody>
      </p:sp>
    </p:spTree>
    <p:extLst>
      <p:ext uri="{BB962C8B-B14F-4D97-AF65-F5344CB8AC3E}">
        <p14:creationId xmlns:p14="http://schemas.microsoft.com/office/powerpoint/2010/main" val="532125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Nourriture sur une table">
            <a:extLst>
              <a:ext uri="{FF2B5EF4-FFF2-40B4-BE49-F238E27FC236}">
                <a16:creationId xmlns:a16="http://schemas.microsoft.com/office/drawing/2014/main" id="{1465FC98-B4F3-9B4A-62D0-4B95BFE207B1}"/>
              </a:ext>
            </a:extLst>
          </p:cNvPr>
          <p:cNvPicPr>
            <a:picLocks noChangeAspect="1"/>
          </p:cNvPicPr>
          <p:nvPr/>
        </p:nvPicPr>
        <p:blipFill>
          <a:blip r:embed="rId2"/>
          <a:srcRect t="7855" r="-1" b="7854"/>
          <a:stretch/>
        </p:blipFill>
        <p:spPr>
          <a:xfrm>
            <a:off x="1524" y="10"/>
            <a:ext cx="12188952" cy="6857990"/>
          </a:xfrm>
          <a:prstGeom prst="rect">
            <a:avLst/>
          </a:prstGeom>
        </p:spPr>
      </p:pic>
      <p:sp>
        <p:nvSpPr>
          <p:cNvPr id="22" name="Freeform: Shape 2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37" y="875758"/>
            <a:ext cx="5219885" cy="510953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86" y="673591"/>
            <a:ext cx="5565913" cy="54154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734" y="1041621"/>
            <a:ext cx="4953365" cy="480152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re 1">
            <a:extLst>
              <a:ext uri="{FF2B5EF4-FFF2-40B4-BE49-F238E27FC236}">
                <a16:creationId xmlns:a16="http://schemas.microsoft.com/office/drawing/2014/main" id="{6DD85957-CB81-E98B-BB19-3C4DDC0BA842}"/>
              </a:ext>
            </a:extLst>
          </p:cNvPr>
          <p:cNvSpPr>
            <a:spLocks noGrp="1"/>
          </p:cNvSpPr>
          <p:nvPr>
            <p:ph type="ctrTitle"/>
          </p:nvPr>
        </p:nvSpPr>
        <p:spPr>
          <a:xfrm>
            <a:off x="1416871" y="1685677"/>
            <a:ext cx="4181444" cy="2362673"/>
          </a:xfrm>
        </p:spPr>
        <p:txBody>
          <a:bodyPr anchor="b">
            <a:normAutofit/>
          </a:bodyPr>
          <a:lstStyle/>
          <a:p>
            <a:r>
              <a:rPr lang="fr-FR" sz="5400">
                <a:solidFill>
                  <a:schemeClr val="tx1">
                    <a:lumMod val="75000"/>
                    <a:lumOff val="25000"/>
                  </a:schemeClr>
                </a:solidFill>
              </a:rPr>
              <a:t>Merci pour votre attention</a:t>
            </a:r>
          </a:p>
        </p:txBody>
      </p:sp>
      <p:sp>
        <p:nvSpPr>
          <p:cNvPr id="3" name="Sous-titre 2">
            <a:extLst>
              <a:ext uri="{FF2B5EF4-FFF2-40B4-BE49-F238E27FC236}">
                <a16:creationId xmlns:a16="http://schemas.microsoft.com/office/drawing/2014/main" id="{79FC6AF5-E45F-96CF-53BD-A2925DBC62D7}"/>
              </a:ext>
            </a:extLst>
          </p:cNvPr>
          <p:cNvSpPr>
            <a:spLocks noGrp="1"/>
          </p:cNvSpPr>
          <p:nvPr>
            <p:ph type="subTitle" idx="1"/>
          </p:nvPr>
        </p:nvSpPr>
        <p:spPr>
          <a:xfrm>
            <a:off x="1865648" y="4202811"/>
            <a:ext cx="3283888" cy="816301"/>
          </a:xfrm>
        </p:spPr>
        <p:txBody>
          <a:bodyPr anchor="t">
            <a:normAutofit/>
          </a:bodyPr>
          <a:lstStyle/>
          <a:p>
            <a:r>
              <a:rPr lang="fr-FR">
                <a:solidFill>
                  <a:schemeClr val="tx1">
                    <a:lumMod val="75000"/>
                    <a:lumOff val="25000"/>
                  </a:schemeClr>
                </a:solidFill>
              </a:rPr>
              <a:t>Questions ?</a:t>
            </a:r>
          </a:p>
        </p:txBody>
      </p:sp>
    </p:spTree>
    <p:extLst>
      <p:ext uri="{BB962C8B-B14F-4D97-AF65-F5344CB8AC3E}">
        <p14:creationId xmlns:p14="http://schemas.microsoft.com/office/powerpoint/2010/main" val="12117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ulets se promenant sur une pelouse">
            <a:extLst>
              <a:ext uri="{FF2B5EF4-FFF2-40B4-BE49-F238E27FC236}">
                <a16:creationId xmlns:a16="http://schemas.microsoft.com/office/drawing/2014/main" id="{03D454FA-A970-75A3-736D-228F284D1DE2}"/>
              </a:ext>
            </a:extLst>
          </p:cNvPr>
          <p:cNvPicPr>
            <a:picLocks noChangeAspect="1"/>
          </p:cNvPicPr>
          <p:nvPr/>
        </p:nvPicPr>
        <p:blipFill>
          <a:blip r:embed="rId2"/>
          <a:srcRect l="6236"/>
          <a:stretch/>
        </p:blipFill>
        <p:spPr>
          <a:xfrm>
            <a:off x="1" y="10"/>
            <a:ext cx="9461240"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DB669D5-1BCF-9A30-DDA4-CC3387287F48}"/>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dirty="0" err="1"/>
              <a:t>Contexte</a:t>
            </a:r>
            <a:r>
              <a:rPr lang="en-US" sz="4000" dirty="0"/>
              <a:t> du </a:t>
            </a:r>
            <a:r>
              <a:rPr lang="en-US" sz="4000" dirty="0" err="1"/>
              <a:t>projet</a:t>
            </a:r>
            <a:endParaRPr lang="en-US" sz="4000" dirty="0"/>
          </a:p>
        </p:txBody>
      </p:sp>
      <p:sp>
        <p:nvSpPr>
          <p:cNvPr id="3" name="Espace réservé du texte 2">
            <a:extLst>
              <a:ext uri="{FF2B5EF4-FFF2-40B4-BE49-F238E27FC236}">
                <a16:creationId xmlns:a16="http://schemas.microsoft.com/office/drawing/2014/main" id="{818A2F28-9FE3-B965-D38F-A58ED2BB4AFB}"/>
              </a:ext>
            </a:extLst>
          </p:cNvPr>
          <p:cNvSpPr>
            <a:spLocks noGrp="1"/>
          </p:cNvSpPr>
          <p:nvPr>
            <p:ph type="body" idx="1"/>
          </p:nvPr>
        </p:nvSpPr>
        <p:spPr>
          <a:xfrm>
            <a:off x="7531610" y="2434201"/>
            <a:ext cx="3822189" cy="3742762"/>
          </a:xfrm>
        </p:spPr>
        <p:txBody>
          <a:bodyPr vert="horz" lIns="91440" tIns="45720" rIns="91440" bIns="45720" rtlCol="0">
            <a:normAutofit/>
          </a:bodyPr>
          <a:lstStyle/>
          <a:p>
            <a:r>
              <a:rPr lang="en-US" sz="2000"/>
              <a:t>L'entreprise Française La Poule Qui Chante souhaite étendre ses activités internationales en exportant des poulets biologiques.</a:t>
            </a:r>
          </a:p>
          <a:p>
            <a:r>
              <a:rPr lang="en-US" sz="2000"/>
              <a:t>L'objectif principal est de cibler des marchés internationaux présentant un fort potentiel basé sur des facteurs économiques, sociaux, et politiques.</a:t>
            </a:r>
          </a:p>
        </p:txBody>
      </p:sp>
    </p:spTree>
    <p:extLst>
      <p:ext uri="{BB962C8B-B14F-4D97-AF65-F5344CB8AC3E}">
        <p14:creationId xmlns:p14="http://schemas.microsoft.com/office/powerpoint/2010/main" val="235313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e main caressant un poussin">
            <a:extLst>
              <a:ext uri="{FF2B5EF4-FFF2-40B4-BE49-F238E27FC236}">
                <a16:creationId xmlns:a16="http://schemas.microsoft.com/office/drawing/2014/main" id="{825470E1-1960-3A64-509E-86706134EEA1}"/>
              </a:ext>
            </a:extLst>
          </p:cNvPr>
          <p:cNvPicPr>
            <a:picLocks noChangeAspect="1"/>
          </p:cNvPicPr>
          <p:nvPr/>
        </p:nvPicPr>
        <p:blipFill>
          <a:blip r:embed="rId2"/>
          <a:srcRect l="5884" r="-1" b="-1"/>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0178FEC-40EE-5256-8675-E7B6DF430B5F}"/>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Objectifs et Problématique</a:t>
            </a:r>
          </a:p>
        </p:txBody>
      </p:sp>
      <p:sp>
        <p:nvSpPr>
          <p:cNvPr id="3" name="Espace réservé du texte 2">
            <a:extLst>
              <a:ext uri="{FF2B5EF4-FFF2-40B4-BE49-F238E27FC236}">
                <a16:creationId xmlns:a16="http://schemas.microsoft.com/office/drawing/2014/main" id="{D55DF890-D146-C973-D147-A3E0E66954CF}"/>
              </a:ext>
            </a:extLst>
          </p:cNvPr>
          <p:cNvSpPr>
            <a:spLocks noGrp="1"/>
          </p:cNvSpPr>
          <p:nvPr>
            <p:ph type="body" idx="1"/>
          </p:nvPr>
        </p:nvSpPr>
        <p:spPr>
          <a:xfrm>
            <a:off x="838200" y="2434201"/>
            <a:ext cx="3822189" cy="3742762"/>
          </a:xfrm>
        </p:spPr>
        <p:txBody>
          <a:bodyPr vert="horz" lIns="91440" tIns="45720" rIns="91440" bIns="45720" rtlCol="0">
            <a:normAutofit/>
          </a:bodyPr>
          <a:lstStyle/>
          <a:p>
            <a:r>
              <a:rPr lang="en-US" sz="2000"/>
              <a:t>1. Identifier les pays présentant un fort potentiel d'importation de poulets biologiques.</a:t>
            </a:r>
          </a:p>
          <a:p>
            <a:r>
              <a:rPr lang="en-US" sz="2000"/>
              <a:t>2. Analyser les conditions économiques et sociales qui faciliteraient l'expansion dans ces pays.</a:t>
            </a:r>
          </a:p>
          <a:p>
            <a:r>
              <a:rPr lang="en-US" sz="2000"/>
              <a:t>3. Proposer une stratégie d'exportation pour des marchés prioritaires.</a:t>
            </a:r>
          </a:p>
        </p:txBody>
      </p:sp>
    </p:spTree>
    <p:extLst>
      <p:ext uri="{BB962C8B-B14F-4D97-AF65-F5344CB8AC3E}">
        <p14:creationId xmlns:p14="http://schemas.microsoft.com/office/powerpoint/2010/main" val="34144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40D3F3A3-3E90-80CB-AD94-DE1E3A15F143}"/>
              </a:ext>
            </a:extLst>
          </p:cNvPr>
          <p:cNvSpPr>
            <a:spLocks noGrp="1"/>
          </p:cNvSpPr>
          <p:nvPr>
            <p:ph type="title"/>
          </p:nvPr>
        </p:nvSpPr>
        <p:spPr>
          <a:xfrm>
            <a:off x="479394" y="1070800"/>
            <a:ext cx="3868178" cy="5497951"/>
          </a:xfrm>
        </p:spPr>
        <p:txBody>
          <a:bodyPr vert="horz" lIns="91440" tIns="45720" rIns="91440" bIns="45720" rtlCol="0" anchor="ctr">
            <a:normAutofit/>
          </a:bodyPr>
          <a:lstStyle/>
          <a:p>
            <a:pPr algn="ctr"/>
            <a:r>
              <a:rPr lang="en-US" sz="5000" kern="1200" dirty="0">
                <a:solidFill>
                  <a:schemeClr val="tx1"/>
                </a:solidFill>
                <a:latin typeface="+mj-lt"/>
                <a:ea typeface="+mj-ea"/>
                <a:cs typeface="+mj-cs"/>
              </a:rPr>
              <a:t>Démarche et </a:t>
            </a:r>
            <a:r>
              <a:rPr lang="en-US" sz="5000" kern="1200" dirty="0" err="1">
                <a:solidFill>
                  <a:schemeClr val="tx1"/>
                </a:solidFill>
                <a:latin typeface="+mj-lt"/>
                <a:ea typeface="+mj-ea"/>
                <a:cs typeface="+mj-cs"/>
              </a:rPr>
              <a:t>Méthodologie</a:t>
            </a:r>
            <a:endParaRPr lang="en-US" sz="5000" kern="1200" dirty="0">
              <a:solidFill>
                <a:schemeClr val="tx1"/>
              </a:solidFill>
              <a:latin typeface="+mj-lt"/>
              <a:ea typeface="+mj-ea"/>
              <a:cs typeface="+mj-cs"/>
            </a:endParaRPr>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texte 2">
            <a:extLst>
              <a:ext uri="{FF2B5EF4-FFF2-40B4-BE49-F238E27FC236}">
                <a16:creationId xmlns:a16="http://schemas.microsoft.com/office/drawing/2014/main" id="{2787D972-4DFA-CDCB-323E-C3418382587C}"/>
              </a:ext>
            </a:extLst>
          </p:cNvPr>
          <p:cNvGraphicFramePr/>
          <p:nvPr>
            <p:extLst>
              <p:ext uri="{D42A27DB-BD31-4B8C-83A1-F6EECF244321}">
                <p14:modId xmlns:p14="http://schemas.microsoft.com/office/powerpoint/2010/main" val="379139608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84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52ADB-3697-88BC-62DD-59653C837D6E}"/>
              </a:ext>
            </a:extLst>
          </p:cNvPr>
          <p:cNvSpPr>
            <a:spLocks noGrp="1"/>
          </p:cNvSpPr>
          <p:nvPr>
            <p:ph type="title"/>
          </p:nvPr>
        </p:nvSpPr>
        <p:spPr>
          <a:xfrm>
            <a:off x="876693" y="151912"/>
            <a:ext cx="4018555" cy="1616203"/>
          </a:xfrm>
        </p:spPr>
        <p:txBody>
          <a:bodyPr vert="horz" lIns="91440" tIns="45720" rIns="91440" bIns="45720" rtlCol="0" anchor="b">
            <a:noAutofit/>
          </a:bodyPr>
          <a:lstStyle/>
          <a:p>
            <a:r>
              <a:rPr lang="en-US" dirty="0" err="1"/>
              <a:t>Analyse</a:t>
            </a:r>
            <a:r>
              <a:rPr lang="en-US" dirty="0"/>
              <a:t> </a:t>
            </a:r>
            <a:r>
              <a:rPr lang="en-US" dirty="0" err="1"/>
              <a:t>en</a:t>
            </a:r>
            <a:r>
              <a:rPr lang="en-US" dirty="0"/>
              <a:t> </a:t>
            </a:r>
            <a:r>
              <a:rPr lang="en-US" dirty="0" err="1"/>
              <a:t>Composantes</a:t>
            </a:r>
            <a:r>
              <a:rPr lang="en-US" dirty="0"/>
              <a:t> </a:t>
            </a:r>
            <a:r>
              <a:rPr lang="en-US" dirty="0" err="1"/>
              <a:t>Principales</a:t>
            </a:r>
            <a:r>
              <a:rPr lang="en-US" dirty="0"/>
              <a:t> (ACP)</a:t>
            </a:r>
          </a:p>
        </p:txBody>
      </p:sp>
      <p:sp>
        <p:nvSpPr>
          <p:cNvPr id="3" name="Espace réservé du texte 2">
            <a:extLst>
              <a:ext uri="{FF2B5EF4-FFF2-40B4-BE49-F238E27FC236}">
                <a16:creationId xmlns:a16="http://schemas.microsoft.com/office/drawing/2014/main" id="{44EFC3DC-894E-F0A7-F3CF-1717FAADDD10}"/>
              </a:ext>
            </a:extLst>
          </p:cNvPr>
          <p:cNvSpPr>
            <a:spLocks noGrp="1"/>
          </p:cNvSpPr>
          <p:nvPr>
            <p:ph type="body" sz="half" idx="2"/>
          </p:nvPr>
        </p:nvSpPr>
        <p:spPr>
          <a:xfrm>
            <a:off x="876693" y="5158753"/>
            <a:ext cx="11085151" cy="1173979"/>
          </a:xfrm>
        </p:spPr>
        <p:txBody>
          <a:bodyPr vert="horz" lIns="91440" tIns="45720" rIns="91440" bIns="45720" rtlCol="0" anchor="t">
            <a:normAutofit/>
          </a:bodyPr>
          <a:lstStyle/>
          <a:p>
            <a:pPr indent="-228600">
              <a:buFont typeface="Arial" panose="020B0604020202020204" pitchFamily="34" charset="0"/>
              <a:buChar char="•"/>
            </a:pPr>
            <a:r>
              <a:rPr lang="en-US" sz="1900" dirty="0"/>
              <a:t>PC1 et PC2 </a:t>
            </a:r>
            <a:r>
              <a:rPr lang="en-US" sz="1900" dirty="0" err="1"/>
              <a:t>expliquent</a:t>
            </a:r>
            <a:r>
              <a:rPr lang="en-US" sz="1900" dirty="0"/>
              <a:t> de </a:t>
            </a:r>
            <a:r>
              <a:rPr lang="en-US" sz="1900" b="1" dirty="0"/>
              <a:t>60% de la variance </a:t>
            </a:r>
            <a:r>
              <a:rPr lang="en-US" sz="1900" b="1" dirty="0" err="1"/>
              <a:t>totale</a:t>
            </a:r>
            <a:r>
              <a:rPr lang="en-US" sz="1900" dirty="0"/>
              <a:t> des données.</a:t>
            </a:r>
          </a:p>
          <a:p>
            <a:pPr indent="-228600">
              <a:buFont typeface="Arial" panose="020B0604020202020204" pitchFamily="34" charset="0"/>
              <a:buChar char="•"/>
            </a:pPr>
            <a:r>
              <a:rPr lang="en-US" sz="1900" b="1" dirty="0"/>
              <a:t>PC1</a:t>
            </a:r>
            <a:r>
              <a:rPr lang="en-US" sz="1900" dirty="0"/>
              <a:t> : </a:t>
            </a:r>
            <a:r>
              <a:rPr lang="en-US" sz="1900" dirty="0" err="1"/>
              <a:t>Représente</a:t>
            </a:r>
            <a:r>
              <a:rPr lang="en-US" sz="1900" dirty="0"/>
              <a:t> le </a:t>
            </a:r>
            <a:r>
              <a:rPr lang="en-US" sz="1900" dirty="0" err="1"/>
              <a:t>niveau</a:t>
            </a:r>
            <a:r>
              <a:rPr lang="en-US" sz="1900" dirty="0"/>
              <a:t> de </a:t>
            </a:r>
            <a:r>
              <a:rPr lang="en-US" sz="1900" b="1" dirty="0" err="1"/>
              <a:t>développement</a:t>
            </a:r>
            <a:r>
              <a:rPr lang="en-US" sz="1900" b="1" dirty="0"/>
              <a:t> </a:t>
            </a:r>
            <a:r>
              <a:rPr lang="en-US" sz="1900" b="1" dirty="0" err="1"/>
              <a:t>économique</a:t>
            </a:r>
            <a:r>
              <a:rPr lang="en-US" sz="1900" dirty="0"/>
              <a:t> et les </a:t>
            </a:r>
            <a:r>
              <a:rPr lang="en-US" sz="1900" b="1" dirty="0"/>
              <a:t>infrastructures</a:t>
            </a:r>
            <a:r>
              <a:rPr lang="en-US" sz="1900" dirty="0"/>
              <a:t>.</a:t>
            </a:r>
          </a:p>
          <a:p>
            <a:pPr indent="-228600">
              <a:buFont typeface="Arial" panose="020B0604020202020204" pitchFamily="34" charset="0"/>
              <a:buChar char="•"/>
            </a:pPr>
            <a:r>
              <a:rPr lang="en-US" sz="1900" b="1" dirty="0"/>
              <a:t>PC2</a:t>
            </a:r>
            <a:r>
              <a:rPr lang="en-US" sz="1900" dirty="0"/>
              <a:t> : </a:t>
            </a:r>
            <a:r>
              <a:rPr lang="en-US" sz="1900" dirty="0" err="1"/>
              <a:t>Représente</a:t>
            </a:r>
            <a:r>
              <a:rPr lang="en-US" sz="1900" dirty="0"/>
              <a:t> la </a:t>
            </a:r>
            <a:r>
              <a:rPr lang="en-US" sz="1900" b="1" dirty="0"/>
              <a:t>production de volaille</a:t>
            </a:r>
            <a:r>
              <a:rPr lang="en-US" sz="1900" dirty="0"/>
              <a:t> et la </a:t>
            </a:r>
            <a:r>
              <a:rPr lang="en-US" sz="1900" b="1" dirty="0"/>
              <a:t>population </a:t>
            </a:r>
            <a:r>
              <a:rPr lang="en-US" sz="1900" b="1" dirty="0" err="1"/>
              <a:t>totale</a:t>
            </a:r>
            <a:r>
              <a:rPr lang="en-US" sz="1900" dirty="0"/>
              <a:t>.</a:t>
            </a:r>
          </a:p>
        </p:txBody>
      </p:sp>
      <p:pic>
        <p:nvPicPr>
          <p:cNvPr id="9" name="Image 8">
            <a:extLst>
              <a:ext uri="{FF2B5EF4-FFF2-40B4-BE49-F238E27FC236}">
                <a16:creationId xmlns:a16="http://schemas.microsoft.com/office/drawing/2014/main" id="{3CF8B4A6-C49F-BFBE-FAFE-6B968A847BAD}"/>
              </a:ext>
            </a:extLst>
          </p:cNvPr>
          <p:cNvPicPr>
            <a:picLocks noChangeAspect="1"/>
          </p:cNvPicPr>
          <p:nvPr/>
        </p:nvPicPr>
        <p:blipFill>
          <a:blip r:embed="rId3"/>
          <a:stretch>
            <a:fillRect/>
          </a:stretch>
        </p:blipFill>
        <p:spPr>
          <a:xfrm>
            <a:off x="876693" y="2191950"/>
            <a:ext cx="3287840" cy="2474099"/>
          </a:xfrm>
          <a:prstGeom prst="rect">
            <a:avLst/>
          </a:prstGeom>
        </p:spPr>
      </p:pic>
      <p:pic>
        <p:nvPicPr>
          <p:cNvPr id="11" name="Image 10">
            <a:extLst>
              <a:ext uri="{FF2B5EF4-FFF2-40B4-BE49-F238E27FC236}">
                <a16:creationId xmlns:a16="http://schemas.microsoft.com/office/drawing/2014/main" id="{642FF499-2072-337C-0913-C6977B85BD40}"/>
              </a:ext>
            </a:extLst>
          </p:cNvPr>
          <p:cNvPicPr>
            <a:picLocks noChangeAspect="1"/>
          </p:cNvPicPr>
          <p:nvPr/>
        </p:nvPicPr>
        <p:blipFill>
          <a:blip r:embed="rId4"/>
          <a:stretch>
            <a:fillRect/>
          </a:stretch>
        </p:blipFill>
        <p:spPr>
          <a:xfrm>
            <a:off x="4895248" y="525268"/>
            <a:ext cx="6226742" cy="4140782"/>
          </a:xfrm>
          <a:prstGeom prst="rect">
            <a:avLst/>
          </a:prstGeom>
        </p:spPr>
      </p:pic>
      <p:grpSp>
        <p:nvGrpSpPr>
          <p:cNvPr id="23" name="Group 22">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4" name="Rectangle 23">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01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9B0125A-DFB2-F95C-00F8-0B5A0EB7A53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Clustering CAH</a:t>
            </a:r>
          </a:p>
        </p:txBody>
      </p:sp>
      <p:sp>
        <p:nvSpPr>
          <p:cNvPr id="33"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texte 2">
            <a:extLst>
              <a:ext uri="{FF2B5EF4-FFF2-40B4-BE49-F238E27FC236}">
                <a16:creationId xmlns:a16="http://schemas.microsoft.com/office/drawing/2014/main" id="{10AA96DB-10DF-9E66-DDF5-2416E88B0383}"/>
              </a:ext>
            </a:extLst>
          </p:cNvPr>
          <p:cNvSpPr>
            <a:spLocks noGrp="1"/>
          </p:cNvSpPr>
          <p:nvPr>
            <p:ph type="body" idx="1"/>
          </p:nvPr>
        </p:nvSpPr>
        <p:spPr>
          <a:xfrm>
            <a:off x="438912" y="2512611"/>
            <a:ext cx="4832803" cy="3664351"/>
          </a:xfrm>
        </p:spPr>
        <p:txBody>
          <a:bodyPr vert="horz" lIns="91440" tIns="45720" rIns="91440" bIns="45720" rtlCol="0">
            <a:normAutofit/>
          </a:bodyPr>
          <a:lstStyle/>
          <a:p>
            <a:r>
              <a:rPr lang="en-US" sz="1800" dirty="0"/>
              <a:t>Le clustering </a:t>
            </a:r>
            <a:r>
              <a:rPr lang="en-US" sz="1800"/>
              <a:t>hiérarchique</a:t>
            </a:r>
            <a:r>
              <a:rPr lang="en-US" sz="1800" dirty="0"/>
              <a:t> (CAH) </a:t>
            </a:r>
            <a:r>
              <a:rPr lang="en-US" sz="1800"/>
              <a:t>regroupe</a:t>
            </a:r>
            <a:r>
              <a:rPr lang="en-US" sz="1800" dirty="0"/>
              <a:t> les pays </a:t>
            </a:r>
            <a:r>
              <a:rPr lang="en-US" sz="1800"/>
              <a:t>selon</a:t>
            </a:r>
            <a:r>
              <a:rPr lang="en-US" sz="1800" dirty="0"/>
              <a:t> des distances entre les variables.</a:t>
            </a:r>
          </a:p>
          <a:p>
            <a:r>
              <a:rPr lang="en-US" sz="1800" b="1"/>
              <a:t>Cluster 1 : </a:t>
            </a:r>
            <a:r>
              <a:rPr lang="en-US" sz="1800"/>
              <a:t>Pays en développement avec un faible accès aux infrastructures .</a:t>
            </a:r>
          </a:p>
          <a:p>
            <a:r>
              <a:rPr lang="en-US" sz="1800" b="1"/>
              <a:t>Cluster 2 : </a:t>
            </a:r>
            <a:r>
              <a:rPr lang="en-US" sz="1800"/>
              <a:t>Pays économiquement développés.</a:t>
            </a:r>
          </a:p>
          <a:p>
            <a:r>
              <a:rPr lang="en-US" sz="1800" b="1"/>
              <a:t>Cluster 3 : </a:t>
            </a:r>
            <a:r>
              <a:rPr lang="en-US" sz="1800"/>
              <a:t>Pays en transition.</a:t>
            </a:r>
          </a:p>
          <a:p>
            <a:r>
              <a:rPr lang="en-US" sz="1800" b="1"/>
              <a:t>Cluster 4 : </a:t>
            </a:r>
            <a:r>
              <a:rPr lang="en-US" sz="1800"/>
              <a:t>Pays riches avec de fortes infrastructures.</a:t>
            </a:r>
            <a:endParaRPr lang="en-US" sz="1800" dirty="0"/>
          </a:p>
        </p:txBody>
      </p:sp>
      <p:pic>
        <p:nvPicPr>
          <p:cNvPr id="9" name="Image 8">
            <a:extLst>
              <a:ext uri="{FF2B5EF4-FFF2-40B4-BE49-F238E27FC236}">
                <a16:creationId xmlns:a16="http://schemas.microsoft.com/office/drawing/2014/main" id="{BC70B537-F2A8-5C07-6086-B69306DF8EE9}"/>
              </a:ext>
            </a:extLst>
          </p:cNvPr>
          <p:cNvPicPr>
            <a:picLocks noChangeAspect="1"/>
          </p:cNvPicPr>
          <p:nvPr/>
        </p:nvPicPr>
        <p:blipFill>
          <a:blip r:embed="rId2"/>
          <a:stretch>
            <a:fillRect/>
          </a:stretch>
        </p:blipFill>
        <p:spPr>
          <a:xfrm>
            <a:off x="7325431" y="517600"/>
            <a:ext cx="3719593" cy="2743200"/>
          </a:xfrm>
          <a:prstGeom prst="rect">
            <a:avLst/>
          </a:prstGeom>
        </p:spPr>
      </p:pic>
      <p:pic>
        <p:nvPicPr>
          <p:cNvPr id="7" name="Image 6">
            <a:extLst>
              <a:ext uri="{FF2B5EF4-FFF2-40B4-BE49-F238E27FC236}">
                <a16:creationId xmlns:a16="http://schemas.microsoft.com/office/drawing/2014/main" id="{29C17605-CA43-22BB-C594-F29F3226C991}"/>
              </a:ext>
            </a:extLst>
          </p:cNvPr>
          <p:cNvPicPr>
            <a:picLocks noChangeAspect="1"/>
          </p:cNvPicPr>
          <p:nvPr/>
        </p:nvPicPr>
        <p:blipFill>
          <a:blip r:embed="rId3"/>
          <a:stretch>
            <a:fillRect/>
          </a:stretch>
        </p:blipFill>
        <p:spPr>
          <a:xfrm>
            <a:off x="6152045" y="3708215"/>
            <a:ext cx="5931245" cy="2743200"/>
          </a:xfrm>
          <a:prstGeom prst="rect">
            <a:avLst/>
          </a:prstGeom>
        </p:spPr>
      </p:pic>
    </p:spTree>
    <p:extLst>
      <p:ext uri="{BB962C8B-B14F-4D97-AF65-F5344CB8AC3E}">
        <p14:creationId xmlns:p14="http://schemas.microsoft.com/office/powerpoint/2010/main" val="300093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0125A-DFB2-F95C-00F8-0B5A0EB7A536}"/>
              </a:ext>
            </a:extLst>
          </p:cNvPr>
          <p:cNvSpPr>
            <a:spLocks noGrp="1"/>
          </p:cNvSpPr>
          <p:nvPr>
            <p:ph type="title"/>
          </p:nvPr>
        </p:nvSpPr>
        <p:spPr/>
        <p:txBody>
          <a:bodyPr/>
          <a:lstStyle/>
          <a:p>
            <a:r>
              <a:rPr lang="fr-FR" dirty="0"/>
              <a:t>Clustering CAH</a:t>
            </a:r>
          </a:p>
        </p:txBody>
      </p:sp>
      <p:sp>
        <p:nvSpPr>
          <p:cNvPr id="3" name="Espace réservé du texte 2">
            <a:extLst>
              <a:ext uri="{FF2B5EF4-FFF2-40B4-BE49-F238E27FC236}">
                <a16:creationId xmlns:a16="http://schemas.microsoft.com/office/drawing/2014/main" id="{10AA96DB-10DF-9E66-DDF5-2416E88B0383}"/>
              </a:ext>
            </a:extLst>
          </p:cNvPr>
          <p:cNvSpPr>
            <a:spLocks noGrp="1"/>
          </p:cNvSpPr>
          <p:nvPr>
            <p:ph type="body" idx="1"/>
          </p:nvPr>
        </p:nvSpPr>
        <p:spPr>
          <a:xfrm>
            <a:off x="838200" y="1825625"/>
            <a:ext cx="4249848" cy="1887959"/>
          </a:xfrm>
        </p:spPr>
        <p:txBody>
          <a:bodyPr>
            <a:normAutofit fontScale="77500" lnSpcReduction="20000"/>
          </a:bodyPr>
          <a:lstStyle/>
          <a:p>
            <a:r>
              <a:rPr lang="fr-FR" dirty="0"/>
              <a:t>Le clustering hiérarchique (CAH) regroupe les pays selon des distances entre les variables.</a:t>
            </a:r>
          </a:p>
          <a:p>
            <a:r>
              <a:rPr lang="fr-FR" dirty="0"/>
              <a:t>Résultat en 4 clusters, mais les pays sont moins distincts.</a:t>
            </a:r>
          </a:p>
        </p:txBody>
      </p:sp>
      <p:pic>
        <p:nvPicPr>
          <p:cNvPr id="5" name="Image 4">
            <a:extLst>
              <a:ext uri="{FF2B5EF4-FFF2-40B4-BE49-F238E27FC236}">
                <a16:creationId xmlns:a16="http://schemas.microsoft.com/office/drawing/2014/main" id="{CA1AFB2C-866E-E556-D939-E4000710BF00}"/>
              </a:ext>
            </a:extLst>
          </p:cNvPr>
          <p:cNvPicPr>
            <a:picLocks noChangeAspect="1"/>
          </p:cNvPicPr>
          <p:nvPr/>
        </p:nvPicPr>
        <p:blipFill>
          <a:blip r:embed="rId3"/>
          <a:stretch>
            <a:fillRect/>
          </a:stretch>
        </p:blipFill>
        <p:spPr>
          <a:xfrm>
            <a:off x="5512045" y="230640"/>
            <a:ext cx="6461173" cy="4649269"/>
          </a:xfrm>
          <a:prstGeom prst="rect">
            <a:avLst/>
          </a:prstGeom>
        </p:spPr>
      </p:pic>
      <p:pic>
        <p:nvPicPr>
          <p:cNvPr id="6" name="Image 5">
            <a:extLst>
              <a:ext uri="{FF2B5EF4-FFF2-40B4-BE49-F238E27FC236}">
                <a16:creationId xmlns:a16="http://schemas.microsoft.com/office/drawing/2014/main" id="{19CCE59F-9E2D-4D6F-E91A-280C9FB91268}"/>
              </a:ext>
            </a:extLst>
          </p:cNvPr>
          <p:cNvPicPr>
            <a:picLocks noChangeAspect="1"/>
          </p:cNvPicPr>
          <p:nvPr/>
        </p:nvPicPr>
        <p:blipFill>
          <a:blip r:embed="rId4"/>
          <a:stretch>
            <a:fillRect/>
          </a:stretch>
        </p:blipFill>
        <p:spPr>
          <a:xfrm>
            <a:off x="0" y="5080692"/>
            <a:ext cx="12192000" cy="1777308"/>
          </a:xfrm>
          <a:prstGeom prst="rect">
            <a:avLst/>
          </a:prstGeom>
        </p:spPr>
      </p:pic>
    </p:spTree>
    <p:extLst>
      <p:ext uri="{BB962C8B-B14F-4D97-AF65-F5344CB8AC3E}">
        <p14:creationId xmlns:p14="http://schemas.microsoft.com/office/powerpoint/2010/main" val="107819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9B0125A-DFB2-F95C-00F8-0B5A0EB7A53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dirty="0"/>
              <a:t>Clustering CAH avec ACP</a:t>
            </a:r>
          </a:p>
        </p:txBody>
      </p:sp>
      <p:sp>
        <p:nvSpPr>
          <p:cNvPr id="46" name="Rectangle 4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texte 2">
            <a:extLst>
              <a:ext uri="{FF2B5EF4-FFF2-40B4-BE49-F238E27FC236}">
                <a16:creationId xmlns:a16="http://schemas.microsoft.com/office/drawing/2014/main" id="{10AA96DB-10DF-9E66-DDF5-2416E88B0383}"/>
              </a:ext>
            </a:extLst>
          </p:cNvPr>
          <p:cNvSpPr>
            <a:spLocks noGrp="1"/>
          </p:cNvSpPr>
          <p:nvPr>
            <p:ph type="body" idx="1"/>
          </p:nvPr>
        </p:nvSpPr>
        <p:spPr>
          <a:xfrm>
            <a:off x="438912" y="2512611"/>
            <a:ext cx="4832803" cy="3664351"/>
          </a:xfrm>
        </p:spPr>
        <p:txBody>
          <a:bodyPr vert="horz" lIns="91440" tIns="45720" rIns="91440" bIns="45720" rtlCol="0">
            <a:normAutofit/>
          </a:bodyPr>
          <a:lstStyle/>
          <a:p>
            <a:r>
              <a:rPr lang="en-US" sz="1800" dirty="0"/>
              <a:t>L'ACP </a:t>
            </a:r>
            <a:r>
              <a:rPr lang="en-US" sz="1800"/>
              <a:t>permet</a:t>
            </a:r>
            <a:r>
              <a:rPr lang="en-US" sz="1800" dirty="0"/>
              <a:t> </a:t>
            </a:r>
            <a:r>
              <a:rPr lang="en-US" sz="1800"/>
              <a:t>d'améliorer</a:t>
            </a:r>
            <a:r>
              <a:rPr lang="en-US" sz="1800" dirty="0"/>
              <a:t> la </a:t>
            </a:r>
            <a:r>
              <a:rPr lang="en-US" sz="1800"/>
              <a:t>cohérence</a:t>
            </a:r>
            <a:r>
              <a:rPr lang="en-US" sz="1800" dirty="0"/>
              <a:t> des clusters </a:t>
            </a:r>
            <a:r>
              <a:rPr lang="en-US" sz="1800"/>
              <a:t>en</a:t>
            </a:r>
            <a:r>
              <a:rPr lang="en-US" sz="1800" dirty="0"/>
              <a:t> </a:t>
            </a:r>
            <a:r>
              <a:rPr lang="en-US" sz="1800"/>
              <a:t>simplifiant</a:t>
            </a:r>
            <a:r>
              <a:rPr lang="en-US" sz="1800" dirty="0"/>
              <a:t> les données.</a:t>
            </a:r>
          </a:p>
          <a:p>
            <a:r>
              <a:rPr lang="en-US" sz="1800" dirty="0"/>
              <a:t>Les clusters </a:t>
            </a:r>
            <a:r>
              <a:rPr lang="en-US" sz="1800"/>
              <a:t>sont</a:t>
            </a:r>
            <a:r>
              <a:rPr lang="en-US" sz="1800" dirty="0"/>
              <a:t> plus </a:t>
            </a:r>
            <a:r>
              <a:rPr lang="en-US" sz="1800"/>
              <a:t>homogènes</a:t>
            </a:r>
            <a:r>
              <a:rPr lang="en-US" sz="1800" dirty="0"/>
              <a:t> et les </a:t>
            </a:r>
            <a:r>
              <a:rPr lang="en-US" sz="1800"/>
              <a:t>différences</a:t>
            </a:r>
            <a:r>
              <a:rPr lang="en-US" sz="1800" dirty="0"/>
              <a:t> entre les pays </a:t>
            </a:r>
            <a:r>
              <a:rPr lang="en-US" sz="1800"/>
              <a:t>sont</a:t>
            </a:r>
            <a:r>
              <a:rPr lang="en-US" sz="1800" dirty="0"/>
              <a:t> </a:t>
            </a:r>
            <a:r>
              <a:rPr lang="en-US" sz="1800"/>
              <a:t>mieux</a:t>
            </a:r>
            <a:r>
              <a:rPr lang="en-US" sz="1800" dirty="0"/>
              <a:t> </a:t>
            </a:r>
            <a:r>
              <a:rPr lang="en-US" sz="1800"/>
              <a:t>accentuées</a:t>
            </a:r>
            <a:r>
              <a:rPr lang="en-US" sz="1800" dirty="0"/>
              <a:t>.</a:t>
            </a:r>
          </a:p>
        </p:txBody>
      </p:sp>
      <p:pic>
        <p:nvPicPr>
          <p:cNvPr id="9" name="Image 8">
            <a:extLst>
              <a:ext uri="{FF2B5EF4-FFF2-40B4-BE49-F238E27FC236}">
                <a16:creationId xmlns:a16="http://schemas.microsoft.com/office/drawing/2014/main" id="{59D36B50-BE2B-3E18-01C7-1AFFB7729BAE}"/>
              </a:ext>
            </a:extLst>
          </p:cNvPr>
          <p:cNvPicPr>
            <a:picLocks noChangeAspect="1"/>
          </p:cNvPicPr>
          <p:nvPr/>
        </p:nvPicPr>
        <p:blipFill>
          <a:blip r:embed="rId2"/>
          <a:stretch>
            <a:fillRect/>
          </a:stretch>
        </p:blipFill>
        <p:spPr>
          <a:xfrm>
            <a:off x="7325431" y="517600"/>
            <a:ext cx="3719593" cy="2743200"/>
          </a:xfrm>
          <a:prstGeom prst="rect">
            <a:avLst/>
          </a:prstGeom>
        </p:spPr>
      </p:pic>
      <p:pic>
        <p:nvPicPr>
          <p:cNvPr id="5" name="Image 4">
            <a:extLst>
              <a:ext uri="{FF2B5EF4-FFF2-40B4-BE49-F238E27FC236}">
                <a16:creationId xmlns:a16="http://schemas.microsoft.com/office/drawing/2014/main" id="{42CD36A4-70AF-EA35-0221-1E31EF0BE11F}"/>
              </a:ext>
            </a:extLst>
          </p:cNvPr>
          <p:cNvPicPr>
            <a:picLocks noChangeAspect="1"/>
          </p:cNvPicPr>
          <p:nvPr/>
        </p:nvPicPr>
        <p:blipFill>
          <a:blip r:embed="rId3"/>
          <a:stretch>
            <a:fillRect/>
          </a:stretch>
        </p:blipFill>
        <p:spPr>
          <a:xfrm>
            <a:off x="6178377" y="3917765"/>
            <a:ext cx="5931246" cy="2743200"/>
          </a:xfrm>
          <a:prstGeom prst="rect">
            <a:avLst/>
          </a:prstGeom>
        </p:spPr>
      </p:pic>
    </p:spTree>
    <p:extLst>
      <p:ext uri="{BB962C8B-B14F-4D97-AF65-F5344CB8AC3E}">
        <p14:creationId xmlns:p14="http://schemas.microsoft.com/office/powerpoint/2010/main" val="27720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0125A-DFB2-F95C-00F8-0B5A0EB7A536}"/>
              </a:ext>
            </a:extLst>
          </p:cNvPr>
          <p:cNvSpPr>
            <a:spLocks noGrp="1"/>
          </p:cNvSpPr>
          <p:nvPr>
            <p:ph type="title"/>
          </p:nvPr>
        </p:nvSpPr>
        <p:spPr/>
        <p:txBody>
          <a:bodyPr/>
          <a:lstStyle/>
          <a:p>
            <a:r>
              <a:rPr lang="fr-FR" dirty="0"/>
              <a:t>Clustering CAH </a:t>
            </a:r>
            <a:br>
              <a:rPr lang="fr-FR" dirty="0"/>
            </a:br>
            <a:r>
              <a:rPr lang="fr-FR" dirty="0"/>
              <a:t>avec ACP</a:t>
            </a:r>
          </a:p>
        </p:txBody>
      </p:sp>
      <p:sp>
        <p:nvSpPr>
          <p:cNvPr id="3" name="Espace réservé du texte 2">
            <a:extLst>
              <a:ext uri="{FF2B5EF4-FFF2-40B4-BE49-F238E27FC236}">
                <a16:creationId xmlns:a16="http://schemas.microsoft.com/office/drawing/2014/main" id="{10AA96DB-10DF-9E66-DDF5-2416E88B0383}"/>
              </a:ext>
            </a:extLst>
          </p:cNvPr>
          <p:cNvSpPr>
            <a:spLocks noGrp="1"/>
          </p:cNvSpPr>
          <p:nvPr>
            <p:ph type="body" idx="1"/>
          </p:nvPr>
        </p:nvSpPr>
        <p:spPr>
          <a:xfrm>
            <a:off x="838200" y="1825625"/>
            <a:ext cx="3220616" cy="1738669"/>
          </a:xfrm>
        </p:spPr>
        <p:txBody>
          <a:bodyPr>
            <a:normAutofit fontScale="92500"/>
          </a:bodyPr>
          <a:lstStyle/>
          <a:p>
            <a:r>
              <a:rPr lang="fr-FR" dirty="0"/>
              <a:t>Avec ACP les différences entre les pays sont mieux accentuées.</a:t>
            </a:r>
          </a:p>
        </p:txBody>
      </p:sp>
      <p:pic>
        <p:nvPicPr>
          <p:cNvPr id="7" name="Image 6">
            <a:extLst>
              <a:ext uri="{FF2B5EF4-FFF2-40B4-BE49-F238E27FC236}">
                <a16:creationId xmlns:a16="http://schemas.microsoft.com/office/drawing/2014/main" id="{915D0146-5F51-7B5B-62D7-1E9D5DD7C2F1}"/>
              </a:ext>
            </a:extLst>
          </p:cNvPr>
          <p:cNvPicPr>
            <a:picLocks noChangeAspect="1"/>
          </p:cNvPicPr>
          <p:nvPr/>
        </p:nvPicPr>
        <p:blipFill>
          <a:blip r:embed="rId2"/>
          <a:stretch>
            <a:fillRect/>
          </a:stretch>
        </p:blipFill>
        <p:spPr>
          <a:xfrm>
            <a:off x="5728997" y="141190"/>
            <a:ext cx="6259604" cy="4613120"/>
          </a:xfrm>
          <a:prstGeom prst="rect">
            <a:avLst/>
          </a:prstGeom>
        </p:spPr>
      </p:pic>
      <p:pic>
        <p:nvPicPr>
          <p:cNvPr id="6" name="Image 5">
            <a:extLst>
              <a:ext uri="{FF2B5EF4-FFF2-40B4-BE49-F238E27FC236}">
                <a16:creationId xmlns:a16="http://schemas.microsoft.com/office/drawing/2014/main" id="{BF89D6A4-4F19-9595-64CD-C6D2DBE45E7D}"/>
              </a:ext>
            </a:extLst>
          </p:cNvPr>
          <p:cNvPicPr>
            <a:picLocks noChangeAspect="1"/>
          </p:cNvPicPr>
          <p:nvPr/>
        </p:nvPicPr>
        <p:blipFill>
          <a:blip r:embed="rId3"/>
          <a:srcRect/>
          <a:stretch/>
        </p:blipFill>
        <p:spPr>
          <a:xfrm>
            <a:off x="0" y="4956114"/>
            <a:ext cx="12192000" cy="1901886"/>
          </a:xfrm>
          <a:prstGeom prst="rect">
            <a:avLst/>
          </a:prstGeom>
        </p:spPr>
      </p:pic>
    </p:spTree>
    <p:extLst>
      <p:ext uri="{BB962C8B-B14F-4D97-AF65-F5344CB8AC3E}">
        <p14:creationId xmlns:p14="http://schemas.microsoft.com/office/powerpoint/2010/main" val="3429101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1296</Words>
  <Application>Microsoft Office PowerPoint</Application>
  <PresentationFormat>Grand écran</PresentationFormat>
  <Paragraphs>78</Paragraphs>
  <Slides>16</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Meiryo</vt:lpstr>
      <vt:lpstr>Aptos</vt:lpstr>
      <vt:lpstr>Aptos Display</vt:lpstr>
      <vt:lpstr>Arial</vt:lpstr>
      <vt:lpstr>Calibri</vt:lpstr>
      <vt:lpstr>Thème Office</vt:lpstr>
      <vt:lpstr>Étude de marché pour l'exportation de poulets biologiques</vt:lpstr>
      <vt:lpstr>Contexte du projet</vt:lpstr>
      <vt:lpstr>Objectifs et Problématique</vt:lpstr>
      <vt:lpstr>Démarche et Méthodologie</vt:lpstr>
      <vt:lpstr>Analyse en Composantes Principales (ACP)</vt:lpstr>
      <vt:lpstr>Clustering CAH</vt:lpstr>
      <vt:lpstr>Clustering CAH</vt:lpstr>
      <vt:lpstr>Clustering CAH avec ACP</vt:lpstr>
      <vt:lpstr>Clustering CAH  avec ACP</vt:lpstr>
      <vt:lpstr>Clusters K-means</vt:lpstr>
      <vt:lpstr>Clusters K-means</vt:lpstr>
      <vt:lpstr>Clusters K-means avec ACP</vt:lpstr>
      <vt:lpstr>Clusters K-means  avec ACP</vt:lpstr>
      <vt:lpstr>Recommandations Stratégiques pour l’exportation du poulet bio</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Oussama BENMAHAMMED</dc:creator>
  <cp:lastModifiedBy>Oussama BENMAHAMMED</cp:lastModifiedBy>
  <cp:revision>3</cp:revision>
  <dcterms:created xsi:type="dcterms:W3CDTF">2024-09-10T19:06:24Z</dcterms:created>
  <dcterms:modified xsi:type="dcterms:W3CDTF">2024-09-17T09:55:39Z</dcterms:modified>
</cp:coreProperties>
</file>