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20"/>
  </p:notesMasterIdLst>
  <p:handoutMasterIdLst>
    <p:handoutMasterId r:id="rId21"/>
  </p:handoutMasterIdLst>
  <p:sldIdLst>
    <p:sldId id="256" r:id="rId2"/>
    <p:sldId id="257" r:id="rId3"/>
    <p:sldId id="263" r:id="rId4"/>
    <p:sldId id="264" r:id="rId5"/>
    <p:sldId id="265" r:id="rId6"/>
    <p:sldId id="259" r:id="rId7"/>
    <p:sldId id="266" r:id="rId8"/>
    <p:sldId id="268" r:id="rId9"/>
    <p:sldId id="269" r:id="rId10"/>
    <p:sldId id="270" r:id="rId11"/>
    <p:sldId id="277" r:id="rId12"/>
    <p:sldId id="276" r:id="rId13"/>
    <p:sldId id="278" r:id="rId14"/>
    <p:sldId id="275" r:id="rId15"/>
    <p:sldId id="271" r:id="rId16"/>
    <p:sldId id="261"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635" autoAdjust="0"/>
  </p:normalViewPr>
  <p:slideViewPr>
    <p:cSldViewPr snapToGrid="0">
      <p:cViewPr varScale="1">
        <p:scale>
          <a:sx n="98" d="100"/>
          <a:sy n="98" d="100"/>
        </p:scale>
        <p:origin x="107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1AD14B-A45F-4287-8281-D2819F8D9768}"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fr-FR"/>
        </a:p>
      </dgm:t>
    </dgm:pt>
    <dgm:pt modelId="{A9C0FC17-597F-40B0-8613-530AB469E9E5}">
      <dgm:prSet/>
      <dgm:spPr/>
      <dgm:t>
        <a:bodyPr/>
        <a:lstStyle/>
        <a:p>
          <a:r>
            <a:rPr lang="fr-FR" i="1"/>
            <a:t>Méthodes statistiques employés</a:t>
          </a:r>
          <a:endParaRPr lang="fr-FR"/>
        </a:p>
      </dgm:t>
    </dgm:pt>
    <dgm:pt modelId="{E8E5E215-7BD6-4E02-A4A8-B172EF162108}" type="parTrans" cxnId="{FFCB15B4-449E-4F1C-8EED-B06BA6A84727}">
      <dgm:prSet/>
      <dgm:spPr/>
      <dgm:t>
        <a:bodyPr/>
        <a:lstStyle/>
        <a:p>
          <a:endParaRPr lang="fr-FR"/>
        </a:p>
      </dgm:t>
    </dgm:pt>
    <dgm:pt modelId="{0E813A38-0D57-4742-826C-C9F57B9BA9FC}" type="sibTrans" cxnId="{FFCB15B4-449E-4F1C-8EED-B06BA6A84727}">
      <dgm:prSet/>
      <dgm:spPr/>
      <dgm:t>
        <a:bodyPr/>
        <a:lstStyle/>
        <a:p>
          <a:endParaRPr lang="fr-FR"/>
        </a:p>
      </dgm:t>
    </dgm:pt>
    <dgm:pt modelId="{4EC56B70-B508-4240-A2C3-20331F5CD9CF}">
      <dgm:prSet/>
      <dgm:spPr/>
      <dgm:t>
        <a:bodyPr/>
        <a:lstStyle/>
        <a:p>
          <a:r>
            <a:rPr lang="fr-FR" i="1" dirty="0"/>
            <a:t>Statistiques Descriptives :</a:t>
          </a:r>
          <a:endParaRPr lang="fr-FR" dirty="0"/>
        </a:p>
      </dgm:t>
    </dgm:pt>
    <dgm:pt modelId="{1DBD759D-1DC7-451C-B056-6C178F380CEC}" type="parTrans" cxnId="{6D7D7C2C-EEC8-49F5-86DE-987BEDF13097}">
      <dgm:prSet/>
      <dgm:spPr/>
      <dgm:t>
        <a:bodyPr/>
        <a:lstStyle/>
        <a:p>
          <a:endParaRPr lang="fr-FR"/>
        </a:p>
      </dgm:t>
    </dgm:pt>
    <dgm:pt modelId="{7D8B6399-9B41-4891-838F-32AC69D37BD0}" type="sibTrans" cxnId="{6D7D7C2C-EEC8-49F5-86DE-987BEDF13097}">
      <dgm:prSet/>
      <dgm:spPr/>
      <dgm:t>
        <a:bodyPr/>
        <a:lstStyle/>
        <a:p>
          <a:endParaRPr lang="fr-FR"/>
        </a:p>
      </dgm:t>
    </dgm:pt>
    <dgm:pt modelId="{9D823496-D678-4E30-A78F-705434AC00A5}">
      <dgm:prSet/>
      <dgm:spPr/>
      <dgm:t>
        <a:bodyPr/>
        <a:lstStyle/>
        <a:p>
          <a:r>
            <a:rPr lang="fr-FR" i="1" dirty="0"/>
            <a:t>Moyenne, Médiane, Écart-type </a:t>
          </a:r>
          <a:endParaRPr lang="fr-FR" dirty="0"/>
        </a:p>
      </dgm:t>
    </dgm:pt>
    <dgm:pt modelId="{9568A44C-3FF8-454D-AE74-A2DAB1FCA8CC}" type="parTrans" cxnId="{48C73DFB-9588-4209-9B6D-A642F9A28F28}">
      <dgm:prSet/>
      <dgm:spPr/>
      <dgm:t>
        <a:bodyPr/>
        <a:lstStyle/>
        <a:p>
          <a:endParaRPr lang="fr-FR"/>
        </a:p>
      </dgm:t>
    </dgm:pt>
    <dgm:pt modelId="{FEEB3EFC-5CFC-4324-B6AA-B695CF884C29}" type="sibTrans" cxnId="{48C73DFB-9588-4209-9B6D-A642F9A28F28}">
      <dgm:prSet/>
      <dgm:spPr/>
      <dgm:t>
        <a:bodyPr/>
        <a:lstStyle/>
        <a:p>
          <a:endParaRPr lang="fr-FR"/>
        </a:p>
      </dgm:t>
    </dgm:pt>
    <dgm:pt modelId="{2C87BFFD-4148-411C-B5CF-A2D733C5C987}">
      <dgm:prSet/>
      <dgm:spPr/>
      <dgm:t>
        <a:bodyPr/>
        <a:lstStyle/>
        <a:p>
          <a:r>
            <a:rPr lang="fr-FR" i="1"/>
            <a:t>Détection des Outliers :</a:t>
          </a:r>
          <a:endParaRPr lang="fr-FR"/>
        </a:p>
      </dgm:t>
    </dgm:pt>
    <dgm:pt modelId="{8EFCF80A-8C9D-42EC-8916-299255F4BE07}" type="parTrans" cxnId="{9F43A14D-E2BA-4F82-BDA3-2CE2C8F1465C}">
      <dgm:prSet/>
      <dgm:spPr/>
      <dgm:t>
        <a:bodyPr/>
        <a:lstStyle/>
        <a:p>
          <a:endParaRPr lang="fr-FR"/>
        </a:p>
      </dgm:t>
    </dgm:pt>
    <dgm:pt modelId="{9360EC08-D0AD-417A-B4ED-F41C8945D51D}" type="sibTrans" cxnId="{9F43A14D-E2BA-4F82-BDA3-2CE2C8F1465C}">
      <dgm:prSet/>
      <dgm:spPr/>
      <dgm:t>
        <a:bodyPr/>
        <a:lstStyle/>
        <a:p>
          <a:endParaRPr lang="fr-FR"/>
        </a:p>
      </dgm:t>
    </dgm:pt>
    <dgm:pt modelId="{0FD8731E-7991-47F6-BA44-D428ECEC123D}">
      <dgm:prSet/>
      <dgm:spPr/>
      <dgm:t>
        <a:bodyPr/>
        <a:lstStyle/>
        <a:p>
          <a:r>
            <a:rPr lang="fr-FR" i="1"/>
            <a:t>Z-score</a:t>
          </a:r>
          <a:endParaRPr lang="fr-FR"/>
        </a:p>
      </dgm:t>
    </dgm:pt>
    <dgm:pt modelId="{98AAED75-9ADF-4C6F-A231-6D446C8CC672}" type="parTrans" cxnId="{AEC2588F-BDB0-441F-B91D-06F43288CB0A}">
      <dgm:prSet/>
      <dgm:spPr/>
      <dgm:t>
        <a:bodyPr/>
        <a:lstStyle/>
        <a:p>
          <a:endParaRPr lang="fr-FR"/>
        </a:p>
      </dgm:t>
    </dgm:pt>
    <dgm:pt modelId="{71F14800-BF89-48E8-9061-6E4C9BF94E26}" type="sibTrans" cxnId="{AEC2588F-BDB0-441F-B91D-06F43288CB0A}">
      <dgm:prSet/>
      <dgm:spPr/>
      <dgm:t>
        <a:bodyPr/>
        <a:lstStyle/>
        <a:p>
          <a:endParaRPr lang="fr-FR"/>
        </a:p>
      </dgm:t>
    </dgm:pt>
    <dgm:pt modelId="{7143F235-2ED3-4E82-8C04-8597B2267534}">
      <dgm:prSet/>
      <dgm:spPr/>
      <dgm:t>
        <a:bodyPr/>
        <a:lstStyle/>
        <a:p>
          <a:r>
            <a:rPr lang="fr-FR" i="1"/>
            <a:t>Visualisations </a:t>
          </a:r>
          <a:endParaRPr lang="fr-FR"/>
        </a:p>
      </dgm:t>
    </dgm:pt>
    <dgm:pt modelId="{1FD4A446-CD95-49E5-B4EB-8552C014A158}" type="parTrans" cxnId="{C708E90B-3421-4426-8334-6198F951A85A}">
      <dgm:prSet/>
      <dgm:spPr/>
      <dgm:t>
        <a:bodyPr/>
        <a:lstStyle/>
        <a:p>
          <a:endParaRPr lang="fr-FR"/>
        </a:p>
      </dgm:t>
    </dgm:pt>
    <dgm:pt modelId="{3863AEC0-CB06-4C18-A0CE-450E3C22A50D}" type="sibTrans" cxnId="{C708E90B-3421-4426-8334-6198F951A85A}">
      <dgm:prSet/>
      <dgm:spPr/>
      <dgm:t>
        <a:bodyPr/>
        <a:lstStyle/>
        <a:p>
          <a:endParaRPr lang="fr-FR"/>
        </a:p>
      </dgm:t>
    </dgm:pt>
    <dgm:pt modelId="{62E0DF11-7FB9-4E83-8D0B-A31B033FEEBB}">
      <dgm:prSet/>
      <dgm:spPr/>
      <dgm:t>
        <a:bodyPr/>
        <a:lstStyle/>
        <a:p>
          <a:r>
            <a:rPr lang="fr-FR" i="1"/>
            <a:t>Histogramme, Boxplot</a:t>
          </a:r>
          <a:endParaRPr lang="fr-FR"/>
        </a:p>
      </dgm:t>
    </dgm:pt>
    <dgm:pt modelId="{F2BBE114-9786-4302-9F34-5577164CC72D}" type="parTrans" cxnId="{688F069B-0729-4F3A-8694-EEDE85223C11}">
      <dgm:prSet/>
      <dgm:spPr/>
      <dgm:t>
        <a:bodyPr/>
        <a:lstStyle/>
        <a:p>
          <a:endParaRPr lang="fr-FR"/>
        </a:p>
      </dgm:t>
    </dgm:pt>
    <dgm:pt modelId="{91E3EE51-8FEC-400A-BD16-1701E2EF853A}" type="sibTrans" cxnId="{688F069B-0729-4F3A-8694-EEDE85223C11}">
      <dgm:prSet/>
      <dgm:spPr/>
      <dgm:t>
        <a:bodyPr/>
        <a:lstStyle/>
        <a:p>
          <a:endParaRPr lang="fr-FR"/>
        </a:p>
      </dgm:t>
    </dgm:pt>
    <dgm:pt modelId="{4200530A-75C4-45AE-B8CE-F0C03E306647}" type="pres">
      <dgm:prSet presAssocID="{1B1AD14B-A45F-4287-8281-D2819F8D9768}" presName="linear" presStyleCnt="0">
        <dgm:presLayoutVars>
          <dgm:dir/>
          <dgm:animLvl val="lvl"/>
          <dgm:resizeHandles val="exact"/>
        </dgm:presLayoutVars>
      </dgm:prSet>
      <dgm:spPr/>
    </dgm:pt>
    <dgm:pt modelId="{3ED59B83-C272-4544-98EE-4E4206F4C750}" type="pres">
      <dgm:prSet presAssocID="{A9C0FC17-597F-40B0-8613-530AB469E9E5}" presName="parentLin" presStyleCnt="0"/>
      <dgm:spPr/>
    </dgm:pt>
    <dgm:pt modelId="{4368F108-FAFE-45D4-AAB0-F0EC49EE1DF7}" type="pres">
      <dgm:prSet presAssocID="{A9C0FC17-597F-40B0-8613-530AB469E9E5}" presName="parentLeftMargin" presStyleLbl="node1" presStyleIdx="0" presStyleCnt="1"/>
      <dgm:spPr/>
    </dgm:pt>
    <dgm:pt modelId="{B8BB3DB0-7C03-487F-A45B-8D1E5739C66D}" type="pres">
      <dgm:prSet presAssocID="{A9C0FC17-597F-40B0-8613-530AB469E9E5}" presName="parentText" presStyleLbl="node1" presStyleIdx="0" presStyleCnt="1">
        <dgm:presLayoutVars>
          <dgm:chMax val="0"/>
          <dgm:bulletEnabled val="1"/>
        </dgm:presLayoutVars>
      </dgm:prSet>
      <dgm:spPr/>
    </dgm:pt>
    <dgm:pt modelId="{EC14B066-67A5-40B6-92F1-5E8D26B5FD79}" type="pres">
      <dgm:prSet presAssocID="{A9C0FC17-597F-40B0-8613-530AB469E9E5}" presName="negativeSpace" presStyleCnt="0"/>
      <dgm:spPr/>
    </dgm:pt>
    <dgm:pt modelId="{79871F12-4956-414B-8F9B-8497D7BD8139}" type="pres">
      <dgm:prSet presAssocID="{A9C0FC17-597F-40B0-8613-530AB469E9E5}" presName="childText" presStyleLbl="conFgAcc1" presStyleIdx="0" presStyleCnt="1">
        <dgm:presLayoutVars>
          <dgm:bulletEnabled val="1"/>
        </dgm:presLayoutVars>
      </dgm:prSet>
      <dgm:spPr/>
    </dgm:pt>
  </dgm:ptLst>
  <dgm:cxnLst>
    <dgm:cxn modelId="{C708E90B-3421-4426-8334-6198F951A85A}" srcId="{A9C0FC17-597F-40B0-8613-530AB469E9E5}" destId="{7143F235-2ED3-4E82-8C04-8597B2267534}" srcOrd="2" destOrd="0" parTransId="{1FD4A446-CD95-49E5-B4EB-8552C014A158}" sibTransId="{3863AEC0-CB06-4C18-A0CE-450E3C22A50D}"/>
    <dgm:cxn modelId="{73922122-F786-407F-B3A8-6BF2CFCC7341}" type="presOf" srcId="{1B1AD14B-A45F-4287-8281-D2819F8D9768}" destId="{4200530A-75C4-45AE-B8CE-F0C03E306647}" srcOrd="0" destOrd="0" presId="urn:microsoft.com/office/officeart/2005/8/layout/list1"/>
    <dgm:cxn modelId="{A22DED23-321C-43EE-A176-4194B2C16CC6}" type="presOf" srcId="{A9C0FC17-597F-40B0-8613-530AB469E9E5}" destId="{4368F108-FAFE-45D4-AAB0-F0EC49EE1DF7}" srcOrd="0" destOrd="0" presId="urn:microsoft.com/office/officeart/2005/8/layout/list1"/>
    <dgm:cxn modelId="{6D7D7C2C-EEC8-49F5-86DE-987BEDF13097}" srcId="{A9C0FC17-597F-40B0-8613-530AB469E9E5}" destId="{4EC56B70-B508-4240-A2C3-20331F5CD9CF}" srcOrd="0" destOrd="0" parTransId="{1DBD759D-1DC7-451C-B056-6C178F380CEC}" sibTransId="{7D8B6399-9B41-4891-838F-32AC69D37BD0}"/>
    <dgm:cxn modelId="{C4440E42-1BF8-4129-9F79-773CDAD986FD}" type="presOf" srcId="{62E0DF11-7FB9-4E83-8D0B-A31B033FEEBB}" destId="{79871F12-4956-414B-8F9B-8497D7BD8139}" srcOrd="0" destOrd="5" presId="urn:microsoft.com/office/officeart/2005/8/layout/list1"/>
    <dgm:cxn modelId="{F92D0C47-CCBC-461E-9870-17419326B9D3}" type="presOf" srcId="{0FD8731E-7991-47F6-BA44-D428ECEC123D}" destId="{79871F12-4956-414B-8F9B-8497D7BD8139}" srcOrd="0" destOrd="3" presId="urn:microsoft.com/office/officeart/2005/8/layout/list1"/>
    <dgm:cxn modelId="{9F43A14D-E2BA-4F82-BDA3-2CE2C8F1465C}" srcId="{A9C0FC17-597F-40B0-8613-530AB469E9E5}" destId="{2C87BFFD-4148-411C-B5CF-A2D733C5C987}" srcOrd="1" destOrd="0" parTransId="{8EFCF80A-8C9D-42EC-8916-299255F4BE07}" sibTransId="{9360EC08-D0AD-417A-B4ED-F41C8945D51D}"/>
    <dgm:cxn modelId="{B442B370-0542-4D49-BF23-F4DEDEE70AD3}" type="presOf" srcId="{7143F235-2ED3-4E82-8C04-8597B2267534}" destId="{79871F12-4956-414B-8F9B-8497D7BD8139}" srcOrd="0" destOrd="4" presId="urn:microsoft.com/office/officeart/2005/8/layout/list1"/>
    <dgm:cxn modelId="{AEC2588F-BDB0-441F-B91D-06F43288CB0A}" srcId="{2C87BFFD-4148-411C-B5CF-A2D733C5C987}" destId="{0FD8731E-7991-47F6-BA44-D428ECEC123D}" srcOrd="0" destOrd="0" parTransId="{98AAED75-9ADF-4C6F-A231-6D446C8CC672}" sibTransId="{71F14800-BF89-48E8-9061-6E4C9BF94E26}"/>
    <dgm:cxn modelId="{688F069B-0729-4F3A-8694-EEDE85223C11}" srcId="{7143F235-2ED3-4E82-8C04-8597B2267534}" destId="{62E0DF11-7FB9-4E83-8D0B-A31B033FEEBB}" srcOrd="0" destOrd="0" parTransId="{F2BBE114-9786-4302-9F34-5577164CC72D}" sibTransId="{91E3EE51-8FEC-400A-BD16-1701E2EF853A}"/>
    <dgm:cxn modelId="{FFCB15B4-449E-4F1C-8EED-B06BA6A84727}" srcId="{1B1AD14B-A45F-4287-8281-D2819F8D9768}" destId="{A9C0FC17-597F-40B0-8613-530AB469E9E5}" srcOrd="0" destOrd="0" parTransId="{E8E5E215-7BD6-4E02-A4A8-B172EF162108}" sibTransId="{0E813A38-0D57-4742-826C-C9F57B9BA9FC}"/>
    <dgm:cxn modelId="{F047EBD4-7700-4556-87D4-0E8A086AB553}" type="presOf" srcId="{A9C0FC17-597F-40B0-8613-530AB469E9E5}" destId="{B8BB3DB0-7C03-487F-A45B-8D1E5739C66D}" srcOrd="1" destOrd="0" presId="urn:microsoft.com/office/officeart/2005/8/layout/list1"/>
    <dgm:cxn modelId="{34252FEC-14CE-42BF-B6D2-F0470C1F4F68}" type="presOf" srcId="{4EC56B70-B508-4240-A2C3-20331F5CD9CF}" destId="{79871F12-4956-414B-8F9B-8497D7BD8139}" srcOrd="0" destOrd="0" presId="urn:microsoft.com/office/officeart/2005/8/layout/list1"/>
    <dgm:cxn modelId="{269A27ED-2FCB-49B3-A7CD-C37D8392D736}" type="presOf" srcId="{9D823496-D678-4E30-A78F-705434AC00A5}" destId="{79871F12-4956-414B-8F9B-8497D7BD8139}" srcOrd="0" destOrd="1" presId="urn:microsoft.com/office/officeart/2005/8/layout/list1"/>
    <dgm:cxn modelId="{48C73DFB-9588-4209-9B6D-A642F9A28F28}" srcId="{4EC56B70-B508-4240-A2C3-20331F5CD9CF}" destId="{9D823496-D678-4E30-A78F-705434AC00A5}" srcOrd="0" destOrd="0" parTransId="{9568A44C-3FF8-454D-AE74-A2DAB1FCA8CC}" sibTransId="{FEEB3EFC-5CFC-4324-B6AA-B695CF884C29}"/>
    <dgm:cxn modelId="{24D519FF-B36C-497E-A621-22CDCF941ADE}" type="presOf" srcId="{2C87BFFD-4148-411C-B5CF-A2D733C5C987}" destId="{79871F12-4956-414B-8F9B-8497D7BD8139}" srcOrd="0" destOrd="2" presId="urn:microsoft.com/office/officeart/2005/8/layout/list1"/>
    <dgm:cxn modelId="{46385D01-8CF8-4FDF-AAC5-EB891C092E13}" type="presParOf" srcId="{4200530A-75C4-45AE-B8CE-F0C03E306647}" destId="{3ED59B83-C272-4544-98EE-4E4206F4C750}" srcOrd="0" destOrd="0" presId="urn:microsoft.com/office/officeart/2005/8/layout/list1"/>
    <dgm:cxn modelId="{99AEE7C1-0E51-4CA0-9BB5-3C41F956D48C}" type="presParOf" srcId="{3ED59B83-C272-4544-98EE-4E4206F4C750}" destId="{4368F108-FAFE-45D4-AAB0-F0EC49EE1DF7}" srcOrd="0" destOrd="0" presId="urn:microsoft.com/office/officeart/2005/8/layout/list1"/>
    <dgm:cxn modelId="{7E2ECC92-8053-4A89-9C6B-CB46F79EA916}" type="presParOf" srcId="{3ED59B83-C272-4544-98EE-4E4206F4C750}" destId="{B8BB3DB0-7C03-487F-A45B-8D1E5739C66D}" srcOrd="1" destOrd="0" presId="urn:microsoft.com/office/officeart/2005/8/layout/list1"/>
    <dgm:cxn modelId="{E4EA27DC-A039-4BE7-A176-6BA0F52E319B}" type="presParOf" srcId="{4200530A-75C4-45AE-B8CE-F0C03E306647}" destId="{EC14B066-67A5-40B6-92F1-5E8D26B5FD79}" srcOrd="1" destOrd="0" presId="urn:microsoft.com/office/officeart/2005/8/layout/list1"/>
    <dgm:cxn modelId="{73CDFDD3-7D63-4146-9559-553D731C67CD}" type="presParOf" srcId="{4200530A-75C4-45AE-B8CE-F0C03E306647}" destId="{79871F12-4956-414B-8F9B-8497D7BD8139}"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6B3C77-7338-4C6C-BEE2-88F795B26C1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6741D297-1640-4416-9F1B-FE0B1C286443}">
      <dgm:prSet/>
      <dgm:spPr/>
      <dgm:t>
        <a:bodyPr/>
        <a:lstStyle/>
        <a:p>
          <a:r>
            <a:rPr lang="fr-FR" i="1"/>
            <a:t>Limites éventuelles de l’analyse </a:t>
          </a:r>
          <a:endParaRPr lang="fr-FR"/>
        </a:p>
      </dgm:t>
    </dgm:pt>
    <dgm:pt modelId="{49125E4D-81F5-4B60-91FB-F589D66DACB8}" type="parTrans" cxnId="{2C023F38-F531-40F1-B568-6EF3E0EC2ABA}">
      <dgm:prSet/>
      <dgm:spPr/>
      <dgm:t>
        <a:bodyPr/>
        <a:lstStyle/>
        <a:p>
          <a:endParaRPr lang="fr-FR"/>
        </a:p>
      </dgm:t>
    </dgm:pt>
    <dgm:pt modelId="{A8B6C954-50C9-441B-B78D-ECC95FF6BD28}" type="sibTrans" cxnId="{2C023F38-F531-40F1-B568-6EF3E0EC2ABA}">
      <dgm:prSet/>
      <dgm:spPr/>
      <dgm:t>
        <a:bodyPr/>
        <a:lstStyle/>
        <a:p>
          <a:endParaRPr lang="fr-FR"/>
        </a:p>
      </dgm:t>
    </dgm:pt>
    <dgm:pt modelId="{231D200D-17FA-4F66-83CA-8DD2029C65A3}">
      <dgm:prSet/>
      <dgm:spPr/>
      <dgm:t>
        <a:bodyPr/>
        <a:lstStyle/>
        <a:p>
          <a:r>
            <a:rPr lang="fr-FR" i="1" dirty="0"/>
            <a:t>Difficulté à identifier les causes des patterns observés</a:t>
          </a:r>
          <a:endParaRPr lang="fr-FR" dirty="0"/>
        </a:p>
      </dgm:t>
    </dgm:pt>
    <dgm:pt modelId="{C7490DA5-EB92-41CF-83F9-60CC23140A21}" type="parTrans" cxnId="{58BC2A99-FB19-4C93-8068-C697A41368F3}">
      <dgm:prSet/>
      <dgm:spPr/>
      <dgm:t>
        <a:bodyPr/>
        <a:lstStyle/>
        <a:p>
          <a:endParaRPr lang="fr-FR"/>
        </a:p>
      </dgm:t>
    </dgm:pt>
    <dgm:pt modelId="{5FBF89C2-C331-452D-93DE-A12C17A19715}" type="sibTrans" cxnId="{58BC2A99-FB19-4C93-8068-C697A41368F3}">
      <dgm:prSet/>
      <dgm:spPr/>
      <dgm:t>
        <a:bodyPr/>
        <a:lstStyle/>
        <a:p>
          <a:endParaRPr lang="fr-FR"/>
        </a:p>
      </dgm:t>
    </dgm:pt>
    <dgm:pt modelId="{8C104797-95CC-4623-8268-9D4E356F1D2C}">
      <dgm:prSet/>
      <dgm:spPr/>
      <dgm:t>
        <a:bodyPr/>
        <a:lstStyle/>
        <a:p>
          <a:r>
            <a:rPr lang="fr-FR" i="1" dirty="0"/>
            <a:t>Pour une analyse plus approfondie des prix des vins, il serait nécessaire de réaliser des analyses statistiques plus complètes qui prennent en compte les différents facteurs influençant les prix et qui permettent d'identifier les éventuelles relations entre ces facteurs et les prix.</a:t>
          </a:r>
          <a:endParaRPr lang="fr-FR" dirty="0"/>
        </a:p>
      </dgm:t>
    </dgm:pt>
    <dgm:pt modelId="{C1189CB7-99F0-469F-8BEE-44D135E3E8B3}" type="parTrans" cxnId="{9437657A-20BE-4E3D-BA47-E169502F96B7}">
      <dgm:prSet/>
      <dgm:spPr/>
      <dgm:t>
        <a:bodyPr/>
        <a:lstStyle/>
        <a:p>
          <a:endParaRPr lang="fr-FR"/>
        </a:p>
      </dgm:t>
    </dgm:pt>
    <dgm:pt modelId="{EC83FF38-65BD-4BF0-8796-6B673EAF79CA}" type="sibTrans" cxnId="{9437657A-20BE-4E3D-BA47-E169502F96B7}">
      <dgm:prSet/>
      <dgm:spPr/>
      <dgm:t>
        <a:bodyPr/>
        <a:lstStyle/>
        <a:p>
          <a:endParaRPr lang="fr-FR"/>
        </a:p>
      </dgm:t>
    </dgm:pt>
    <dgm:pt modelId="{40717952-94A1-4DC8-A001-C8CEFF35D184}" type="pres">
      <dgm:prSet presAssocID="{456B3C77-7338-4C6C-BEE2-88F795B26C16}" presName="linear" presStyleCnt="0">
        <dgm:presLayoutVars>
          <dgm:dir/>
          <dgm:animLvl val="lvl"/>
          <dgm:resizeHandles val="exact"/>
        </dgm:presLayoutVars>
      </dgm:prSet>
      <dgm:spPr/>
    </dgm:pt>
    <dgm:pt modelId="{9FFC98D9-5A8D-4114-93F6-64DE2D872954}" type="pres">
      <dgm:prSet presAssocID="{6741D297-1640-4416-9F1B-FE0B1C286443}" presName="parentLin" presStyleCnt="0"/>
      <dgm:spPr/>
    </dgm:pt>
    <dgm:pt modelId="{42BB06DA-9F73-468A-8B4D-60AE9A7FD8E0}" type="pres">
      <dgm:prSet presAssocID="{6741D297-1640-4416-9F1B-FE0B1C286443}" presName="parentLeftMargin" presStyleLbl="node1" presStyleIdx="0" presStyleCnt="1"/>
      <dgm:spPr/>
    </dgm:pt>
    <dgm:pt modelId="{20B60122-9D06-4CB0-B59A-D130ABAE4C82}" type="pres">
      <dgm:prSet presAssocID="{6741D297-1640-4416-9F1B-FE0B1C286443}" presName="parentText" presStyleLbl="node1" presStyleIdx="0" presStyleCnt="1">
        <dgm:presLayoutVars>
          <dgm:chMax val="0"/>
          <dgm:bulletEnabled val="1"/>
        </dgm:presLayoutVars>
      </dgm:prSet>
      <dgm:spPr/>
    </dgm:pt>
    <dgm:pt modelId="{555519AF-5904-45D9-B1A5-6879077F2345}" type="pres">
      <dgm:prSet presAssocID="{6741D297-1640-4416-9F1B-FE0B1C286443}" presName="negativeSpace" presStyleCnt="0"/>
      <dgm:spPr/>
    </dgm:pt>
    <dgm:pt modelId="{31664903-60FF-4D8D-8009-CBB2D38B8AC4}" type="pres">
      <dgm:prSet presAssocID="{6741D297-1640-4416-9F1B-FE0B1C286443}" presName="childText" presStyleLbl="conFgAcc1" presStyleIdx="0" presStyleCnt="1">
        <dgm:presLayoutVars>
          <dgm:bulletEnabled val="1"/>
        </dgm:presLayoutVars>
      </dgm:prSet>
      <dgm:spPr/>
    </dgm:pt>
  </dgm:ptLst>
  <dgm:cxnLst>
    <dgm:cxn modelId="{78265103-82BB-4D67-9FB6-19CA449F92E9}" type="presOf" srcId="{6741D297-1640-4416-9F1B-FE0B1C286443}" destId="{20B60122-9D06-4CB0-B59A-D130ABAE4C82}" srcOrd="1" destOrd="0" presId="urn:microsoft.com/office/officeart/2005/8/layout/list1"/>
    <dgm:cxn modelId="{053BA40D-3C32-4B13-A349-4824B6013CC6}" type="presOf" srcId="{231D200D-17FA-4F66-83CA-8DD2029C65A3}" destId="{31664903-60FF-4D8D-8009-CBB2D38B8AC4}" srcOrd="0" destOrd="0" presId="urn:microsoft.com/office/officeart/2005/8/layout/list1"/>
    <dgm:cxn modelId="{AE2B4F2E-8E03-4181-9FE1-A770638D3EE2}" type="presOf" srcId="{456B3C77-7338-4C6C-BEE2-88F795B26C16}" destId="{40717952-94A1-4DC8-A001-C8CEFF35D184}" srcOrd="0" destOrd="0" presId="urn:microsoft.com/office/officeart/2005/8/layout/list1"/>
    <dgm:cxn modelId="{2C023F38-F531-40F1-B568-6EF3E0EC2ABA}" srcId="{456B3C77-7338-4C6C-BEE2-88F795B26C16}" destId="{6741D297-1640-4416-9F1B-FE0B1C286443}" srcOrd="0" destOrd="0" parTransId="{49125E4D-81F5-4B60-91FB-F589D66DACB8}" sibTransId="{A8B6C954-50C9-441B-B78D-ECC95FF6BD28}"/>
    <dgm:cxn modelId="{6333F63C-FD5A-4DBB-A6B2-BBDAAC9A51FF}" type="presOf" srcId="{8C104797-95CC-4623-8268-9D4E356F1D2C}" destId="{31664903-60FF-4D8D-8009-CBB2D38B8AC4}" srcOrd="0" destOrd="1" presId="urn:microsoft.com/office/officeart/2005/8/layout/list1"/>
    <dgm:cxn modelId="{9437657A-20BE-4E3D-BA47-E169502F96B7}" srcId="{6741D297-1640-4416-9F1B-FE0B1C286443}" destId="{8C104797-95CC-4623-8268-9D4E356F1D2C}" srcOrd="1" destOrd="0" parTransId="{C1189CB7-99F0-469F-8BEE-44D135E3E8B3}" sibTransId="{EC83FF38-65BD-4BF0-8796-6B673EAF79CA}"/>
    <dgm:cxn modelId="{58BC2A99-FB19-4C93-8068-C697A41368F3}" srcId="{6741D297-1640-4416-9F1B-FE0B1C286443}" destId="{231D200D-17FA-4F66-83CA-8DD2029C65A3}" srcOrd="0" destOrd="0" parTransId="{C7490DA5-EB92-41CF-83F9-60CC23140A21}" sibTransId="{5FBF89C2-C331-452D-93DE-A12C17A19715}"/>
    <dgm:cxn modelId="{C0DD33C1-53D6-44DA-94B2-EFF0F9EDFB0B}" type="presOf" srcId="{6741D297-1640-4416-9F1B-FE0B1C286443}" destId="{42BB06DA-9F73-468A-8B4D-60AE9A7FD8E0}" srcOrd="0" destOrd="0" presId="urn:microsoft.com/office/officeart/2005/8/layout/list1"/>
    <dgm:cxn modelId="{72428AB2-0D4C-4492-AA29-9594F78392A1}" type="presParOf" srcId="{40717952-94A1-4DC8-A001-C8CEFF35D184}" destId="{9FFC98D9-5A8D-4114-93F6-64DE2D872954}" srcOrd="0" destOrd="0" presId="urn:microsoft.com/office/officeart/2005/8/layout/list1"/>
    <dgm:cxn modelId="{F71DF58C-BC36-45FB-9E4F-CE42008F2C77}" type="presParOf" srcId="{9FFC98D9-5A8D-4114-93F6-64DE2D872954}" destId="{42BB06DA-9F73-468A-8B4D-60AE9A7FD8E0}" srcOrd="0" destOrd="0" presId="urn:microsoft.com/office/officeart/2005/8/layout/list1"/>
    <dgm:cxn modelId="{72B7FF99-D0B1-4696-8E0C-4D6F2942EB17}" type="presParOf" srcId="{9FFC98D9-5A8D-4114-93F6-64DE2D872954}" destId="{20B60122-9D06-4CB0-B59A-D130ABAE4C82}" srcOrd="1" destOrd="0" presId="urn:microsoft.com/office/officeart/2005/8/layout/list1"/>
    <dgm:cxn modelId="{97DEB112-597A-42C2-9E21-AB2CC0264D99}" type="presParOf" srcId="{40717952-94A1-4DC8-A001-C8CEFF35D184}" destId="{555519AF-5904-45D9-B1A5-6879077F2345}" srcOrd="1" destOrd="0" presId="urn:microsoft.com/office/officeart/2005/8/layout/list1"/>
    <dgm:cxn modelId="{ABF385CE-8EB3-44C2-BB33-B9A3B47ECFD2}" type="presParOf" srcId="{40717952-94A1-4DC8-A001-C8CEFF35D184}" destId="{31664903-60FF-4D8D-8009-CBB2D38B8AC4}"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CD4040-F003-4EA4-B0E3-CA722F8C728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6C58A085-82B2-4FBE-B87D-A217F2B8F106}">
      <dgm:prSet/>
      <dgm:spPr/>
      <dgm:t>
        <a:bodyPr/>
        <a:lstStyle/>
        <a:p>
          <a:r>
            <a:rPr lang="fr-FR" b="0" dirty="0"/>
            <a:t>Corrélation entre </a:t>
          </a:r>
          <a:r>
            <a:rPr lang="fr-FR" b="0" dirty="0" err="1"/>
            <a:t>stock_quantity</a:t>
          </a:r>
          <a:r>
            <a:rPr lang="fr-FR" b="0" dirty="0"/>
            <a:t> et </a:t>
          </a:r>
          <a:r>
            <a:rPr lang="fr-FR" b="0" dirty="0" err="1"/>
            <a:t>total_sales</a:t>
          </a:r>
          <a:r>
            <a:rPr lang="fr-FR" b="0" dirty="0"/>
            <a:t> (0.452609) :</a:t>
          </a:r>
          <a:endParaRPr lang="fr-FR" dirty="0"/>
        </a:p>
      </dgm:t>
    </dgm:pt>
    <dgm:pt modelId="{DD392C55-CB73-4F17-AD17-FAFF11E451EE}" type="parTrans" cxnId="{7988F9BF-4855-44E1-9D99-C45F1683A378}">
      <dgm:prSet/>
      <dgm:spPr/>
      <dgm:t>
        <a:bodyPr/>
        <a:lstStyle/>
        <a:p>
          <a:endParaRPr lang="fr-FR"/>
        </a:p>
      </dgm:t>
    </dgm:pt>
    <dgm:pt modelId="{C5691EB8-12B2-4C13-838D-D79829914C8C}" type="sibTrans" cxnId="{7988F9BF-4855-44E1-9D99-C45F1683A378}">
      <dgm:prSet/>
      <dgm:spPr/>
      <dgm:t>
        <a:bodyPr/>
        <a:lstStyle/>
        <a:p>
          <a:endParaRPr lang="fr-FR"/>
        </a:p>
      </dgm:t>
    </dgm:pt>
    <dgm:pt modelId="{95DC0106-17E9-4547-B451-776B09AAD832}">
      <dgm:prSet/>
      <dgm:spPr/>
      <dgm:t>
        <a:bodyPr/>
        <a:lstStyle/>
        <a:p>
          <a:r>
            <a:rPr lang="fr-FR" b="0" dirty="0"/>
            <a:t>Une corrélation positive modérée entre les et la quantité de stock ventes. Cela suggère que, généralement, plus il y a de ventes, plus le stock est élevé.</a:t>
          </a:r>
        </a:p>
      </dgm:t>
    </dgm:pt>
    <dgm:pt modelId="{083B94BF-D63F-476D-A6C3-72026D3D8B22}" type="parTrans" cxnId="{68D067A3-07E7-469B-A3CF-F76EE23DFA92}">
      <dgm:prSet/>
      <dgm:spPr/>
      <dgm:t>
        <a:bodyPr/>
        <a:lstStyle/>
        <a:p>
          <a:endParaRPr lang="fr-FR"/>
        </a:p>
      </dgm:t>
    </dgm:pt>
    <dgm:pt modelId="{52EE627A-03B7-462D-9FA7-F2663FEB29A7}" type="sibTrans" cxnId="{68D067A3-07E7-469B-A3CF-F76EE23DFA92}">
      <dgm:prSet/>
      <dgm:spPr/>
      <dgm:t>
        <a:bodyPr/>
        <a:lstStyle/>
        <a:p>
          <a:endParaRPr lang="fr-FR"/>
        </a:p>
      </dgm:t>
    </dgm:pt>
    <dgm:pt modelId="{C6192870-DEFC-4A03-95A4-F8439D3B3C99}">
      <dgm:prSet/>
      <dgm:spPr/>
      <dgm:t>
        <a:bodyPr/>
        <a:lstStyle/>
        <a:p>
          <a:r>
            <a:rPr lang="fr-FR" b="0" dirty="0"/>
            <a:t>Corrélation entre </a:t>
          </a:r>
          <a:r>
            <a:rPr lang="fr-FR" b="0" dirty="0" err="1"/>
            <a:t>stock_quantity</a:t>
          </a:r>
          <a:r>
            <a:rPr lang="fr-FR" b="0" dirty="0"/>
            <a:t> et </a:t>
          </a:r>
          <a:r>
            <a:rPr lang="fr-FR" b="0" dirty="0" err="1"/>
            <a:t>price</a:t>
          </a:r>
          <a:r>
            <a:rPr lang="fr-FR" b="0" dirty="0"/>
            <a:t> (-0.093596) :</a:t>
          </a:r>
        </a:p>
      </dgm:t>
    </dgm:pt>
    <dgm:pt modelId="{6B81E38F-2A91-4DC8-A371-DC952EAF9304}" type="parTrans" cxnId="{34091A47-4365-42FD-BDE2-48FC1CAB4F50}">
      <dgm:prSet/>
      <dgm:spPr/>
      <dgm:t>
        <a:bodyPr/>
        <a:lstStyle/>
        <a:p>
          <a:endParaRPr lang="fr-FR"/>
        </a:p>
      </dgm:t>
    </dgm:pt>
    <dgm:pt modelId="{7463FEFF-2948-45DF-9BAC-365A614118D3}" type="sibTrans" cxnId="{34091A47-4365-42FD-BDE2-48FC1CAB4F50}">
      <dgm:prSet/>
      <dgm:spPr/>
      <dgm:t>
        <a:bodyPr/>
        <a:lstStyle/>
        <a:p>
          <a:endParaRPr lang="fr-FR"/>
        </a:p>
      </dgm:t>
    </dgm:pt>
    <dgm:pt modelId="{C3CE77CC-FEA5-4B98-83DC-C2BC4A2A7C9A}">
      <dgm:prSet/>
      <dgm:spPr/>
      <dgm:t>
        <a:bodyPr/>
        <a:lstStyle/>
        <a:p>
          <a:r>
            <a:rPr lang="fr-FR" b="0" dirty="0"/>
            <a:t>Une très faible corrélation négative entre la quantité de stock et le prix. Cette relation est presque négligeable.</a:t>
          </a:r>
        </a:p>
      </dgm:t>
    </dgm:pt>
    <dgm:pt modelId="{48F108B2-C597-450B-AA0F-E002B41600FD}" type="parTrans" cxnId="{3FDA288E-7404-45C2-B9C4-6542E6B95281}">
      <dgm:prSet/>
      <dgm:spPr/>
      <dgm:t>
        <a:bodyPr/>
        <a:lstStyle/>
        <a:p>
          <a:endParaRPr lang="fr-FR"/>
        </a:p>
      </dgm:t>
    </dgm:pt>
    <dgm:pt modelId="{B0049AB4-F75B-48E6-A04E-8DE1F3E7EE2D}" type="sibTrans" cxnId="{3FDA288E-7404-45C2-B9C4-6542E6B95281}">
      <dgm:prSet/>
      <dgm:spPr/>
      <dgm:t>
        <a:bodyPr/>
        <a:lstStyle/>
        <a:p>
          <a:endParaRPr lang="fr-FR"/>
        </a:p>
      </dgm:t>
    </dgm:pt>
    <dgm:pt modelId="{D19C95F2-F06F-4A7D-8D95-DC4DD436EEA0}">
      <dgm:prSet/>
      <dgm:spPr/>
      <dgm:t>
        <a:bodyPr/>
        <a:lstStyle/>
        <a:p>
          <a:r>
            <a:rPr lang="fr-FR" b="0"/>
            <a:t>Corrélation entre total_sales et price (-0.519752) :</a:t>
          </a:r>
        </a:p>
      </dgm:t>
    </dgm:pt>
    <dgm:pt modelId="{D48841A9-5849-46BD-92CD-EDBFB8C53DD2}" type="parTrans" cxnId="{1629EE4D-D7F1-4DC6-A8E3-D7B0981FD798}">
      <dgm:prSet/>
      <dgm:spPr/>
      <dgm:t>
        <a:bodyPr/>
        <a:lstStyle/>
        <a:p>
          <a:endParaRPr lang="fr-FR"/>
        </a:p>
      </dgm:t>
    </dgm:pt>
    <dgm:pt modelId="{D0AABB36-FA2F-4831-997C-58535C0C4919}" type="sibTrans" cxnId="{1629EE4D-D7F1-4DC6-A8E3-D7B0981FD798}">
      <dgm:prSet/>
      <dgm:spPr/>
      <dgm:t>
        <a:bodyPr/>
        <a:lstStyle/>
        <a:p>
          <a:endParaRPr lang="fr-FR"/>
        </a:p>
      </dgm:t>
    </dgm:pt>
    <dgm:pt modelId="{C8CC4A96-F82C-4B37-B92F-07A7DC92654F}">
      <dgm:prSet/>
      <dgm:spPr/>
      <dgm:t>
        <a:bodyPr/>
        <a:lstStyle/>
        <a:p>
          <a:r>
            <a:rPr lang="fr-FR" b="0" dirty="0"/>
            <a:t>Une corrélation négative modérée entre les ventes totales et le prix. Cela signifie que, généralement, à mesure que le prix augmente, les ventes totales diminuent.</a:t>
          </a:r>
        </a:p>
      </dgm:t>
    </dgm:pt>
    <dgm:pt modelId="{1241610A-B511-422F-8C69-BCF536E3C05E}" type="parTrans" cxnId="{92683C92-CE52-4469-ABC2-86EC5866485B}">
      <dgm:prSet/>
      <dgm:spPr/>
      <dgm:t>
        <a:bodyPr/>
        <a:lstStyle/>
        <a:p>
          <a:endParaRPr lang="fr-FR"/>
        </a:p>
      </dgm:t>
    </dgm:pt>
    <dgm:pt modelId="{3AE7EB76-68CB-4F76-B87C-5D2E67203C58}" type="sibTrans" cxnId="{92683C92-CE52-4469-ABC2-86EC5866485B}">
      <dgm:prSet/>
      <dgm:spPr/>
      <dgm:t>
        <a:bodyPr/>
        <a:lstStyle/>
        <a:p>
          <a:endParaRPr lang="fr-FR"/>
        </a:p>
      </dgm:t>
    </dgm:pt>
    <dgm:pt modelId="{302F99C4-0F53-4C6A-A507-1AFFED6BDBC3}" type="pres">
      <dgm:prSet presAssocID="{17CD4040-F003-4EA4-B0E3-CA722F8C7284}" presName="linear" presStyleCnt="0">
        <dgm:presLayoutVars>
          <dgm:animLvl val="lvl"/>
          <dgm:resizeHandles val="exact"/>
        </dgm:presLayoutVars>
      </dgm:prSet>
      <dgm:spPr/>
    </dgm:pt>
    <dgm:pt modelId="{1401CB13-8840-4EA3-BDCB-93EABBF6CEF2}" type="pres">
      <dgm:prSet presAssocID="{6C58A085-82B2-4FBE-B87D-A217F2B8F106}" presName="parentText" presStyleLbl="node1" presStyleIdx="0" presStyleCnt="3">
        <dgm:presLayoutVars>
          <dgm:chMax val="0"/>
          <dgm:bulletEnabled val="1"/>
        </dgm:presLayoutVars>
      </dgm:prSet>
      <dgm:spPr/>
    </dgm:pt>
    <dgm:pt modelId="{2EC296DA-78CA-471A-B978-E8587359C585}" type="pres">
      <dgm:prSet presAssocID="{6C58A085-82B2-4FBE-B87D-A217F2B8F106}" presName="childText" presStyleLbl="revTx" presStyleIdx="0" presStyleCnt="3">
        <dgm:presLayoutVars>
          <dgm:bulletEnabled val="1"/>
        </dgm:presLayoutVars>
      </dgm:prSet>
      <dgm:spPr/>
    </dgm:pt>
    <dgm:pt modelId="{C88BE023-2CCF-4E65-AFC4-4D20E4C0BE9B}" type="pres">
      <dgm:prSet presAssocID="{C6192870-DEFC-4A03-95A4-F8439D3B3C99}" presName="parentText" presStyleLbl="node1" presStyleIdx="1" presStyleCnt="3">
        <dgm:presLayoutVars>
          <dgm:chMax val="0"/>
          <dgm:bulletEnabled val="1"/>
        </dgm:presLayoutVars>
      </dgm:prSet>
      <dgm:spPr/>
    </dgm:pt>
    <dgm:pt modelId="{5EADAF00-5894-4DE4-A907-19AA5A346F6E}" type="pres">
      <dgm:prSet presAssocID="{C6192870-DEFC-4A03-95A4-F8439D3B3C99}" presName="childText" presStyleLbl="revTx" presStyleIdx="1" presStyleCnt="3">
        <dgm:presLayoutVars>
          <dgm:bulletEnabled val="1"/>
        </dgm:presLayoutVars>
      </dgm:prSet>
      <dgm:spPr/>
    </dgm:pt>
    <dgm:pt modelId="{7F5B339A-DF7B-428F-8725-9AC999FD4848}" type="pres">
      <dgm:prSet presAssocID="{D19C95F2-F06F-4A7D-8D95-DC4DD436EEA0}" presName="parentText" presStyleLbl="node1" presStyleIdx="2" presStyleCnt="3">
        <dgm:presLayoutVars>
          <dgm:chMax val="0"/>
          <dgm:bulletEnabled val="1"/>
        </dgm:presLayoutVars>
      </dgm:prSet>
      <dgm:spPr/>
    </dgm:pt>
    <dgm:pt modelId="{4A74C2DB-637B-492E-8CF3-2A83F04C2916}" type="pres">
      <dgm:prSet presAssocID="{D19C95F2-F06F-4A7D-8D95-DC4DD436EEA0}" presName="childText" presStyleLbl="revTx" presStyleIdx="2" presStyleCnt="3">
        <dgm:presLayoutVars>
          <dgm:bulletEnabled val="1"/>
        </dgm:presLayoutVars>
      </dgm:prSet>
      <dgm:spPr/>
    </dgm:pt>
  </dgm:ptLst>
  <dgm:cxnLst>
    <dgm:cxn modelId="{B6B3BD17-55C3-47D9-87AF-91D3CE076046}" type="presOf" srcId="{C8CC4A96-F82C-4B37-B92F-07A7DC92654F}" destId="{4A74C2DB-637B-492E-8CF3-2A83F04C2916}" srcOrd="0" destOrd="0" presId="urn:microsoft.com/office/officeart/2005/8/layout/vList2"/>
    <dgm:cxn modelId="{EFD38619-8CDD-43D9-8A40-AAED94CC53AF}" type="presOf" srcId="{95DC0106-17E9-4547-B451-776B09AAD832}" destId="{2EC296DA-78CA-471A-B978-E8587359C585}" srcOrd="0" destOrd="0" presId="urn:microsoft.com/office/officeart/2005/8/layout/vList2"/>
    <dgm:cxn modelId="{96865022-DFA7-46B5-BCB8-000896BCF3C3}" type="presOf" srcId="{D19C95F2-F06F-4A7D-8D95-DC4DD436EEA0}" destId="{7F5B339A-DF7B-428F-8725-9AC999FD4848}" srcOrd="0" destOrd="0" presId="urn:microsoft.com/office/officeart/2005/8/layout/vList2"/>
    <dgm:cxn modelId="{C051D15E-5CBD-4388-84F4-4B9567250253}" type="presOf" srcId="{C6192870-DEFC-4A03-95A4-F8439D3B3C99}" destId="{C88BE023-2CCF-4E65-AFC4-4D20E4C0BE9B}" srcOrd="0" destOrd="0" presId="urn:microsoft.com/office/officeart/2005/8/layout/vList2"/>
    <dgm:cxn modelId="{813B1044-1665-41DA-9AED-9517D40E5A93}" type="presOf" srcId="{C3CE77CC-FEA5-4B98-83DC-C2BC4A2A7C9A}" destId="{5EADAF00-5894-4DE4-A907-19AA5A346F6E}" srcOrd="0" destOrd="0" presId="urn:microsoft.com/office/officeart/2005/8/layout/vList2"/>
    <dgm:cxn modelId="{F01F9645-B0D9-4A29-830C-6CFA6F02BD03}" type="presOf" srcId="{17CD4040-F003-4EA4-B0E3-CA722F8C7284}" destId="{302F99C4-0F53-4C6A-A507-1AFFED6BDBC3}" srcOrd="0" destOrd="0" presId="urn:microsoft.com/office/officeart/2005/8/layout/vList2"/>
    <dgm:cxn modelId="{34091A47-4365-42FD-BDE2-48FC1CAB4F50}" srcId="{17CD4040-F003-4EA4-B0E3-CA722F8C7284}" destId="{C6192870-DEFC-4A03-95A4-F8439D3B3C99}" srcOrd="1" destOrd="0" parTransId="{6B81E38F-2A91-4DC8-A371-DC952EAF9304}" sibTransId="{7463FEFF-2948-45DF-9BAC-365A614118D3}"/>
    <dgm:cxn modelId="{1629EE4D-D7F1-4DC6-A8E3-D7B0981FD798}" srcId="{17CD4040-F003-4EA4-B0E3-CA722F8C7284}" destId="{D19C95F2-F06F-4A7D-8D95-DC4DD436EEA0}" srcOrd="2" destOrd="0" parTransId="{D48841A9-5849-46BD-92CD-EDBFB8C53DD2}" sibTransId="{D0AABB36-FA2F-4831-997C-58535C0C4919}"/>
    <dgm:cxn modelId="{3FDA288E-7404-45C2-B9C4-6542E6B95281}" srcId="{C6192870-DEFC-4A03-95A4-F8439D3B3C99}" destId="{C3CE77CC-FEA5-4B98-83DC-C2BC4A2A7C9A}" srcOrd="0" destOrd="0" parTransId="{48F108B2-C597-450B-AA0F-E002B41600FD}" sibTransId="{B0049AB4-F75B-48E6-A04E-8DE1F3E7EE2D}"/>
    <dgm:cxn modelId="{92683C92-CE52-4469-ABC2-86EC5866485B}" srcId="{D19C95F2-F06F-4A7D-8D95-DC4DD436EEA0}" destId="{C8CC4A96-F82C-4B37-B92F-07A7DC92654F}" srcOrd="0" destOrd="0" parTransId="{1241610A-B511-422F-8C69-BCF536E3C05E}" sibTransId="{3AE7EB76-68CB-4F76-B87C-5D2E67203C58}"/>
    <dgm:cxn modelId="{68D067A3-07E7-469B-A3CF-F76EE23DFA92}" srcId="{6C58A085-82B2-4FBE-B87D-A217F2B8F106}" destId="{95DC0106-17E9-4547-B451-776B09AAD832}" srcOrd="0" destOrd="0" parTransId="{083B94BF-D63F-476D-A6C3-72026D3D8B22}" sibTransId="{52EE627A-03B7-462D-9FA7-F2663FEB29A7}"/>
    <dgm:cxn modelId="{7988F9BF-4855-44E1-9D99-C45F1683A378}" srcId="{17CD4040-F003-4EA4-B0E3-CA722F8C7284}" destId="{6C58A085-82B2-4FBE-B87D-A217F2B8F106}" srcOrd="0" destOrd="0" parTransId="{DD392C55-CB73-4F17-AD17-FAFF11E451EE}" sibTransId="{C5691EB8-12B2-4C13-838D-D79829914C8C}"/>
    <dgm:cxn modelId="{E4CC92C1-14EA-4830-A32E-FB238EB64CD8}" type="presOf" srcId="{6C58A085-82B2-4FBE-B87D-A217F2B8F106}" destId="{1401CB13-8840-4EA3-BDCB-93EABBF6CEF2}" srcOrd="0" destOrd="0" presId="urn:microsoft.com/office/officeart/2005/8/layout/vList2"/>
    <dgm:cxn modelId="{D5945E0B-01B9-48F5-A816-3B8026B15714}" type="presParOf" srcId="{302F99C4-0F53-4C6A-A507-1AFFED6BDBC3}" destId="{1401CB13-8840-4EA3-BDCB-93EABBF6CEF2}" srcOrd="0" destOrd="0" presId="urn:microsoft.com/office/officeart/2005/8/layout/vList2"/>
    <dgm:cxn modelId="{96E9D3D3-1E76-4522-BBE7-D3B3BE2FC6DD}" type="presParOf" srcId="{302F99C4-0F53-4C6A-A507-1AFFED6BDBC3}" destId="{2EC296DA-78CA-471A-B978-E8587359C585}" srcOrd="1" destOrd="0" presId="urn:microsoft.com/office/officeart/2005/8/layout/vList2"/>
    <dgm:cxn modelId="{C0FDE620-3EDC-47A7-8818-130FC43850AA}" type="presParOf" srcId="{302F99C4-0F53-4C6A-A507-1AFFED6BDBC3}" destId="{C88BE023-2CCF-4E65-AFC4-4D20E4C0BE9B}" srcOrd="2" destOrd="0" presId="urn:microsoft.com/office/officeart/2005/8/layout/vList2"/>
    <dgm:cxn modelId="{10DFFE88-5D74-44EB-A5AE-1433EBD4A6CB}" type="presParOf" srcId="{302F99C4-0F53-4C6A-A507-1AFFED6BDBC3}" destId="{5EADAF00-5894-4DE4-A907-19AA5A346F6E}" srcOrd="3" destOrd="0" presId="urn:microsoft.com/office/officeart/2005/8/layout/vList2"/>
    <dgm:cxn modelId="{2C580B5E-ACFC-4538-A807-9C5DCD3E7AF8}" type="presParOf" srcId="{302F99C4-0F53-4C6A-A507-1AFFED6BDBC3}" destId="{7F5B339A-DF7B-428F-8725-9AC999FD4848}" srcOrd="4" destOrd="0" presId="urn:microsoft.com/office/officeart/2005/8/layout/vList2"/>
    <dgm:cxn modelId="{0F2E1048-CBAC-4DA8-81D7-798814D1942B}" type="presParOf" srcId="{302F99C4-0F53-4C6A-A507-1AFFED6BDBC3}" destId="{4A74C2DB-637B-492E-8CF3-2A83F04C291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1E4D8F-00AA-4006-A881-D65DFDD5F8E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53144E40-2A3A-4D52-B54D-C11148127A8E}">
      <dgm:prSet/>
      <dgm:spPr/>
      <dgm:t>
        <a:bodyPr/>
        <a:lstStyle/>
        <a:p>
          <a:r>
            <a:rPr lang="fr-FR" b="1" dirty="0"/>
            <a:t>Précision des données : </a:t>
          </a:r>
        </a:p>
      </dgm:t>
    </dgm:pt>
    <dgm:pt modelId="{72EC7758-744C-4C60-8510-E5813E81CEC5}" type="parTrans" cxnId="{CCDA55FB-0840-496E-A2AE-04E00C15BA3E}">
      <dgm:prSet/>
      <dgm:spPr/>
      <dgm:t>
        <a:bodyPr/>
        <a:lstStyle/>
        <a:p>
          <a:endParaRPr lang="fr-FR"/>
        </a:p>
      </dgm:t>
    </dgm:pt>
    <dgm:pt modelId="{FFD2A210-BFF0-4849-9CB7-D1711FA2A84A}" type="sibTrans" cxnId="{CCDA55FB-0840-496E-A2AE-04E00C15BA3E}">
      <dgm:prSet/>
      <dgm:spPr/>
      <dgm:t>
        <a:bodyPr/>
        <a:lstStyle/>
        <a:p>
          <a:endParaRPr lang="fr-FR"/>
        </a:p>
      </dgm:t>
    </dgm:pt>
    <dgm:pt modelId="{3EE2A1AF-5E2A-4D12-9F02-D69DE0A2B6EB}">
      <dgm:prSet/>
      <dgm:spPr/>
      <dgm:t>
        <a:bodyPr/>
        <a:lstStyle/>
        <a:p>
          <a:r>
            <a:rPr lang="fr-FR" dirty="0"/>
            <a:t>Cela dépend si nous avons bien récupéré les bonnes données.</a:t>
          </a:r>
        </a:p>
      </dgm:t>
    </dgm:pt>
    <dgm:pt modelId="{3C930456-EC40-45C5-9296-DE918FF2AB86}" type="parTrans" cxnId="{7FDD472E-78DA-4D69-A7E6-8CC193269100}">
      <dgm:prSet/>
      <dgm:spPr/>
      <dgm:t>
        <a:bodyPr/>
        <a:lstStyle/>
        <a:p>
          <a:endParaRPr lang="fr-FR"/>
        </a:p>
      </dgm:t>
    </dgm:pt>
    <dgm:pt modelId="{9EA5F80F-9825-4265-884A-CB2248AF97BD}" type="sibTrans" cxnId="{7FDD472E-78DA-4D69-A7E6-8CC193269100}">
      <dgm:prSet/>
      <dgm:spPr/>
      <dgm:t>
        <a:bodyPr/>
        <a:lstStyle/>
        <a:p>
          <a:endParaRPr lang="fr-FR"/>
        </a:p>
      </dgm:t>
    </dgm:pt>
    <dgm:pt modelId="{FCE4B3CF-C9C5-46AA-ADEE-BA45C4391457}">
      <dgm:prSet/>
      <dgm:spPr/>
      <dgm:t>
        <a:bodyPr/>
        <a:lstStyle/>
        <a:p>
          <a:r>
            <a:rPr lang="fr-FR" b="1" dirty="0"/>
            <a:t>Période spécifique : </a:t>
          </a:r>
        </a:p>
      </dgm:t>
    </dgm:pt>
    <dgm:pt modelId="{A1129D91-7E49-4C25-8237-83EE1F66176B}" type="parTrans" cxnId="{D33CEF1A-D769-4FEF-A7BE-38A1510D835B}">
      <dgm:prSet/>
      <dgm:spPr/>
      <dgm:t>
        <a:bodyPr/>
        <a:lstStyle/>
        <a:p>
          <a:endParaRPr lang="fr-FR"/>
        </a:p>
      </dgm:t>
    </dgm:pt>
    <dgm:pt modelId="{E2E65BC6-A057-46EE-98DF-1C4DC30CF59F}" type="sibTrans" cxnId="{D33CEF1A-D769-4FEF-A7BE-38A1510D835B}">
      <dgm:prSet/>
      <dgm:spPr/>
      <dgm:t>
        <a:bodyPr/>
        <a:lstStyle/>
        <a:p>
          <a:endParaRPr lang="fr-FR"/>
        </a:p>
      </dgm:t>
    </dgm:pt>
    <dgm:pt modelId="{08311217-DE65-460F-B559-DAA9E4C02C4A}">
      <dgm:prSet/>
      <dgm:spPr/>
      <dgm:t>
        <a:bodyPr/>
        <a:lstStyle/>
        <a:p>
          <a:r>
            <a:rPr lang="fr-FR" dirty="0"/>
            <a:t>Les résultats sont spécifiques au mois d'octobre uniquement. Les tendances observées peuvent ne pas être représentatives sur une période plus longue ou à d'autres moments de l'année.</a:t>
          </a:r>
        </a:p>
      </dgm:t>
    </dgm:pt>
    <dgm:pt modelId="{44B580C3-A005-47D1-806F-DE745591FA71}" type="parTrans" cxnId="{AE7E2357-EDE2-45EC-9959-5C4840A238C0}">
      <dgm:prSet/>
      <dgm:spPr/>
      <dgm:t>
        <a:bodyPr/>
        <a:lstStyle/>
        <a:p>
          <a:endParaRPr lang="fr-FR"/>
        </a:p>
      </dgm:t>
    </dgm:pt>
    <dgm:pt modelId="{D7C07133-734F-48B3-A97A-B41387C8F538}" type="sibTrans" cxnId="{AE7E2357-EDE2-45EC-9959-5C4840A238C0}">
      <dgm:prSet/>
      <dgm:spPr/>
      <dgm:t>
        <a:bodyPr/>
        <a:lstStyle/>
        <a:p>
          <a:endParaRPr lang="fr-FR"/>
        </a:p>
      </dgm:t>
    </dgm:pt>
    <dgm:pt modelId="{1AC62D36-5D99-45F6-B567-5C9BB180E241}">
      <dgm:prSet/>
      <dgm:spPr/>
      <dgm:t>
        <a:bodyPr/>
        <a:lstStyle/>
        <a:p>
          <a:r>
            <a:rPr lang="fr-FR" b="1" dirty="0"/>
            <a:t>Limitations des méthodes d'analyse : </a:t>
          </a:r>
        </a:p>
      </dgm:t>
    </dgm:pt>
    <dgm:pt modelId="{E15A2A4A-D4E1-4450-982C-C52874A4474E}" type="parTrans" cxnId="{CA3AC1A4-F5E1-4081-A45E-9642B311D511}">
      <dgm:prSet/>
      <dgm:spPr/>
      <dgm:t>
        <a:bodyPr/>
        <a:lstStyle/>
        <a:p>
          <a:endParaRPr lang="fr-FR"/>
        </a:p>
      </dgm:t>
    </dgm:pt>
    <dgm:pt modelId="{DC4FCB6A-1ED2-486F-8020-F4B6493BC03D}" type="sibTrans" cxnId="{CA3AC1A4-F5E1-4081-A45E-9642B311D511}">
      <dgm:prSet/>
      <dgm:spPr/>
      <dgm:t>
        <a:bodyPr/>
        <a:lstStyle/>
        <a:p>
          <a:endParaRPr lang="fr-FR"/>
        </a:p>
      </dgm:t>
    </dgm:pt>
    <dgm:pt modelId="{007A8F34-062D-4757-B526-2F140214E46D}">
      <dgm:prSet/>
      <dgm:spPr/>
      <dgm:t>
        <a:bodyPr/>
        <a:lstStyle/>
        <a:p>
          <a:r>
            <a:rPr lang="fr-FR" dirty="0"/>
            <a:t>Les outils statistiques et visuels utilisés ont leurs propres limites. Ils peuvent ne pas capturer toutes les complexités des données, notamment des relations subtiles.</a:t>
          </a:r>
        </a:p>
      </dgm:t>
    </dgm:pt>
    <dgm:pt modelId="{F59BBD38-DE73-4CB7-84DA-552F301A0941}" type="parTrans" cxnId="{A8F35905-A8EE-40F0-BA0D-84A78B621655}">
      <dgm:prSet/>
      <dgm:spPr/>
      <dgm:t>
        <a:bodyPr/>
        <a:lstStyle/>
        <a:p>
          <a:endParaRPr lang="fr-FR"/>
        </a:p>
      </dgm:t>
    </dgm:pt>
    <dgm:pt modelId="{BB3C2BBB-F1CF-469C-BE4C-E5C899E89EBF}" type="sibTrans" cxnId="{A8F35905-A8EE-40F0-BA0D-84A78B621655}">
      <dgm:prSet/>
      <dgm:spPr/>
      <dgm:t>
        <a:bodyPr/>
        <a:lstStyle/>
        <a:p>
          <a:endParaRPr lang="fr-FR"/>
        </a:p>
      </dgm:t>
    </dgm:pt>
    <dgm:pt modelId="{A0B9ACB5-E796-4494-8C9A-9A1AA2C76F68}">
      <dgm:prSet/>
      <dgm:spPr/>
      <dgm:t>
        <a:bodyPr/>
        <a:lstStyle/>
        <a:p>
          <a:r>
            <a:rPr lang="fr-FR" b="1" dirty="0"/>
            <a:t>Facteurs externes non pris en compte : </a:t>
          </a:r>
        </a:p>
      </dgm:t>
    </dgm:pt>
    <dgm:pt modelId="{10BAAC49-670C-4F52-A718-0E5B0A207AF5}" type="parTrans" cxnId="{0C6923B3-9FC0-4149-B0D7-CC9CFAA8132F}">
      <dgm:prSet/>
      <dgm:spPr/>
      <dgm:t>
        <a:bodyPr/>
        <a:lstStyle/>
        <a:p>
          <a:endParaRPr lang="fr-FR"/>
        </a:p>
      </dgm:t>
    </dgm:pt>
    <dgm:pt modelId="{0B3435B9-776F-48FB-8511-6B339E76AA8E}" type="sibTrans" cxnId="{0C6923B3-9FC0-4149-B0D7-CC9CFAA8132F}">
      <dgm:prSet/>
      <dgm:spPr/>
      <dgm:t>
        <a:bodyPr/>
        <a:lstStyle/>
        <a:p>
          <a:endParaRPr lang="fr-FR"/>
        </a:p>
      </dgm:t>
    </dgm:pt>
    <dgm:pt modelId="{4912094B-7BE0-4A2D-8C09-A7723B379DCA}">
      <dgm:prSet/>
      <dgm:spPr/>
      <dgm:t>
        <a:bodyPr/>
        <a:lstStyle/>
        <a:p>
          <a:r>
            <a:rPr lang="fr-FR"/>
            <a:t>Des variables externes telles que les conditions économiques générales, les changements de marché, ou les événements spécifiques peuvent influencer les résultats mais n'ont pas été intégrés dans l'analyse.</a:t>
          </a:r>
        </a:p>
      </dgm:t>
    </dgm:pt>
    <dgm:pt modelId="{A514EC41-AEFF-4AC5-9DD1-492B2EBC2C02}" type="parTrans" cxnId="{59BDC1C8-F36A-4827-89A4-72768470A5A6}">
      <dgm:prSet/>
      <dgm:spPr/>
      <dgm:t>
        <a:bodyPr/>
        <a:lstStyle/>
        <a:p>
          <a:endParaRPr lang="fr-FR"/>
        </a:p>
      </dgm:t>
    </dgm:pt>
    <dgm:pt modelId="{EBBC1364-0B09-4D0E-8317-2BD53CF493DD}" type="sibTrans" cxnId="{59BDC1C8-F36A-4827-89A4-72768470A5A6}">
      <dgm:prSet/>
      <dgm:spPr/>
      <dgm:t>
        <a:bodyPr/>
        <a:lstStyle/>
        <a:p>
          <a:endParaRPr lang="fr-FR"/>
        </a:p>
      </dgm:t>
    </dgm:pt>
    <dgm:pt modelId="{2E83A377-BE05-41EA-A787-364729F9A8CA}">
      <dgm:prSet/>
      <dgm:spPr/>
      <dgm:t>
        <a:bodyPr/>
        <a:lstStyle/>
        <a:p>
          <a:r>
            <a:rPr lang="fr-FR" b="1" dirty="0"/>
            <a:t>Interprétation subjective : </a:t>
          </a:r>
        </a:p>
      </dgm:t>
    </dgm:pt>
    <dgm:pt modelId="{5764A372-D585-4FA0-80CA-3FC21C7ED94B}" type="parTrans" cxnId="{399832D1-89EE-4115-82C1-ECE733B05614}">
      <dgm:prSet/>
      <dgm:spPr/>
      <dgm:t>
        <a:bodyPr/>
        <a:lstStyle/>
        <a:p>
          <a:endParaRPr lang="fr-FR"/>
        </a:p>
      </dgm:t>
    </dgm:pt>
    <dgm:pt modelId="{D76B7C37-B8BD-49F8-80C3-FD0FC04CACA1}" type="sibTrans" cxnId="{399832D1-89EE-4115-82C1-ECE733B05614}">
      <dgm:prSet/>
      <dgm:spPr/>
      <dgm:t>
        <a:bodyPr/>
        <a:lstStyle/>
        <a:p>
          <a:endParaRPr lang="fr-FR"/>
        </a:p>
      </dgm:t>
    </dgm:pt>
    <dgm:pt modelId="{95E2C340-A541-4501-B8E0-179B407A9B8F}">
      <dgm:prSet/>
      <dgm:spPr/>
      <dgm:t>
        <a:bodyPr/>
        <a:lstStyle/>
        <a:p>
          <a:r>
            <a:rPr lang="fr-FR"/>
            <a:t>L'interprétation des résultats peut être influencée par des biais personnels ou des préférences, ce qui pourrait altérer une compréhension objective des données.</a:t>
          </a:r>
        </a:p>
      </dgm:t>
    </dgm:pt>
    <dgm:pt modelId="{D5F76BCF-A166-4DC8-A037-B6095A25B13A}" type="parTrans" cxnId="{21B38821-8144-459D-8E18-945D4AB1F484}">
      <dgm:prSet/>
      <dgm:spPr/>
      <dgm:t>
        <a:bodyPr/>
        <a:lstStyle/>
        <a:p>
          <a:endParaRPr lang="fr-FR"/>
        </a:p>
      </dgm:t>
    </dgm:pt>
    <dgm:pt modelId="{9B2131B5-FEFD-4D95-9FC7-BDBD2CA048FC}" type="sibTrans" cxnId="{21B38821-8144-459D-8E18-945D4AB1F484}">
      <dgm:prSet/>
      <dgm:spPr/>
      <dgm:t>
        <a:bodyPr/>
        <a:lstStyle/>
        <a:p>
          <a:endParaRPr lang="fr-FR"/>
        </a:p>
      </dgm:t>
    </dgm:pt>
    <dgm:pt modelId="{59E9E664-BA7E-40BC-A03C-95B4844BB10C}" type="pres">
      <dgm:prSet presAssocID="{D01E4D8F-00AA-4006-A881-D65DFDD5F8E3}" presName="Name0" presStyleCnt="0">
        <dgm:presLayoutVars>
          <dgm:dir/>
          <dgm:animLvl val="lvl"/>
          <dgm:resizeHandles val="exact"/>
        </dgm:presLayoutVars>
      </dgm:prSet>
      <dgm:spPr/>
    </dgm:pt>
    <dgm:pt modelId="{3B5A9DDF-50A2-421A-B905-E15A078597E5}" type="pres">
      <dgm:prSet presAssocID="{53144E40-2A3A-4D52-B54D-C11148127A8E}" presName="linNode" presStyleCnt="0"/>
      <dgm:spPr/>
    </dgm:pt>
    <dgm:pt modelId="{3606E9B4-0904-43EB-851E-24E2DF461131}" type="pres">
      <dgm:prSet presAssocID="{53144E40-2A3A-4D52-B54D-C11148127A8E}" presName="parentText" presStyleLbl="node1" presStyleIdx="0" presStyleCnt="5">
        <dgm:presLayoutVars>
          <dgm:chMax val="1"/>
          <dgm:bulletEnabled val="1"/>
        </dgm:presLayoutVars>
      </dgm:prSet>
      <dgm:spPr/>
    </dgm:pt>
    <dgm:pt modelId="{8AD5BFF2-989A-4701-92C3-3AFA9EAB97F7}" type="pres">
      <dgm:prSet presAssocID="{53144E40-2A3A-4D52-B54D-C11148127A8E}" presName="descendantText" presStyleLbl="alignAccFollowNode1" presStyleIdx="0" presStyleCnt="5">
        <dgm:presLayoutVars>
          <dgm:bulletEnabled val="1"/>
        </dgm:presLayoutVars>
      </dgm:prSet>
      <dgm:spPr/>
    </dgm:pt>
    <dgm:pt modelId="{9818EF9B-5B4E-41AC-A092-B7037F896E36}" type="pres">
      <dgm:prSet presAssocID="{FFD2A210-BFF0-4849-9CB7-D1711FA2A84A}" presName="sp" presStyleCnt="0"/>
      <dgm:spPr/>
    </dgm:pt>
    <dgm:pt modelId="{BFD9DB76-239C-4B58-BE2C-1E70985C8721}" type="pres">
      <dgm:prSet presAssocID="{FCE4B3CF-C9C5-46AA-ADEE-BA45C4391457}" presName="linNode" presStyleCnt="0"/>
      <dgm:spPr/>
    </dgm:pt>
    <dgm:pt modelId="{A104B4C2-12EB-47A1-8102-1FA660441D50}" type="pres">
      <dgm:prSet presAssocID="{FCE4B3CF-C9C5-46AA-ADEE-BA45C4391457}" presName="parentText" presStyleLbl="node1" presStyleIdx="1" presStyleCnt="5">
        <dgm:presLayoutVars>
          <dgm:chMax val="1"/>
          <dgm:bulletEnabled val="1"/>
        </dgm:presLayoutVars>
      </dgm:prSet>
      <dgm:spPr/>
    </dgm:pt>
    <dgm:pt modelId="{C4455D89-2BFA-4AC7-94E6-D9F8414AA4A1}" type="pres">
      <dgm:prSet presAssocID="{FCE4B3CF-C9C5-46AA-ADEE-BA45C4391457}" presName="descendantText" presStyleLbl="alignAccFollowNode1" presStyleIdx="1" presStyleCnt="5">
        <dgm:presLayoutVars>
          <dgm:bulletEnabled val="1"/>
        </dgm:presLayoutVars>
      </dgm:prSet>
      <dgm:spPr/>
    </dgm:pt>
    <dgm:pt modelId="{69B0E8BE-057A-47F6-9871-C3D7DA675EEA}" type="pres">
      <dgm:prSet presAssocID="{E2E65BC6-A057-46EE-98DF-1C4DC30CF59F}" presName="sp" presStyleCnt="0"/>
      <dgm:spPr/>
    </dgm:pt>
    <dgm:pt modelId="{AE9E896D-8568-40F8-BED1-F4CD4B755127}" type="pres">
      <dgm:prSet presAssocID="{1AC62D36-5D99-45F6-B567-5C9BB180E241}" presName="linNode" presStyleCnt="0"/>
      <dgm:spPr/>
    </dgm:pt>
    <dgm:pt modelId="{CEA7833C-20D6-4B1A-9FA3-03288E76E15D}" type="pres">
      <dgm:prSet presAssocID="{1AC62D36-5D99-45F6-B567-5C9BB180E241}" presName="parentText" presStyleLbl="node1" presStyleIdx="2" presStyleCnt="5">
        <dgm:presLayoutVars>
          <dgm:chMax val="1"/>
          <dgm:bulletEnabled val="1"/>
        </dgm:presLayoutVars>
      </dgm:prSet>
      <dgm:spPr/>
    </dgm:pt>
    <dgm:pt modelId="{9C6B4E8A-5218-4C82-B771-F4D0BD00B939}" type="pres">
      <dgm:prSet presAssocID="{1AC62D36-5D99-45F6-B567-5C9BB180E241}" presName="descendantText" presStyleLbl="alignAccFollowNode1" presStyleIdx="2" presStyleCnt="5">
        <dgm:presLayoutVars>
          <dgm:bulletEnabled val="1"/>
        </dgm:presLayoutVars>
      </dgm:prSet>
      <dgm:spPr/>
    </dgm:pt>
    <dgm:pt modelId="{5C4672E5-29DC-46E2-A30B-B185DF2F72F0}" type="pres">
      <dgm:prSet presAssocID="{DC4FCB6A-1ED2-486F-8020-F4B6493BC03D}" presName="sp" presStyleCnt="0"/>
      <dgm:spPr/>
    </dgm:pt>
    <dgm:pt modelId="{99B46305-252A-45C6-BE0B-137AB1483D11}" type="pres">
      <dgm:prSet presAssocID="{A0B9ACB5-E796-4494-8C9A-9A1AA2C76F68}" presName="linNode" presStyleCnt="0"/>
      <dgm:spPr/>
    </dgm:pt>
    <dgm:pt modelId="{B8D08DE3-1B78-439A-BA96-2C2A8815107B}" type="pres">
      <dgm:prSet presAssocID="{A0B9ACB5-E796-4494-8C9A-9A1AA2C76F68}" presName="parentText" presStyleLbl="node1" presStyleIdx="3" presStyleCnt="5">
        <dgm:presLayoutVars>
          <dgm:chMax val="1"/>
          <dgm:bulletEnabled val="1"/>
        </dgm:presLayoutVars>
      </dgm:prSet>
      <dgm:spPr/>
    </dgm:pt>
    <dgm:pt modelId="{C22CB5F3-F687-4EEE-B0FA-B762BCC5ACEE}" type="pres">
      <dgm:prSet presAssocID="{A0B9ACB5-E796-4494-8C9A-9A1AA2C76F68}" presName="descendantText" presStyleLbl="alignAccFollowNode1" presStyleIdx="3" presStyleCnt="5">
        <dgm:presLayoutVars>
          <dgm:bulletEnabled val="1"/>
        </dgm:presLayoutVars>
      </dgm:prSet>
      <dgm:spPr/>
    </dgm:pt>
    <dgm:pt modelId="{EADE56C0-001E-4B57-BBEE-4EBD8B23A38C}" type="pres">
      <dgm:prSet presAssocID="{0B3435B9-776F-48FB-8511-6B339E76AA8E}" presName="sp" presStyleCnt="0"/>
      <dgm:spPr/>
    </dgm:pt>
    <dgm:pt modelId="{BFF415C4-F925-4FD6-A233-39220E110A17}" type="pres">
      <dgm:prSet presAssocID="{2E83A377-BE05-41EA-A787-364729F9A8CA}" presName="linNode" presStyleCnt="0"/>
      <dgm:spPr/>
    </dgm:pt>
    <dgm:pt modelId="{23799957-ADFE-401D-A5FC-EA0269899596}" type="pres">
      <dgm:prSet presAssocID="{2E83A377-BE05-41EA-A787-364729F9A8CA}" presName="parentText" presStyleLbl="node1" presStyleIdx="4" presStyleCnt="5">
        <dgm:presLayoutVars>
          <dgm:chMax val="1"/>
          <dgm:bulletEnabled val="1"/>
        </dgm:presLayoutVars>
      </dgm:prSet>
      <dgm:spPr/>
    </dgm:pt>
    <dgm:pt modelId="{AE3C5263-AF6C-47E3-9701-4D8A3D7E3C5B}" type="pres">
      <dgm:prSet presAssocID="{2E83A377-BE05-41EA-A787-364729F9A8CA}" presName="descendantText" presStyleLbl="alignAccFollowNode1" presStyleIdx="4" presStyleCnt="5">
        <dgm:presLayoutVars>
          <dgm:bulletEnabled val="1"/>
        </dgm:presLayoutVars>
      </dgm:prSet>
      <dgm:spPr/>
    </dgm:pt>
  </dgm:ptLst>
  <dgm:cxnLst>
    <dgm:cxn modelId="{A8F35905-A8EE-40F0-BA0D-84A78B621655}" srcId="{1AC62D36-5D99-45F6-B567-5C9BB180E241}" destId="{007A8F34-062D-4757-B526-2F140214E46D}" srcOrd="0" destOrd="0" parTransId="{F59BBD38-DE73-4CB7-84DA-552F301A0941}" sibTransId="{BB3C2BBB-F1CF-469C-BE4C-E5C899E89EBF}"/>
    <dgm:cxn modelId="{D33CEF1A-D769-4FEF-A7BE-38A1510D835B}" srcId="{D01E4D8F-00AA-4006-A881-D65DFDD5F8E3}" destId="{FCE4B3CF-C9C5-46AA-ADEE-BA45C4391457}" srcOrd="1" destOrd="0" parTransId="{A1129D91-7E49-4C25-8237-83EE1F66176B}" sibTransId="{E2E65BC6-A057-46EE-98DF-1C4DC30CF59F}"/>
    <dgm:cxn modelId="{EC49D81E-BF0F-4980-A3AE-9BB61784C011}" type="presOf" srcId="{2E83A377-BE05-41EA-A787-364729F9A8CA}" destId="{23799957-ADFE-401D-A5FC-EA0269899596}" srcOrd="0" destOrd="0" presId="urn:microsoft.com/office/officeart/2005/8/layout/vList5"/>
    <dgm:cxn modelId="{21B38821-8144-459D-8E18-945D4AB1F484}" srcId="{2E83A377-BE05-41EA-A787-364729F9A8CA}" destId="{95E2C340-A541-4501-B8E0-179B407A9B8F}" srcOrd="0" destOrd="0" parTransId="{D5F76BCF-A166-4DC8-A037-B6095A25B13A}" sibTransId="{9B2131B5-FEFD-4D95-9FC7-BDBD2CA048FC}"/>
    <dgm:cxn modelId="{47054326-22D2-45AE-BCD3-9079BB158D7B}" type="presOf" srcId="{A0B9ACB5-E796-4494-8C9A-9A1AA2C76F68}" destId="{B8D08DE3-1B78-439A-BA96-2C2A8815107B}" srcOrd="0" destOrd="0" presId="urn:microsoft.com/office/officeart/2005/8/layout/vList5"/>
    <dgm:cxn modelId="{7FDD472E-78DA-4D69-A7E6-8CC193269100}" srcId="{53144E40-2A3A-4D52-B54D-C11148127A8E}" destId="{3EE2A1AF-5E2A-4D12-9F02-D69DE0A2B6EB}" srcOrd="0" destOrd="0" parTransId="{3C930456-EC40-45C5-9296-DE918FF2AB86}" sibTransId="{9EA5F80F-9825-4265-884A-CB2248AF97BD}"/>
    <dgm:cxn modelId="{AE7E2357-EDE2-45EC-9959-5C4840A238C0}" srcId="{FCE4B3CF-C9C5-46AA-ADEE-BA45C4391457}" destId="{08311217-DE65-460F-B559-DAA9E4C02C4A}" srcOrd="0" destOrd="0" parTransId="{44B580C3-A005-47D1-806F-DE745591FA71}" sibTransId="{D7C07133-734F-48B3-A97A-B41387C8F538}"/>
    <dgm:cxn modelId="{5EB02C81-D10E-4BE2-AE35-9264F8ED12E9}" type="presOf" srcId="{4912094B-7BE0-4A2D-8C09-A7723B379DCA}" destId="{C22CB5F3-F687-4EEE-B0FA-B762BCC5ACEE}" srcOrd="0" destOrd="0" presId="urn:microsoft.com/office/officeart/2005/8/layout/vList5"/>
    <dgm:cxn modelId="{7205CF99-0EE6-40F7-8731-D6C013C18A02}" type="presOf" srcId="{1AC62D36-5D99-45F6-B567-5C9BB180E241}" destId="{CEA7833C-20D6-4B1A-9FA3-03288E76E15D}" srcOrd="0" destOrd="0" presId="urn:microsoft.com/office/officeart/2005/8/layout/vList5"/>
    <dgm:cxn modelId="{CA3AC1A4-F5E1-4081-A45E-9642B311D511}" srcId="{D01E4D8F-00AA-4006-A881-D65DFDD5F8E3}" destId="{1AC62D36-5D99-45F6-B567-5C9BB180E241}" srcOrd="2" destOrd="0" parTransId="{E15A2A4A-D4E1-4450-982C-C52874A4474E}" sibTransId="{DC4FCB6A-1ED2-486F-8020-F4B6493BC03D}"/>
    <dgm:cxn modelId="{0C6923B3-9FC0-4149-B0D7-CC9CFAA8132F}" srcId="{D01E4D8F-00AA-4006-A881-D65DFDD5F8E3}" destId="{A0B9ACB5-E796-4494-8C9A-9A1AA2C76F68}" srcOrd="3" destOrd="0" parTransId="{10BAAC49-670C-4F52-A718-0E5B0A207AF5}" sibTransId="{0B3435B9-776F-48FB-8511-6B339E76AA8E}"/>
    <dgm:cxn modelId="{E4EC47B3-8564-4CE2-94D3-DE53C6EB557C}" type="presOf" srcId="{007A8F34-062D-4757-B526-2F140214E46D}" destId="{9C6B4E8A-5218-4C82-B771-F4D0BD00B939}" srcOrd="0" destOrd="0" presId="urn:microsoft.com/office/officeart/2005/8/layout/vList5"/>
    <dgm:cxn modelId="{D744FCB4-B0FC-4CC2-9695-DFEBF497D927}" type="presOf" srcId="{FCE4B3CF-C9C5-46AA-ADEE-BA45C4391457}" destId="{A104B4C2-12EB-47A1-8102-1FA660441D50}" srcOrd="0" destOrd="0" presId="urn:microsoft.com/office/officeart/2005/8/layout/vList5"/>
    <dgm:cxn modelId="{818F08C5-6509-444E-B7B9-901CC5E4A487}" type="presOf" srcId="{3EE2A1AF-5E2A-4D12-9F02-D69DE0A2B6EB}" destId="{8AD5BFF2-989A-4701-92C3-3AFA9EAB97F7}" srcOrd="0" destOrd="0" presId="urn:microsoft.com/office/officeart/2005/8/layout/vList5"/>
    <dgm:cxn modelId="{59BDC1C8-F36A-4827-89A4-72768470A5A6}" srcId="{A0B9ACB5-E796-4494-8C9A-9A1AA2C76F68}" destId="{4912094B-7BE0-4A2D-8C09-A7723B379DCA}" srcOrd="0" destOrd="0" parTransId="{A514EC41-AEFF-4AC5-9DD1-492B2EBC2C02}" sibTransId="{EBBC1364-0B09-4D0E-8317-2BD53CF493DD}"/>
    <dgm:cxn modelId="{399832D1-89EE-4115-82C1-ECE733B05614}" srcId="{D01E4D8F-00AA-4006-A881-D65DFDD5F8E3}" destId="{2E83A377-BE05-41EA-A787-364729F9A8CA}" srcOrd="4" destOrd="0" parTransId="{5764A372-D585-4FA0-80CA-3FC21C7ED94B}" sibTransId="{D76B7C37-B8BD-49F8-80C3-FD0FC04CACA1}"/>
    <dgm:cxn modelId="{DC59B2D3-1B89-4CF2-9B95-776C3EA55A2D}" type="presOf" srcId="{95E2C340-A541-4501-B8E0-179B407A9B8F}" destId="{AE3C5263-AF6C-47E3-9701-4D8A3D7E3C5B}" srcOrd="0" destOrd="0" presId="urn:microsoft.com/office/officeart/2005/8/layout/vList5"/>
    <dgm:cxn modelId="{4EE05EDB-8DEF-43FC-BE03-020A2775E1F1}" type="presOf" srcId="{08311217-DE65-460F-B559-DAA9E4C02C4A}" destId="{C4455D89-2BFA-4AC7-94E6-D9F8414AA4A1}" srcOrd="0" destOrd="0" presId="urn:microsoft.com/office/officeart/2005/8/layout/vList5"/>
    <dgm:cxn modelId="{77DB88E0-4BBE-4570-A299-630F01CCDD9E}" type="presOf" srcId="{D01E4D8F-00AA-4006-A881-D65DFDD5F8E3}" destId="{59E9E664-BA7E-40BC-A03C-95B4844BB10C}" srcOrd="0" destOrd="0" presId="urn:microsoft.com/office/officeart/2005/8/layout/vList5"/>
    <dgm:cxn modelId="{A4F48AE1-B375-4FA8-8368-449D58146892}" type="presOf" srcId="{53144E40-2A3A-4D52-B54D-C11148127A8E}" destId="{3606E9B4-0904-43EB-851E-24E2DF461131}" srcOrd="0" destOrd="0" presId="urn:microsoft.com/office/officeart/2005/8/layout/vList5"/>
    <dgm:cxn modelId="{CCDA55FB-0840-496E-A2AE-04E00C15BA3E}" srcId="{D01E4D8F-00AA-4006-A881-D65DFDD5F8E3}" destId="{53144E40-2A3A-4D52-B54D-C11148127A8E}" srcOrd="0" destOrd="0" parTransId="{72EC7758-744C-4C60-8510-E5813E81CEC5}" sibTransId="{FFD2A210-BFF0-4849-9CB7-D1711FA2A84A}"/>
    <dgm:cxn modelId="{26D9E8A9-4FFB-4E6E-9B1F-ADDADFE43BEF}" type="presParOf" srcId="{59E9E664-BA7E-40BC-A03C-95B4844BB10C}" destId="{3B5A9DDF-50A2-421A-B905-E15A078597E5}" srcOrd="0" destOrd="0" presId="urn:microsoft.com/office/officeart/2005/8/layout/vList5"/>
    <dgm:cxn modelId="{928F8962-6ADB-45D8-9DA9-CDFC4E82815A}" type="presParOf" srcId="{3B5A9DDF-50A2-421A-B905-E15A078597E5}" destId="{3606E9B4-0904-43EB-851E-24E2DF461131}" srcOrd="0" destOrd="0" presId="urn:microsoft.com/office/officeart/2005/8/layout/vList5"/>
    <dgm:cxn modelId="{0E04BCBC-7F00-48E4-91A4-EBC01B5AE0E2}" type="presParOf" srcId="{3B5A9DDF-50A2-421A-B905-E15A078597E5}" destId="{8AD5BFF2-989A-4701-92C3-3AFA9EAB97F7}" srcOrd="1" destOrd="0" presId="urn:microsoft.com/office/officeart/2005/8/layout/vList5"/>
    <dgm:cxn modelId="{546FAFAF-1FB9-4091-8AA6-03E70C5CA8A2}" type="presParOf" srcId="{59E9E664-BA7E-40BC-A03C-95B4844BB10C}" destId="{9818EF9B-5B4E-41AC-A092-B7037F896E36}" srcOrd="1" destOrd="0" presId="urn:microsoft.com/office/officeart/2005/8/layout/vList5"/>
    <dgm:cxn modelId="{8C4B66F0-0C15-44F7-94C6-814F6F2A36B8}" type="presParOf" srcId="{59E9E664-BA7E-40BC-A03C-95B4844BB10C}" destId="{BFD9DB76-239C-4B58-BE2C-1E70985C8721}" srcOrd="2" destOrd="0" presId="urn:microsoft.com/office/officeart/2005/8/layout/vList5"/>
    <dgm:cxn modelId="{57BB5323-9F43-4B5D-A3B9-53B272D6E6FD}" type="presParOf" srcId="{BFD9DB76-239C-4B58-BE2C-1E70985C8721}" destId="{A104B4C2-12EB-47A1-8102-1FA660441D50}" srcOrd="0" destOrd="0" presId="urn:microsoft.com/office/officeart/2005/8/layout/vList5"/>
    <dgm:cxn modelId="{4453D49A-9B81-4295-9F70-896F42FC13C1}" type="presParOf" srcId="{BFD9DB76-239C-4B58-BE2C-1E70985C8721}" destId="{C4455D89-2BFA-4AC7-94E6-D9F8414AA4A1}" srcOrd="1" destOrd="0" presId="urn:microsoft.com/office/officeart/2005/8/layout/vList5"/>
    <dgm:cxn modelId="{D3EA5D50-1FFF-4022-85A7-294BB302A6A4}" type="presParOf" srcId="{59E9E664-BA7E-40BC-A03C-95B4844BB10C}" destId="{69B0E8BE-057A-47F6-9871-C3D7DA675EEA}" srcOrd="3" destOrd="0" presId="urn:microsoft.com/office/officeart/2005/8/layout/vList5"/>
    <dgm:cxn modelId="{2A9D55ED-9633-4C69-A8D0-CFDB1CE9DC1B}" type="presParOf" srcId="{59E9E664-BA7E-40BC-A03C-95B4844BB10C}" destId="{AE9E896D-8568-40F8-BED1-F4CD4B755127}" srcOrd="4" destOrd="0" presId="urn:microsoft.com/office/officeart/2005/8/layout/vList5"/>
    <dgm:cxn modelId="{1656F158-E736-4746-8A79-47D870F6690D}" type="presParOf" srcId="{AE9E896D-8568-40F8-BED1-F4CD4B755127}" destId="{CEA7833C-20D6-4B1A-9FA3-03288E76E15D}" srcOrd="0" destOrd="0" presId="urn:microsoft.com/office/officeart/2005/8/layout/vList5"/>
    <dgm:cxn modelId="{01C29374-2EAC-4502-82C7-0ABEDB004C3F}" type="presParOf" srcId="{AE9E896D-8568-40F8-BED1-F4CD4B755127}" destId="{9C6B4E8A-5218-4C82-B771-F4D0BD00B939}" srcOrd="1" destOrd="0" presId="urn:microsoft.com/office/officeart/2005/8/layout/vList5"/>
    <dgm:cxn modelId="{1D1846B6-B4AC-41DE-A1D0-DB25B4384FEA}" type="presParOf" srcId="{59E9E664-BA7E-40BC-A03C-95B4844BB10C}" destId="{5C4672E5-29DC-46E2-A30B-B185DF2F72F0}" srcOrd="5" destOrd="0" presId="urn:microsoft.com/office/officeart/2005/8/layout/vList5"/>
    <dgm:cxn modelId="{47AD72A7-4E34-4011-903A-A8AA19CA9C7F}" type="presParOf" srcId="{59E9E664-BA7E-40BC-A03C-95B4844BB10C}" destId="{99B46305-252A-45C6-BE0B-137AB1483D11}" srcOrd="6" destOrd="0" presId="urn:microsoft.com/office/officeart/2005/8/layout/vList5"/>
    <dgm:cxn modelId="{4BE5D0F7-AC18-4363-B3F2-C1CC151E2FE9}" type="presParOf" srcId="{99B46305-252A-45C6-BE0B-137AB1483D11}" destId="{B8D08DE3-1B78-439A-BA96-2C2A8815107B}" srcOrd="0" destOrd="0" presId="urn:microsoft.com/office/officeart/2005/8/layout/vList5"/>
    <dgm:cxn modelId="{916DD7FC-EEBA-4E87-AFAC-D83EB478E22B}" type="presParOf" srcId="{99B46305-252A-45C6-BE0B-137AB1483D11}" destId="{C22CB5F3-F687-4EEE-B0FA-B762BCC5ACEE}" srcOrd="1" destOrd="0" presId="urn:microsoft.com/office/officeart/2005/8/layout/vList5"/>
    <dgm:cxn modelId="{5E3B1454-C8DE-4373-99F1-C8595038454C}" type="presParOf" srcId="{59E9E664-BA7E-40BC-A03C-95B4844BB10C}" destId="{EADE56C0-001E-4B57-BBEE-4EBD8B23A38C}" srcOrd="7" destOrd="0" presId="urn:microsoft.com/office/officeart/2005/8/layout/vList5"/>
    <dgm:cxn modelId="{1FA7B910-30E3-46E0-92BE-EBB568A1672F}" type="presParOf" srcId="{59E9E664-BA7E-40BC-A03C-95B4844BB10C}" destId="{BFF415C4-F925-4FD6-A233-39220E110A17}" srcOrd="8" destOrd="0" presId="urn:microsoft.com/office/officeart/2005/8/layout/vList5"/>
    <dgm:cxn modelId="{B69C2B7A-A52B-4151-B7F1-2C7296B35A74}" type="presParOf" srcId="{BFF415C4-F925-4FD6-A233-39220E110A17}" destId="{23799957-ADFE-401D-A5FC-EA0269899596}" srcOrd="0" destOrd="0" presId="urn:microsoft.com/office/officeart/2005/8/layout/vList5"/>
    <dgm:cxn modelId="{485D6291-7978-4187-AE5A-9F71C839A5B4}" type="presParOf" srcId="{BFF415C4-F925-4FD6-A233-39220E110A17}" destId="{AE3C5263-AF6C-47E3-9701-4D8A3D7E3C5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A4FA6B-F9ED-42DA-8828-3E54F6348FBA}"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fr-FR"/>
        </a:p>
      </dgm:t>
    </dgm:pt>
    <dgm:pt modelId="{8A26B85C-649E-46EA-BEC3-B84232B43372}">
      <dgm:prSet/>
      <dgm:spPr/>
      <dgm:t>
        <a:bodyPr/>
        <a:lstStyle/>
        <a:p>
          <a:r>
            <a:rPr lang="fr-FR" b="1" i="0" baseline="0" dirty="0"/>
            <a:t>Collecter et analyser des données sur une période plus longue :</a:t>
          </a:r>
          <a:endParaRPr lang="fr-FR" dirty="0"/>
        </a:p>
      </dgm:t>
    </dgm:pt>
    <dgm:pt modelId="{89D9B899-EC53-4D59-9964-E040D5887057}" type="parTrans" cxnId="{29D426F7-40DD-406D-AFE8-67B61C52D3D3}">
      <dgm:prSet/>
      <dgm:spPr/>
      <dgm:t>
        <a:bodyPr/>
        <a:lstStyle/>
        <a:p>
          <a:endParaRPr lang="fr-FR"/>
        </a:p>
      </dgm:t>
    </dgm:pt>
    <dgm:pt modelId="{5CDB0B5A-6D4C-43F2-AB37-A34B67EE30DC}" type="sibTrans" cxnId="{29D426F7-40DD-406D-AFE8-67B61C52D3D3}">
      <dgm:prSet/>
      <dgm:spPr/>
      <dgm:t>
        <a:bodyPr/>
        <a:lstStyle/>
        <a:p>
          <a:endParaRPr lang="fr-FR"/>
        </a:p>
      </dgm:t>
    </dgm:pt>
    <dgm:pt modelId="{366BF493-303C-4F1A-B475-E0EA92D17077}">
      <dgm:prSet/>
      <dgm:spPr/>
      <dgm:t>
        <a:bodyPr/>
        <a:lstStyle/>
        <a:p>
          <a:r>
            <a:rPr lang="fr-FR" b="0" i="0" baseline="0" dirty="0"/>
            <a:t>Étendre l'analyse à plusieurs mois ou années pour identifier des tendances saisonnières ou des variations à long terme.</a:t>
          </a:r>
          <a:endParaRPr lang="fr-FR" dirty="0"/>
        </a:p>
      </dgm:t>
    </dgm:pt>
    <dgm:pt modelId="{BFCDE946-E3AB-4E8F-B8F3-01245F64237B}" type="parTrans" cxnId="{4A4C71B4-78FA-4C66-B915-BF311AD7BE9F}">
      <dgm:prSet/>
      <dgm:spPr/>
      <dgm:t>
        <a:bodyPr/>
        <a:lstStyle/>
        <a:p>
          <a:endParaRPr lang="fr-FR"/>
        </a:p>
      </dgm:t>
    </dgm:pt>
    <dgm:pt modelId="{98705009-F27F-42FB-9DB2-AB8048CE9811}" type="sibTrans" cxnId="{4A4C71B4-78FA-4C66-B915-BF311AD7BE9F}">
      <dgm:prSet/>
      <dgm:spPr/>
      <dgm:t>
        <a:bodyPr/>
        <a:lstStyle/>
        <a:p>
          <a:endParaRPr lang="fr-FR"/>
        </a:p>
      </dgm:t>
    </dgm:pt>
    <dgm:pt modelId="{003E91B1-3CA3-42A0-A10E-CADF313BAEC8}">
      <dgm:prSet/>
      <dgm:spPr/>
      <dgm:t>
        <a:bodyPr/>
        <a:lstStyle/>
        <a:p>
          <a:r>
            <a:rPr lang="fr-FR" b="0" i="0" baseline="0"/>
            <a:t>Comparer les données d'octobre avec d'autres mois pour voir si les tendances observées sont constantes.</a:t>
          </a:r>
          <a:endParaRPr lang="fr-FR"/>
        </a:p>
      </dgm:t>
    </dgm:pt>
    <dgm:pt modelId="{AA2AEEB4-4507-4FFB-BD22-B8E681D7EC73}" type="parTrans" cxnId="{541AC486-F4B2-4BD9-9E19-3EDEF9169659}">
      <dgm:prSet/>
      <dgm:spPr/>
      <dgm:t>
        <a:bodyPr/>
        <a:lstStyle/>
        <a:p>
          <a:endParaRPr lang="fr-FR"/>
        </a:p>
      </dgm:t>
    </dgm:pt>
    <dgm:pt modelId="{8EDA8EEA-3DF1-46AA-BCBB-3E401EC1D873}" type="sibTrans" cxnId="{541AC486-F4B2-4BD9-9E19-3EDEF9169659}">
      <dgm:prSet/>
      <dgm:spPr/>
      <dgm:t>
        <a:bodyPr/>
        <a:lstStyle/>
        <a:p>
          <a:endParaRPr lang="fr-FR"/>
        </a:p>
      </dgm:t>
    </dgm:pt>
    <dgm:pt modelId="{BA442FD6-CA86-4933-A7DD-7C57AF2A391A}">
      <dgm:prSet/>
      <dgm:spPr/>
      <dgm:t>
        <a:bodyPr/>
        <a:lstStyle/>
        <a:p>
          <a:r>
            <a:rPr lang="fr-FR" b="1" i="0" baseline="0"/>
            <a:t>Améliorer la qualité des données :</a:t>
          </a:r>
          <a:endParaRPr lang="fr-FR"/>
        </a:p>
      </dgm:t>
    </dgm:pt>
    <dgm:pt modelId="{F7EE1FFC-D013-4F91-8E64-3D5903C1092B}" type="parTrans" cxnId="{0E79B6AE-DC75-4E04-803F-0DD93B903D3A}">
      <dgm:prSet/>
      <dgm:spPr/>
      <dgm:t>
        <a:bodyPr/>
        <a:lstStyle/>
        <a:p>
          <a:endParaRPr lang="fr-FR"/>
        </a:p>
      </dgm:t>
    </dgm:pt>
    <dgm:pt modelId="{2442E145-287C-479F-AF5A-A50414CB9BA5}" type="sibTrans" cxnId="{0E79B6AE-DC75-4E04-803F-0DD93B903D3A}">
      <dgm:prSet/>
      <dgm:spPr/>
      <dgm:t>
        <a:bodyPr/>
        <a:lstStyle/>
        <a:p>
          <a:endParaRPr lang="fr-FR"/>
        </a:p>
      </dgm:t>
    </dgm:pt>
    <dgm:pt modelId="{022C6894-0AE8-4EBE-934A-4B5CFB45F290}">
      <dgm:prSet/>
      <dgm:spPr/>
      <dgm:t>
        <a:bodyPr/>
        <a:lstStyle/>
        <a:p>
          <a:r>
            <a:rPr lang="fr-FR" b="0" i="0" baseline="0"/>
            <a:t>Vérifier et corriger les erreurs dans les données d'entrée pour garantir la précision des résultats.</a:t>
          </a:r>
          <a:endParaRPr lang="fr-FR"/>
        </a:p>
      </dgm:t>
    </dgm:pt>
    <dgm:pt modelId="{BCD9232D-CB76-42C7-A35E-B138D21A92F1}" type="parTrans" cxnId="{9E6A533E-6622-440C-AF6A-A0FDDB0D7E55}">
      <dgm:prSet/>
      <dgm:spPr/>
      <dgm:t>
        <a:bodyPr/>
        <a:lstStyle/>
        <a:p>
          <a:endParaRPr lang="fr-FR"/>
        </a:p>
      </dgm:t>
    </dgm:pt>
    <dgm:pt modelId="{B088521F-3282-42BB-8542-21AB083F13EB}" type="sibTrans" cxnId="{9E6A533E-6622-440C-AF6A-A0FDDB0D7E55}">
      <dgm:prSet/>
      <dgm:spPr/>
      <dgm:t>
        <a:bodyPr/>
        <a:lstStyle/>
        <a:p>
          <a:endParaRPr lang="fr-FR"/>
        </a:p>
      </dgm:t>
    </dgm:pt>
    <dgm:pt modelId="{94FC2334-AC2B-4CE2-BCD8-F099ACFFB6B5}">
      <dgm:prSet/>
      <dgm:spPr/>
      <dgm:t>
        <a:bodyPr/>
        <a:lstStyle/>
        <a:p>
          <a:r>
            <a:rPr lang="fr-FR" b="0" i="0" baseline="0" dirty="0"/>
            <a:t>Ajouter des variables supplémentaires (par exemple, les promotions, les campagnes marketing, les avis clients) qui pourraient influencer les ventes et les stocks.</a:t>
          </a:r>
          <a:endParaRPr lang="fr-FR" dirty="0"/>
        </a:p>
      </dgm:t>
    </dgm:pt>
    <dgm:pt modelId="{B44BB3D2-D47F-4387-AB62-B613064C5A20}" type="parTrans" cxnId="{D0F975EA-5FCF-4AE9-A5C7-628DF341809B}">
      <dgm:prSet/>
      <dgm:spPr/>
      <dgm:t>
        <a:bodyPr/>
        <a:lstStyle/>
        <a:p>
          <a:endParaRPr lang="fr-FR"/>
        </a:p>
      </dgm:t>
    </dgm:pt>
    <dgm:pt modelId="{F5624706-E73A-42BD-BC0A-2053DC48D993}" type="sibTrans" cxnId="{D0F975EA-5FCF-4AE9-A5C7-628DF341809B}">
      <dgm:prSet/>
      <dgm:spPr/>
      <dgm:t>
        <a:bodyPr/>
        <a:lstStyle/>
        <a:p>
          <a:endParaRPr lang="fr-FR"/>
        </a:p>
      </dgm:t>
    </dgm:pt>
    <dgm:pt modelId="{E58FDB49-E645-434C-96BD-632713F26FD8}">
      <dgm:prSet/>
      <dgm:spPr/>
      <dgm:t>
        <a:bodyPr/>
        <a:lstStyle/>
        <a:p>
          <a:r>
            <a:rPr lang="fr-FR" b="1" i="0" baseline="0"/>
            <a:t>Approfondir les analyses statistiques :</a:t>
          </a:r>
          <a:endParaRPr lang="fr-FR"/>
        </a:p>
      </dgm:t>
    </dgm:pt>
    <dgm:pt modelId="{04227246-667A-40AF-9867-A2029E6EC620}" type="parTrans" cxnId="{C448D66F-53DD-4A16-8AFC-31376A5A40D1}">
      <dgm:prSet/>
      <dgm:spPr/>
      <dgm:t>
        <a:bodyPr/>
        <a:lstStyle/>
        <a:p>
          <a:endParaRPr lang="fr-FR"/>
        </a:p>
      </dgm:t>
    </dgm:pt>
    <dgm:pt modelId="{C3906FB9-F77D-4EDF-833F-AF7849A1F493}" type="sibTrans" cxnId="{C448D66F-53DD-4A16-8AFC-31376A5A40D1}">
      <dgm:prSet/>
      <dgm:spPr/>
      <dgm:t>
        <a:bodyPr/>
        <a:lstStyle/>
        <a:p>
          <a:endParaRPr lang="fr-FR"/>
        </a:p>
      </dgm:t>
    </dgm:pt>
    <dgm:pt modelId="{74DB4385-7765-45CA-95AB-F89FB88DD963}">
      <dgm:prSet/>
      <dgm:spPr/>
      <dgm:t>
        <a:bodyPr/>
        <a:lstStyle/>
        <a:p>
          <a:r>
            <a:rPr lang="fr-FR" b="0" i="0" baseline="0"/>
            <a:t>Utiliser des méthodes plus avancées comme l'analyse de régression, les séries temporelles, et les tests d'hypothèses pour approfondir les conclusions.</a:t>
          </a:r>
          <a:endParaRPr lang="fr-FR"/>
        </a:p>
      </dgm:t>
    </dgm:pt>
    <dgm:pt modelId="{3896C7D8-D64D-464B-9ACC-13F61B2B2619}" type="parTrans" cxnId="{08380D62-A4A0-4D53-82DF-39568677FE62}">
      <dgm:prSet/>
      <dgm:spPr/>
      <dgm:t>
        <a:bodyPr/>
        <a:lstStyle/>
        <a:p>
          <a:endParaRPr lang="fr-FR"/>
        </a:p>
      </dgm:t>
    </dgm:pt>
    <dgm:pt modelId="{ADB70DC7-73C5-45BD-9491-8D059CF13A62}" type="sibTrans" cxnId="{08380D62-A4A0-4D53-82DF-39568677FE62}">
      <dgm:prSet/>
      <dgm:spPr/>
      <dgm:t>
        <a:bodyPr/>
        <a:lstStyle/>
        <a:p>
          <a:endParaRPr lang="fr-FR"/>
        </a:p>
      </dgm:t>
    </dgm:pt>
    <dgm:pt modelId="{823FD3EA-AC8F-4CC1-BFC2-2F53237DAB62}">
      <dgm:prSet/>
      <dgm:spPr/>
      <dgm:t>
        <a:bodyPr/>
        <a:lstStyle/>
        <a:p>
          <a:r>
            <a:rPr lang="fr-FR" b="0" i="0" baseline="0"/>
            <a:t>Explorer les interactions entre plusieurs variables pour comprendre les relations complexes.</a:t>
          </a:r>
          <a:endParaRPr lang="fr-FR"/>
        </a:p>
      </dgm:t>
    </dgm:pt>
    <dgm:pt modelId="{61592B32-4514-479D-AEB5-4615FCCB1680}" type="parTrans" cxnId="{73AE1D73-3400-4FE0-AF57-1F6CEACDDFEE}">
      <dgm:prSet/>
      <dgm:spPr/>
      <dgm:t>
        <a:bodyPr/>
        <a:lstStyle/>
        <a:p>
          <a:endParaRPr lang="fr-FR"/>
        </a:p>
      </dgm:t>
    </dgm:pt>
    <dgm:pt modelId="{2F0A6AB3-007C-4F05-9525-090C53AC44E3}" type="sibTrans" cxnId="{73AE1D73-3400-4FE0-AF57-1F6CEACDDFEE}">
      <dgm:prSet/>
      <dgm:spPr/>
      <dgm:t>
        <a:bodyPr/>
        <a:lstStyle/>
        <a:p>
          <a:endParaRPr lang="fr-FR"/>
        </a:p>
      </dgm:t>
    </dgm:pt>
    <dgm:pt modelId="{40502493-96E1-49C5-AA1F-1E455B57CF89}" type="pres">
      <dgm:prSet presAssocID="{AEA4FA6B-F9ED-42DA-8828-3E54F6348FBA}" presName="Name0" presStyleCnt="0">
        <dgm:presLayoutVars>
          <dgm:dir/>
          <dgm:animLvl val="lvl"/>
          <dgm:resizeHandles val="exact"/>
        </dgm:presLayoutVars>
      </dgm:prSet>
      <dgm:spPr/>
    </dgm:pt>
    <dgm:pt modelId="{56F53A5C-7C99-46D1-8232-903A0288F074}" type="pres">
      <dgm:prSet presAssocID="{8A26B85C-649E-46EA-BEC3-B84232B43372}" presName="linNode" presStyleCnt="0"/>
      <dgm:spPr/>
    </dgm:pt>
    <dgm:pt modelId="{89B0A497-1211-4999-94EB-F6197EC8C97F}" type="pres">
      <dgm:prSet presAssocID="{8A26B85C-649E-46EA-BEC3-B84232B43372}" presName="parentText" presStyleLbl="node1" presStyleIdx="0" presStyleCnt="3">
        <dgm:presLayoutVars>
          <dgm:chMax val="1"/>
          <dgm:bulletEnabled val="1"/>
        </dgm:presLayoutVars>
      </dgm:prSet>
      <dgm:spPr/>
    </dgm:pt>
    <dgm:pt modelId="{71A25B15-5F1C-4407-8C61-F649D3B44706}" type="pres">
      <dgm:prSet presAssocID="{8A26B85C-649E-46EA-BEC3-B84232B43372}" presName="descendantText" presStyleLbl="alignAccFollowNode1" presStyleIdx="0" presStyleCnt="3">
        <dgm:presLayoutVars>
          <dgm:bulletEnabled val="1"/>
        </dgm:presLayoutVars>
      </dgm:prSet>
      <dgm:spPr/>
    </dgm:pt>
    <dgm:pt modelId="{C7B15714-3C09-484B-B022-E217E25A4893}" type="pres">
      <dgm:prSet presAssocID="{5CDB0B5A-6D4C-43F2-AB37-A34B67EE30DC}" presName="sp" presStyleCnt="0"/>
      <dgm:spPr/>
    </dgm:pt>
    <dgm:pt modelId="{087E7408-43DE-4220-9C23-40970AB5E3ED}" type="pres">
      <dgm:prSet presAssocID="{BA442FD6-CA86-4933-A7DD-7C57AF2A391A}" presName="linNode" presStyleCnt="0"/>
      <dgm:spPr/>
    </dgm:pt>
    <dgm:pt modelId="{DBC29A30-ACBF-4C6A-AEC9-4243BFCD169C}" type="pres">
      <dgm:prSet presAssocID="{BA442FD6-CA86-4933-A7DD-7C57AF2A391A}" presName="parentText" presStyleLbl="node1" presStyleIdx="1" presStyleCnt="3">
        <dgm:presLayoutVars>
          <dgm:chMax val="1"/>
          <dgm:bulletEnabled val="1"/>
        </dgm:presLayoutVars>
      </dgm:prSet>
      <dgm:spPr/>
    </dgm:pt>
    <dgm:pt modelId="{0EE74707-9CC1-49A5-8E2D-E1772A4CF4FD}" type="pres">
      <dgm:prSet presAssocID="{BA442FD6-CA86-4933-A7DD-7C57AF2A391A}" presName="descendantText" presStyleLbl="alignAccFollowNode1" presStyleIdx="1" presStyleCnt="3">
        <dgm:presLayoutVars>
          <dgm:bulletEnabled val="1"/>
        </dgm:presLayoutVars>
      </dgm:prSet>
      <dgm:spPr/>
    </dgm:pt>
    <dgm:pt modelId="{43937DF9-1791-46ED-96CD-FB6943F3169F}" type="pres">
      <dgm:prSet presAssocID="{2442E145-287C-479F-AF5A-A50414CB9BA5}" presName="sp" presStyleCnt="0"/>
      <dgm:spPr/>
    </dgm:pt>
    <dgm:pt modelId="{158D385E-6710-4F1F-B72E-6C71BA5934A4}" type="pres">
      <dgm:prSet presAssocID="{E58FDB49-E645-434C-96BD-632713F26FD8}" presName="linNode" presStyleCnt="0"/>
      <dgm:spPr/>
    </dgm:pt>
    <dgm:pt modelId="{3E635B98-7FDE-4831-8DF7-383E83C41C58}" type="pres">
      <dgm:prSet presAssocID="{E58FDB49-E645-434C-96BD-632713F26FD8}" presName="parentText" presStyleLbl="node1" presStyleIdx="2" presStyleCnt="3">
        <dgm:presLayoutVars>
          <dgm:chMax val="1"/>
          <dgm:bulletEnabled val="1"/>
        </dgm:presLayoutVars>
      </dgm:prSet>
      <dgm:spPr/>
    </dgm:pt>
    <dgm:pt modelId="{AF372250-776B-460D-BE09-B0F9D7F93D08}" type="pres">
      <dgm:prSet presAssocID="{E58FDB49-E645-434C-96BD-632713F26FD8}" presName="descendantText" presStyleLbl="alignAccFollowNode1" presStyleIdx="2" presStyleCnt="3">
        <dgm:presLayoutVars>
          <dgm:bulletEnabled val="1"/>
        </dgm:presLayoutVars>
      </dgm:prSet>
      <dgm:spPr/>
    </dgm:pt>
  </dgm:ptLst>
  <dgm:cxnLst>
    <dgm:cxn modelId="{50D19808-5382-4481-A33F-10BA92C73A17}" type="presOf" srcId="{94FC2334-AC2B-4CE2-BCD8-F099ACFFB6B5}" destId="{0EE74707-9CC1-49A5-8E2D-E1772A4CF4FD}" srcOrd="0" destOrd="1" presId="urn:microsoft.com/office/officeart/2005/8/layout/vList5"/>
    <dgm:cxn modelId="{2CE1F12B-5DA9-4E28-943E-26A4286B4D74}" type="presOf" srcId="{003E91B1-3CA3-42A0-A10E-CADF313BAEC8}" destId="{71A25B15-5F1C-4407-8C61-F649D3B44706}" srcOrd="0" destOrd="1" presId="urn:microsoft.com/office/officeart/2005/8/layout/vList5"/>
    <dgm:cxn modelId="{9E6A533E-6622-440C-AF6A-A0FDDB0D7E55}" srcId="{BA442FD6-CA86-4933-A7DD-7C57AF2A391A}" destId="{022C6894-0AE8-4EBE-934A-4B5CFB45F290}" srcOrd="0" destOrd="0" parTransId="{BCD9232D-CB76-42C7-A35E-B138D21A92F1}" sibTransId="{B088521F-3282-42BB-8542-21AB083F13EB}"/>
    <dgm:cxn modelId="{08380D62-A4A0-4D53-82DF-39568677FE62}" srcId="{E58FDB49-E645-434C-96BD-632713F26FD8}" destId="{74DB4385-7765-45CA-95AB-F89FB88DD963}" srcOrd="0" destOrd="0" parTransId="{3896C7D8-D64D-464B-9ACC-13F61B2B2619}" sibTransId="{ADB70DC7-73C5-45BD-9491-8D059CF13A62}"/>
    <dgm:cxn modelId="{8099AB47-4D21-4EDB-A4CA-F8A6CB92E846}" type="presOf" srcId="{366BF493-303C-4F1A-B475-E0EA92D17077}" destId="{71A25B15-5F1C-4407-8C61-F649D3B44706}" srcOrd="0" destOrd="0" presId="urn:microsoft.com/office/officeart/2005/8/layout/vList5"/>
    <dgm:cxn modelId="{B564F94B-2285-4F3F-BBC8-7C6094676E71}" type="presOf" srcId="{022C6894-0AE8-4EBE-934A-4B5CFB45F290}" destId="{0EE74707-9CC1-49A5-8E2D-E1772A4CF4FD}" srcOrd="0" destOrd="0" presId="urn:microsoft.com/office/officeart/2005/8/layout/vList5"/>
    <dgm:cxn modelId="{C448D66F-53DD-4A16-8AFC-31376A5A40D1}" srcId="{AEA4FA6B-F9ED-42DA-8828-3E54F6348FBA}" destId="{E58FDB49-E645-434C-96BD-632713F26FD8}" srcOrd="2" destOrd="0" parTransId="{04227246-667A-40AF-9867-A2029E6EC620}" sibTransId="{C3906FB9-F77D-4EDF-833F-AF7849A1F493}"/>
    <dgm:cxn modelId="{73AE1D73-3400-4FE0-AF57-1F6CEACDDFEE}" srcId="{E58FDB49-E645-434C-96BD-632713F26FD8}" destId="{823FD3EA-AC8F-4CC1-BFC2-2F53237DAB62}" srcOrd="1" destOrd="0" parTransId="{61592B32-4514-479D-AEB5-4615FCCB1680}" sibTransId="{2F0A6AB3-007C-4F05-9525-090C53AC44E3}"/>
    <dgm:cxn modelId="{541AC486-F4B2-4BD9-9E19-3EDEF9169659}" srcId="{8A26B85C-649E-46EA-BEC3-B84232B43372}" destId="{003E91B1-3CA3-42A0-A10E-CADF313BAEC8}" srcOrd="1" destOrd="0" parTransId="{AA2AEEB4-4507-4FFB-BD22-B8E681D7EC73}" sibTransId="{8EDA8EEA-3DF1-46AA-BCBB-3E401EC1D873}"/>
    <dgm:cxn modelId="{A165D393-9F73-4413-9F9B-1FB3DC9E22C8}" type="presOf" srcId="{823FD3EA-AC8F-4CC1-BFC2-2F53237DAB62}" destId="{AF372250-776B-460D-BE09-B0F9D7F93D08}" srcOrd="0" destOrd="1" presId="urn:microsoft.com/office/officeart/2005/8/layout/vList5"/>
    <dgm:cxn modelId="{0E79B6AE-DC75-4E04-803F-0DD93B903D3A}" srcId="{AEA4FA6B-F9ED-42DA-8828-3E54F6348FBA}" destId="{BA442FD6-CA86-4933-A7DD-7C57AF2A391A}" srcOrd="1" destOrd="0" parTransId="{F7EE1FFC-D013-4F91-8E64-3D5903C1092B}" sibTransId="{2442E145-287C-479F-AF5A-A50414CB9BA5}"/>
    <dgm:cxn modelId="{D193FCAF-04B1-4B54-93A9-FC51B1842398}" type="presOf" srcId="{BA442FD6-CA86-4933-A7DD-7C57AF2A391A}" destId="{DBC29A30-ACBF-4C6A-AEC9-4243BFCD169C}" srcOrd="0" destOrd="0" presId="urn:microsoft.com/office/officeart/2005/8/layout/vList5"/>
    <dgm:cxn modelId="{4A4C71B4-78FA-4C66-B915-BF311AD7BE9F}" srcId="{8A26B85C-649E-46EA-BEC3-B84232B43372}" destId="{366BF493-303C-4F1A-B475-E0EA92D17077}" srcOrd="0" destOrd="0" parTransId="{BFCDE946-E3AB-4E8F-B8F3-01245F64237B}" sibTransId="{98705009-F27F-42FB-9DB2-AB8048CE9811}"/>
    <dgm:cxn modelId="{B8A0CFC0-663D-41BB-AAAE-288EE4D782F5}" type="presOf" srcId="{8A26B85C-649E-46EA-BEC3-B84232B43372}" destId="{89B0A497-1211-4999-94EB-F6197EC8C97F}" srcOrd="0" destOrd="0" presId="urn:microsoft.com/office/officeart/2005/8/layout/vList5"/>
    <dgm:cxn modelId="{EAD12DC4-6165-4E70-9C63-4C1F0F721A90}" type="presOf" srcId="{74DB4385-7765-45CA-95AB-F89FB88DD963}" destId="{AF372250-776B-460D-BE09-B0F9D7F93D08}" srcOrd="0" destOrd="0" presId="urn:microsoft.com/office/officeart/2005/8/layout/vList5"/>
    <dgm:cxn modelId="{AA08BCD6-61A7-48BD-8B86-F1423F40FFE8}" type="presOf" srcId="{E58FDB49-E645-434C-96BD-632713F26FD8}" destId="{3E635B98-7FDE-4831-8DF7-383E83C41C58}" srcOrd="0" destOrd="0" presId="urn:microsoft.com/office/officeart/2005/8/layout/vList5"/>
    <dgm:cxn modelId="{E3FAE2D9-FB0B-41D7-8040-19D71D8CF4CD}" type="presOf" srcId="{AEA4FA6B-F9ED-42DA-8828-3E54F6348FBA}" destId="{40502493-96E1-49C5-AA1F-1E455B57CF89}" srcOrd="0" destOrd="0" presId="urn:microsoft.com/office/officeart/2005/8/layout/vList5"/>
    <dgm:cxn modelId="{D0F975EA-5FCF-4AE9-A5C7-628DF341809B}" srcId="{BA442FD6-CA86-4933-A7DD-7C57AF2A391A}" destId="{94FC2334-AC2B-4CE2-BCD8-F099ACFFB6B5}" srcOrd="1" destOrd="0" parTransId="{B44BB3D2-D47F-4387-AB62-B613064C5A20}" sibTransId="{F5624706-E73A-42BD-BC0A-2053DC48D993}"/>
    <dgm:cxn modelId="{29D426F7-40DD-406D-AFE8-67B61C52D3D3}" srcId="{AEA4FA6B-F9ED-42DA-8828-3E54F6348FBA}" destId="{8A26B85C-649E-46EA-BEC3-B84232B43372}" srcOrd="0" destOrd="0" parTransId="{89D9B899-EC53-4D59-9964-E040D5887057}" sibTransId="{5CDB0B5A-6D4C-43F2-AB37-A34B67EE30DC}"/>
    <dgm:cxn modelId="{D8186F63-11EB-4E73-B8F5-266C9856334C}" type="presParOf" srcId="{40502493-96E1-49C5-AA1F-1E455B57CF89}" destId="{56F53A5C-7C99-46D1-8232-903A0288F074}" srcOrd="0" destOrd="0" presId="urn:microsoft.com/office/officeart/2005/8/layout/vList5"/>
    <dgm:cxn modelId="{5A32AF6D-B36C-4DC0-B9FC-94CCCE3958B3}" type="presParOf" srcId="{56F53A5C-7C99-46D1-8232-903A0288F074}" destId="{89B0A497-1211-4999-94EB-F6197EC8C97F}" srcOrd="0" destOrd="0" presId="urn:microsoft.com/office/officeart/2005/8/layout/vList5"/>
    <dgm:cxn modelId="{01F5A81D-5BC9-45A0-84F4-BD539F7E9C9A}" type="presParOf" srcId="{56F53A5C-7C99-46D1-8232-903A0288F074}" destId="{71A25B15-5F1C-4407-8C61-F649D3B44706}" srcOrd="1" destOrd="0" presId="urn:microsoft.com/office/officeart/2005/8/layout/vList5"/>
    <dgm:cxn modelId="{007BD0BB-8338-443D-AC41-9F58A8F634D7}" type="presParOf" srcId="{40502493-96E1-49C5-AA1F-1E455B57CF89}" destId="{C7B15714-3C09-484B-B022-E217E25A4893}" srcOrd="1" destOrd="0" presId="urn:microsoft.com/office/officeart/2005/8/layout/vList5"/>
    <dgm:cxn modelId="{FD6AF029-BEB6-40F3-9482-2C8EF137432A}" type="presParOf" srcId="{40502493-96E1-49C5-AA1F-1E455B57CF89}" destId="{087E7408-43DE-4220-9C23-40970AB5E3ED}" srcOrd="2" destOrd="0" presId="urn:microsoft.com/office/officeart/2005/8/layout/vList5"/>
    <dgm:cxn modelId="{17EFA48C-8E5B-4859-B5D5-D6D17FD11113}" type="presParOf" srcId="{087E7408-43DE-4220-9C23-40970AB5E3ED}" destId="{DBC29A30-ACBF-4C6A-AEC9-4243BFCD169C}" srcOrd="0" destOrd="0" presId="urn:microsoft.com/office/officeart/2005/8/layout/vList5"/>
    <dgm:cxn modelId="{3D00E4D3-3A81-4A88-B63F-696ADFF28BA6}" type="presParOf" srcId="{087E7408-43DE-4220-9C23-40970AB5E3ED}" destId="{0EE74707-9CC1-49A5-8E2D-E1772A4CF4FD}" srcOrd="1" destOrd="0" presId="urn:microsoft.com/office/officeart/2005/8/layout/vList5"/>
    <dgm:cxn modelId="{FCE3AE7A-BE4F-4A8F-9A33-016B48B7A1CA}" type="presParOf" srcId="{40502493-96E1-49C5-AA1F-1E455B57CF89}" destId="{43937DF9-1791-46ED-96CD-FB6943F3169F}" srcOrd="3" destOrd="0" presId="urn:microsoft.com/office/officeart/2005/8/layout/vList5"/>
    <dgm:cxn modelId="{E7C7171F-64BC-4C37-9424-961B0DE2BE7F}" type="presParOf" srcId="{40502493-96E1-49C5-AA1F-1E455B57CF89}" destId="{158D385E-6710-4F1F-B72E-6C71BA5934A4}" srcOrd="4" destOrd="0" presId="urn:microsoft.com/office/officeart/2005/8/layout/vList5"/>
    <dgm:cxn modelId="{49755438-8572-4455-9AC7-98ED94AC058C}" type="presParOf" srcId="{158D385E-6710-4F1F-B72E-6C71BA5934A4}" destId="{3E635B98-7FDE-4831-8DF7-383E83C41C58}" srcOrd="0" destOrd="0" presId="urn:microsoft.com/office/officeart/2005/8/layout/vList5"/>
    <dgm:cxn modelId="{BC80AD31-C598-474C-907A-4681DA652C0D}" type="presParOf" srcId="{158D385E-6710-4F1F-B72E-6C71BA5934A4}" destId="{AF372250-776B-460D-BE09-B0F9D7F93D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C1CB4A-0D37-481E-A23A-EAAB8F72A1CC}"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fr-FR"/>
        </a:p>
      </dgm:t>
    </dgm:pt>
    <dgm:pt modelId="{25065A62-D6E6-49DA-8198-E89DB57530E3}">
      <dgm:prSet/>
      <dgm:spPr/>
      <dgm:t>
        <a:bodyPr/>
        <a:lstStyle/>
        <a:p>
          <a:r>
            <a:rPr lang="fr-FR" b="1" i="0" baseline="0"/>
            <a:t>Prendre en compte les facteurs externes :</a:t>
          </a:r>
          <a:endParaRPr lang="fr-FR"/>
        </a:p>
      </dgm:t>
    </dgm:pt>
    <dgm:pt modelId="{717267B8-8C5B-42CF-A050-A0949BAEC81E}" type="parTrans" cxnId="{55BF09CD-46A2-4EDF-8504-5D69B977DDAA}">
      <dgm:prSet/>
      <dgm:spPr/>
      <dgm:t>
        <a:bodyPr/>
        <a:lstStyle/>
        <a:p>
          <a:endParaRPr lang="fr-FR"/>
        </a:p>
      </dgm:t>
    </dgm:pt>
    <dgm:pt modelId="{652C433D-56E3-4972-A2F5-07CD96617C5A}" type="sibTrans" cxnId="{55BF09CD-46A2-4EDF-8504-5D69B977DDAA}">
      <dgm:prSet/>
      <dgm:spPr/>
      <dgm:t>
        <a:bodyPr/>
        <a:lstStyle/>
        <a:p>
          <a:endParaRPr lang="fr-FR"/>
        </a:p>
      </dgm:t>
    </dgm:pt>
    <dgm:pt modelId="{F29FEF3A-0271-4CB9-8F73-EA23789898A3}">
      <dgm:prSet/>
      <dgm:spPr/>
      <dgm:t>
        <a:bodyPr/>
        <a:lstStyle/>
        <a:p>
          <a:r>
            <a:rPr lang="fr-FR" b="0" i="0" baseline="0"/>
            <a:t>Intégrer des variables économiques (comme l'inflation, les taux de chômage) et d'autres facteurs externes (comme les événements spéciaux, les changements réglementaires) qui pourraient affecter les ventes et les stocks.</a:t>
          </a:r>
          <a:endParaRPr lang="fr-FR"/>
        </a:p>
      </dgm:t>
    </dgm:pt>
    <dgm:pt modelId="{F80E9617-0AD8-4EA7-BFF7-1CA00B04ACB1}" type="parTrans" cxnId="{16524CC1-528E-4822-B108-258E4490ECE7}">
      <dgm:prSet/>
      <dgm:spPr/>
      <dgm:t>
        <a:bodyPr/>
        <a:lstStyle/>
        <a:p>
          <a:endParaRPr lang="fr-FR"/>
        </a:p>
      </dgm:t>
    </dgm:pt>
    <dgm:pt modelId="{40714DDC-BE38-4F2A-9B76-34391CF3AD7F}" type="sibTrans" cxnId="{16524CC1-528E-4822-B108-258E4490ECE7}">
      <dgm:prSet/>
      <dgm:spPr/>
      <dgm:t>
        <a:bodyPr/>
        <a:lstStyle/>
        <a:p>
          <a:endParaRPr lang="fr-FR"/>
        </a:p>
      </dgm:t>
    </dgm:pt>
    <dgm:pt modelId="{2DAD3762-1BBB-45FE-9B9A-1201ABA15DFB}">
      <dgm:prSet/>
      <dgm:spPr/>
      <dgm:t>
        <a:bodyPr/>
        <a:lstStyle/>
        <a:p>
          <a:r>
            <a:rPr lang="fr-FR" b="1" i="0" baseline="0"/>
            <a:t>Mettre en place des tableaux de bord :</a:t>
          </a:r>
          <a:endParaRPr lang="fr-FR"/>
        </a:p>
      </dgm:t>
    </dgm:pt>
    <dgm:pt modelId="{3C96E9C7-9DF3-4CFB-8137-58C7C426102F}" type="parTrans" cxnId="{D5A05BAC-560D-4799-8F1D-40AC560A4937}">
      <dgm:prSet/>
      <dgm:spPr/>
      <dgm:t>
        <a:bodyPr/>
        <a:lstStyle/>
        <a:p>
          <a:endParaRPr lang="fr-FR"/>
        </a:p>
      </dgm:t>
    </dgm:pt>
    <dgm:pt modelId="{EBC4DAE9-F030-4563-9C5C-AE6B2E3B9D04}" type="sibTrans" cxnId="{D5A05BAC-560D-4799-8F1D-40AC560A4937}">
      <dgm:prSet/>
      <dgm:spPr/>
      <dgm:t>
        <a:bodyPr/>
        <a:lstStyle/>
        <a:p>
          <a:endParaRPr lang="fr-FR"/>
        </a:p>
      </dgm:t>
    </dgm:pt>
    <dgm:pt modelId="{DBCBEC82-EAC0-4930-ABB8-74DACE365336}">
      <dgm:prSet/>
      <dgm:spPr/>
      <dgm:t>
        <a:bodyPr/>
        <a:lstStyle/>
        <a:p>
          <a:r>
            <a:rPr lang="fr-FR" b="0" i="0" baseline="0"/>
            <a:t>Créer des tableaux de bord interactifs pour permettre une visualisation dynamique des données et une exploration en temps réel des différentes métriques.</a:t>
          </a:r>
          <a:endParaRPr lang="fr-FR"/>
        </a:p>
      </dgm:t>
    </dgm:pt>
    <dgm:pt modelId="{67C88183-3659-415A-8437-118A06ADD0DF}" type="parTrans" cxnId="{70235388-57B2-4DEE-836D-6BF031638A7F}">
      <dgm:prSet/>
      <dgm:spPr/>
      <dgm:t>
        <a:bodyPr/>
        <a:lstStyle/>
        <a:p>
          <a:endParaRPr lang="fr-FR"/>
        </a:p>
      </dgm:t>
    </dgm:pt>
    <dgm:pt modelId="{9BF3A3DA-666B-41E7-9986-B44F28805F52}" type="sibTrans" cxnId="{70235388-57B2-4DEE-836D-6BF031638A7F}">
      <dgm:prSet/>
      <dgm:spPr/>
      <dgm:t>
        <a:bodyPr/>
        <a:lstStyle/>
        <a:p>
          <a:endParaRPr lang="fr-FR"/>
        </a:p>
      </dgm:t>
    </dgm:pt>
    <dgm:pt modelId="{4CDBDF15-7D6D-45A9-A914-EF144A7C8325}">
      <dgm:prSet/>
      <dgm:spPr/>
      <dgm:t>
        <a:bodyPr/>
        <a:lstStyle/>
        <a:p>
          <a:r>
            <a:rPr lang="fr-FR" b="0" i="0" baseline="0"/>
            <a:t>Utiliser des outils comme Power BI ou Tableau pour visualiser les tendances et les insights de manière plus intuitive.</a:t>
          </a:r>
          <a:endParaRPr lang="fr-FR"/>
        </a:p>
      </dgm:t>
    </dgm:pt>
    <dgm:pt modelId="{6AEE93DB-763D-47D7-966B-5C5D0F9D217E}" type="parTrans" cxnId="{B76165FA-F4C4-4AD0-BD21-1D022E1F9599}">
      <dgm:prSet/>
      <dgm:spPr/>
      <dgm:t>
        <a:bodyPr/>
        <a:lstStyle/>
        <a:p>
          <a:endParaRPr lang="fr-FR"/>
        </a:p>
      </dgm:t>
    </dgm:pt>
    <dgm:pt modelId="{6C22EA6C-B86C-43CE-8CE9-8EE99A0C0DB1}" type="sibTrans" cxnId="{B76165FA-F4C4-4AD0-BD21-1D022E1F9599}">
      <dgm:prSet/>
      <dgm:spPr/>
      <dgm:t>
        <a:bodyPr/>
        <a:lstStyle/>
        <a:p>
          <a:endParaRPr lang="fr-FR"/>
        </a:p>
      </dgm:t>
    </dgm:pt>
    <dgm:pt modelId="{4B9D8677-1EAD-4CE0-966D-447C061D7852}">
      <dgm:prSet/>
      <dgm:spPr/>
      <dgm:t>
        <a:bodyPr/>
        <a:lstStyle/>
        <a:p>
          <a:r>
            <a:rPr lang="fr-FR" b="1" i="0" baseline="0"/>
            <a:t>Analyser le comportement des clients :</a:t>
          </a:r>
          <a:endParaRPr lang="fr-FR"/>
        </a:p>
      </dgm:t>
    </dgm:pt>
    <dgm:pt modelId="{62528C60-140E-48DE-98E3-018689DB2653}" type="parTrans" cxnId="{BA1D83F1-7D6E-4D21-846B-A6ADC5A89AA4}">
      <dgm:prSet/>
      <dgm:spPr/>
      <dgm:t>
        <a:bodyPr/>
        <a:lstStyle/>
        <a:p>
          <a:endParaRPr lang="fr-FR"/>
        </a:p>
      </dgm:t>
    </dgm:pt>
    <dgm:pt modelId="{ADBA05C4-35A6-4947-BDC5-33E95AB1FCED}" type="sibTrans" cxnId="{BA1D83F1-7D6E-4D21-846B-A6ADC5A89AA4}">
      <dgm:prSet/>
      <dgm:spPr/>
      <dgm:t>
        <a:bodyPr/>
        <a:lstStyle/>
        <a:p>
          <a:endParaRPr lang="fr-FR"/>
        </a:p>
      </dgm:t>
    </dgm:pt>
    <dgm:pt modelId="{976C9F03-1B2D-42CE-B867-43A37CFD690E}">
      <dgm:prSet/>
      <dgm:spPr/>
      <dgm:t>
        <a:bodyPr/>
        <a:lstStyle/>
        <a:p>
          <a:r>
            <a:rPr lang="fr-FR" b="0" i="0" baseline="0"/>
            <a:t>Étudier les comportements d'achat des clients, les segments de clientèle, et les préférences de produits pour adapter les stratégies de marketing et de vente.</a:t>
          </a:r>
          <a:endParaRPr lang="fr-FR"/>
        </a:p>
      </dgm:t>
    </dgm:pt>
    <dgm:pt modelId="{505CAE68-E1EB-4914-A6A4-BC835FBAA62D}" type="parTrans" cxnId="{C99E36D2-3056-4A61-BAE7-293F28C848F2}">
      <dgm:prSet/>
      <dgm:spPr/>
      <dgm:t>
        <a:bodyPr/>
        <a:lstStyle/>
        <a:p>
          <a:endParaRPr lang="fr-FR"/>
        </a:p>
      </dgm:t>
    </dgm:pt>
    <dgm:pt modelId="{373F84DA-2E73-4C25-BA00-E639CFB94F1F}" type="sibTrans" cxnId="{C99E36D2-3056-4A61-BAE7-293F28C848F2}">
      <dgm:prSet/>
      <dgm:spPr/>
      <dgm:t>
        <a:bodyPr/>
        <a:lstStyle/>
        <a:p>
          <a:endParaRPr lang="fr-FR"/>
        </a:p>
      </dgm:t>
    </dgm:pt>
    <dgm:pt modelId="{43BE373E-7F2C-4CE0-940C-B512CFE64621}">
      <dgm:prSet/>
      <dgm:spPr/>
      <dgm:t>
        <a:bodyPr/>
        <a:lstStyle/>
        <a:p>
          <a:r>
            <a:rPr lang="fr-FR" b="0" i="0" baseline="0" dirty="0"/>
            <a:t>Utiliser des techniques de clustering pour identifier des segments de clients avec des comportements similaires.</a:t>
          </a:r>
          <a:endParaRPr lang="fr-FR" dirty="0"/>
        </a:p>
      </dgm:t>
    </dgm:pt>
    <dgm:pt modelId="{F1CB1D6A-C11A-4295-A8BA-45F431200204}" type="parTrans" cxnId="{C50D35BB-418F-4580-B454-FF59587EA92C}">
      <dgm:prSet/>
      <dgm:spPr/>
      <dgm:t>
        <a:bodyPr/>
        <a:lstStyle/>
        <a:p>
          <a:endParaRPr lang="fr-FR"/>
        </a:p>
      </dgm:t>
    </dgm:pt>
    <dgm:pt modelId="{E29860CE-914C-45D4-AA03-309BB74B94B3}" type="sibTrans" cxnId="{C50D35BB-418F-4580-B454-FF59587EA92C}">
      <dgm:prSet/>
      <dgm:spPr/>
      <dgm:t>
        <a:bodyPr/>
        <a:lstStyle/>
        <a:p>
          <a:endParaRPr lang="fr-FR"/>
        </a:p>
      </dgm:t>
    </dgm:pt>
    <dgm:pt modelId="{F3A285C4-833F-433A-ADF0-50E1F105FC99}" type="pres">
      <dgm:prSet presAssocID="{94C1CB4A-0D37-481E-A23A-EAAB8F72A1CC}" presName="Name0" presStyleCnt="0">
        <dgm:presLayoutVars>
          <dgm:dir/>
          <dgm:animLvl val="lvl"/>
          <dgm:resizeHandles val="exact"/>
        </dgm:presLayoutVars>
      </dgm:prSet>
      <dgm:spPr/>
    </dgm:pt>
    <dgm:pt modelId="{756D5B38-B799-44F1-9C3B-EF899566B485}" type="pres">
      <dgm:prSet presAssocID="{25065A62-D6E6-49DA-8198-E89DB57530E3}" presName="linNode" presStyleCnt="0"/>
      <dgm:spPr/>
    </dgm:pt>
    <dgm:pt modelId="{9C543B3E-8D6A-43CA-90D1-9B353DA45302}" type="pres">
      <dgm:prSet presAssocID="{25065A62-D6E6-49DA-8198-E89DB57530E3}" presName="parentText" presStyleLbl="node1" presStyleIdx="0" presStyleCnt="3">
        <dgm:presLayoutVars>
          <dgm:chMax val="1"/>
          <dgm:bulletEnabled val="1"/>
        </dgm:presLayoutVars>
      </dgm:prSet>
      <dgm:spPr/>
    </dgm:pt>
    <dgm:pt modelId="{ACF322E5-7749-4BDD-9F0D-AE3B957D69B4}" type="pres">
      <dgm:prSet presAssocID="{25065A62-D6E6-49DA-8198-E89DB57530E3}" presName="descendantText" presStyleLbl="alignAccFollowNode1" presStyleIdx="0" presStyleCnt="3">
        <dgm:presLayoutVars>
          <dgm:bulletEnabled val="1"/>
        </dgm:presLayoutVars>
      </dgm:prSet>
      <dgm:spPr/>
    </dgm:pt>
    <dgm:pt modelId="{60ADE8B5-2EB0-4633-8A68-BDD7C455D6CE}" type="pres">
      <dgm:prSet presAssocID="{652C433D-56E3-4972-A2F5-07CD96617C5A}" presName="sp" presStyleCnt="0"/>
      <dgm:spPr/>
    </dgm:pt>
    <dgm:pt modelId="{EC35D284-0364-4DA6-84A0-B39CD3AB964B}" type="pres">
      <dgm:prSet presAssocID="{2DAD3762-1BBB-45FE-9B9A-1201ABA15DFB}" presName="linNode" presStyleCnt="0"/>
      <dgm:spPr/>
    </dgm:pt>
    <dgm:pt modelId="{CBC4968A-A2F5-49DE-A25C-EDF667F9413F}" type="pres">
      <dgm:prSet presAssocID="{2DAD3762-1BBB-45FE-9B9A-1201ABA15DFB}" presName="parentText" presStyleLbl="node1" presStyleIdx="1" presStyleCnt="3">
        <dgm:presLayoutVars>
          <dgm:chMax val="1"/>
          <dgm:bulletEnabled val="1"/>
        </dgm:presLayoutVars>
      </dgm:prSet>
      <dgm:spPr/>
    </dgm:pt>
    <dgm:pt modelId="{AE647E28-6166-4E01-BBD7-D1801CA67DEE}" type="pres">
      <dgm:prSet presAssocID="{2DAD3762-1BBB-45FE-9B9A-1201ABA15DFB}" presName="descendantText" presStyleLbl="alignAccFollowNode1" presStyleIdx="1" presStyleCnt="3">
        <dgm:presLayoutVars>
          <dgm:bulletEnabled val="1"/>
        </dgm:presLayoutVars>
      </dgm:prSet>
      <dgm:spPr/>
    </dgm:pt>
    <dgm:pt modelId="{8A97BCA8-32F2-42FF-B0C3-538F2B084A43}" type="pres">
      <dgm:prSet presAssocID="{EBC4DAE9-F030-4563-9C5C-AE6B2E3B9D04}" presName="sp" presStyleCnt="0"/>
      <dgm:spPr/>
    </dgm:pt>
    <dgm:pt modelId="{F225FA9F-ABDB-42EE-B87D-7D9773AE204C}" type="pres">
      <dgm:prSet presAssocID="{4B9D8677-1EAD-4CE0-966D-447C061D7852}" presName="linNode" presStyleCnt="0"/>
      <dgm:spPr/>
    </dgm:pt>
    <dgm:pt modelId="{5BDC0EBE-96EB-425D-B0C5-64E45D574661}" type="pres">
      <dgm:prSet presAssocID="{4B9D8677-1EAD-4CE0-966D-447C061D7852}" presName="parentText" presStyleLbl="node1" presStyleIdx="2" presStyleCnt="3">
        <dgm:presLayoutVars>
          <dgm:chMax val="1"/>
          <dgm:bulletEnabled val="1"/>
        </dgm:presLayoutVars>
      </dgm:prSet>
      <dgm:spPr/>
    </dgm:pt>
    <dgm:pt modelId="{096A3AC9-1DB4-43ED-83AA-96A522BB62FC}" type="pres">
      <dgm:prSet presAssocID="{4B9D8677-1EAD-4CE0-966D-447C061D7852}" presName="descendantText" presStyleLbl="alignAccFollowNode1" presStyleIdx="2" presStyleCnt="3">
        <dgm:presLayoutVars>
          <dgm:bulletEnabled val="1"/>
        </dgm:presLayoutVars>
      </dgm:prSet>
      <dgm:spPr/>
    </dgm:pt>
  </dgm:ptLst>
  <dgm:cxnLst>
    <dgm:cxn modelId="{DC7CB811-5119-402D-9429-DCECB5AC7CA4}" type="presOf" srcId="{F29FEF3A-0271-4CB9-8F73-EA23789898A3}" destId="{ACF322E5-7749-4BDD-9F0D-AE3B957D69B4}" srcOrd="0" destOrd="0" presId="urn:microsoft.com/office/officeart/2005/8/layout/vList5"/>
    <dgm:cxn modelId="{1A9B902E-9C4D-4B2F-973B-E375F2CEABDD}" type="presOf" srcId="{DBCBEC82-EAC0-4930-ABB8-74DACE365336}" destId="{AE647E28-6166-4E01-BBD7-D1801CA67DEE}" srcOrd="0" destOrd="0" presId="urn:microsoft.com/office/officeart/2005/8/layout/vList5"/>
    <dgm:cxn modelId="{D5645C3B-F7C3-4A89-8EA0-CBD8E185BDAB}" type="presOf" srcId="{4B9D8677-1EAD-4CE0-966D-447C061D7852}" destId="{5BDC0EBE-96EB-425D-B0C5-64E45D574661}" srcOrd="0" destOrd="0" presId="urn:microsoft.com/office/officeart/2005/8/layout/vList5"/>
    <dgm:cxn modelId="{E0588954-037B-4108-80FD-D97BDC1C1120}" type="presOf" srcId="{4CDBDF15-7D6D-45A9-A914-EF144A7C8325}" destId="{AE647E28-6166-4E01-BBD7-D1801CA67DEE}" srcOrd="0" destOrd="1" presId="urn:microsoft.com/office/officeart/2005/8/layout/vList5"/>
    <dgm:cxn modelId="{05603178-3A1B-4A2E-BB27-C9A8B11F5B26}" type="presOf" srcId="{976C9F03-1B2D-42CE-B867-43A37CFD690E}" destId="{096A3AC9-1DB4-43ED-83AA-96A522BB62FC}" srcOrd="0" destOrd="0" presId="urn:microsoft.com/office/officeart/2005/8/layout/vList5"/>
    <dgm:cxn modelId="{BD5EC57E-22A3-4D1C-9A91-3900336A806E}" type="presOf" srcId="{25065A62-D6E6-49DA-8198-E89DB57530E3}" destId="{9C543B3E-8D6A-43CA-90D1-9B353DA45302}" srcOrd="0" destOrd="0" presId="urn:microsoft.com/office/officeart/2005/8/layout/vList5"/>
    <dgm:cxn modelId="{70235388-57B2-4DEE-836D-6BF031638A7F}" srcId="{2DAD3762-1BBB-45FE-9B9A-1201ABA15DFB}" destId="{DBCBEC82-EAC0-4930-ABB8-74DACE365336}" srcOrd="0" destOrd="0" parTransId="{67C88183-3659-415A-8437-118A06ADD0DF}" sibTransId="{9BF3A3DA-666B-41E7-9986-B44F28805F52}"/>
    <dgm:cxn modelId="{E07F6D98-03E8-4ED7-8694-308C32C2A39F}" type="presOf" srcId="{2DAD3762-1BBB-45FE-9B9A-1201ABA15DFB}" destId="{CBC4968A-A2F5-49DE-A25C-EDF667F9413F}" srcOrd="0" destOrd="0" presId="urn:microsoft.com/office/officeart/2005/8/layout/vList5"/>
    <dgm:cxn modelId="{3ADD0DA9-2616-40FD-96D9-699051A52050}" type="presOf" srcId="{94C1CB4A-0D37-481E-A23A-EAAB8F72A1CC}" destId="{F3A285C4-833F-433A-ADF0-50E1F105FC99}" srcOrd="0" destOrd="0" presId="urn:microsoft.com/office/officeart/2005/8/layout/vList5"/>
    <dgm:cxn modelId="{1B3EF1A9-DDE2-4119-B6DC-FF0DB5E87AB0}" type="presOf" srcId="{43BE373E-7F2C-4CE0-940C-B512CFE64621}" destId="{096A3AC9-1DB4-43ED-83AA-96A522BB62FC}" srcOrd="0" destOrd="1" presId="urn:microsoft.com/office/officeart/2005/8/layout/vList5"/>
    <dgm:cxn modelId="{D5A05BAC-560D-4799-8F1D-40AC560A4937}" srcId="{94C1CB4A-0D37-481E-A23A-EAAB8F72A1CC}" destId="{2DAD3762-1BBB-45FE-9B9A-1201ABA15DFB}" srcOrd="1" destOrd="0" parTransId="{3C96E9C7-9DF3-4CFB-8137-58C7C426102F}" sibTransId="{EBC4DAE9-F030-4563-9C5C-AE6B2E3B9D04}"/>
    <dgm:cxn modelId="{C50D35BB-418F-4580-B454-FF59587EA92C}" srcId="{4B9D8677-1EAD-4CE0-966D-447C061D7852}" destId="{43BE373E-7F2C-4CE0-940C-B512CFE64621}" srcOrd="1" destOrd="0" parTransId="{F1CB1D6A-C11A-4295-A8BA-45F431200204}" sibTransId="{E29860CE-914C-45D4-AA03-309BB74B94B3}"/>
    <dgm:cxn modelId="{16524CC1-528E-4822-B108-258E4490ECE7}" srcId="{25065A62-D6E6-49DA-8198-E89DB57530E3}" destId="{F29FEF3A-0271-4CB9-8F73-EA23789898A3}" srcOrd="0" destOrd="0" parTransId="{F80E9617-0AD8-4EA7-BFF7-1CA00B04ACB1}" sibTransId="{40714DDC-BE38-4F2A-9B76-34391CF3AD7F}"/>
    <dgm:cxn modelId="{55BF09CD-46A2-4EDF-8504-5D69B977DDAA}" srcId="{94C1CB4A-0D37-481E-A23A-EAAB8F72A1CC}" destId="{25065A62-D6E6-49DA-8198-E89DB57530E3}" srcOrd="0" destOrd="0" parTransId="{717267B8-8C5B-42CF-A050-A0949BAEC81E}" sibTransId="{652C433D-56E3-4972-A2F5-07CD96617C5A}"/>
    <dgm:cxn modelId="{C99E36D2-3056-4A61-BAE7-293F28C848F2}" srcId="{4B9D8677-1EAD-4CE0-966D-447C061D7852}" destId="{976C9F03-1B2D-42CE-B867-43A37CFD690E}" srcOrd="0" destOrd="0" parTransId="{505CAE68-E1EB-4914-A6A4-BC835FBAA62D}" sibTransId="{373F84DA-2E73-4C25-BA00-E639CFB94F1F}"/>
    <dgm:cxn modelId="{BA1D83F1-7D6E-4D21-846B-A6ADC5A89AA4}" srcId="{94C1CB4A-0D37-481E-A23A-EAAB8F72A1CC}" destId="{4B9D8677-1EAD-4CE0-966D-447C061D7852}" srcOrd="2" destOrd="0" parTransId="{62528C60-140E-48DE-98E3-018689DB2653}" sibTransId="{ADBA05C4-35A6-4947-BDC5-33E95AB1FCED}"/>
    <dgm:cxn modelId="{B76165FA-F4C4-4AD0-BD21-1D022E1F9599}" srcId="{2DAD3762-1BBB-45FE-9B9A-1201ABA15DFB}" destId="{4CDBDF15-7D6D-45A9-A914-EF144A7C8325}" srcOrd="1" destOrd="0" parTransId="{6AEE93DB-763D-47D7-966B-5C5D0F9D217E}" sibTransId="{6C22EA6C-B86C-43CE-8CE9-8EE99A0C0DB1}"/>
    <dgm:cxn modelId="{1674AD81-CED7-4455-BB69-8C7296951D89}" type="presParOf" srcId="{F3A285C4-833F-433A-ADF0-50E1F105FC99}" destId="{756D5B38-B799-44F1-9C3B-EF899566B485}" srcOrd="0" destOrd="0" presId="urn:microsoft.com/office/officeart/2005/8/layout/vList5"/>
    <dgm:cxn modelId="{EE041C82-C4CB-4B12-A0B4-B59EE5A1C831}" type="presParOf" srcId="{756D5B38-B799-44F1-9C3B-EF899566B485}" destId="{9C543B3E-8D6A-43CA-90D1-9B353DA45302}" srcOrd="0" destOrd="0" presId="urn:microsoft.com/office/officeart/2005/8/layout/vList5"/>
    <dgm:cxn modelId="{9D4CF20C-664E-4930-96A9-80CDF5540172}" type="presParOf" srcId="{756D5B38-B799-44F1-9C3B-EF899566B485}" destId="{ACF322E5-7749-4BDD-9F0D-AE3B957D69B4}" srcOrd="1" destOrd="0" presId="urn:microsoft.com/office/officeart/2005/8/layout/vList5"/>
    <dgm:cxn modelId="{B4EA4F79-4B44-42E2-82A5-C1E942A48409}" type="presParOf" srcId="{F3A285C4-833F-433A-ADF0-50E1F105FC99}" destId="{60ADE8B5-2EB0-4633-8A68-BDD7C455D6CE}" srcOrd="1" destOrd="0" presId="urn:microsoft.com/office/officeart/2005/8/layout/vList5"/>
    <dgm:cxn modelId="{A729EEDF-0B1F-47A5-8833-FE6EE71483D7}" type="presParOf" srcId="{F3A285C4-833F-433A-ADF0-50E1F105FC99}" destId="{EC35D284-0364-4DA6-84A0-B39CD3AB964B}" srcOrd="2" destOrd="0" presId="urn:microsoft.com/office/officeart/2005/8/layout/vList5"/>
    <dgm:cxn modelId="{F5C3FBF6-3A9D-4671-8D14-467F840E06A8}" type="presParOf" srcId="{EC35D284-0364-4DA6-84A0-B39CD3AB964B}" destId="{CBC4968A-A2F5-49DE-A25C-EDF667F9413F}" srcOrd="0" destOrd="0" presId="urn:microsoft.com/office/officeart/2005/8/layout/vList5"/>
    <dgm:cxn modelId="{3C52D040-F104-4FBB-B84E-84C0DDDA95B5}" type="presParOf" srcId="{EC35D284-0364-4DA6-84A0-B39CD3AB964B}" destId="{AE647E28-6166-4E01-BBD7-D1801CA67DEE}" srcOrd="1" destOrd="0" presId="urn:microsoft.com/office/officeart/2005/8/layout/vList5"/>
    <dgm:cxn modelId="{F8CEF735-116B-4182-820D-EEA21ED29980}" type="presParOf" srcId="{F3A285C4-833F-433A-ADF0-50E1F105FC99}" destId="{8A97BCA8-32F2-42FF-B0C3-538F2B084A43}" srcOrd="3" destOrd="0" presId="urn:microsoft.com/office/officeart/2005/8/layout/vList5"/>
    <dgm:cxn modelId="{5FC6C205-9DF3-4A2C-93E4-44FD43CB1316}" type="presParOf" srcId="{F3A285C4-833F-433A-ADF0-50E1F105FC99}" destId="{F225FA9F-ABDB-42EE-B87D-7D9773AE204C}" srcOrd="4" destOrd="0" presId="urn:microsoft.com/office/officeart/2005/8/layout/vList5"/>
    <dgm:cxn modelId="{E771905E-B57F-4E64-A84A-E9C0A9F78195}" type="presParOf" srcId="{F225FA9F-ABDB-42EE-B87D-7D9773AE204C}" destId="{5BDC0EBE-96EB-425D-B0C5-64E45D574661}" srcOrd="0" destOrd="0" presId="urn:microsoft.com/office/officeart/2005/8/layout/vList5"/>
    <dgm:cxn modelId="{754518A5-3B0D-4260-8312-EAC32CE53AB3}" type="presParOf" srcId="{F225FA9F-ABDB-42EE-B87D-7D9773AE204C}" destId="{096A3AC9-1DB4-43ED-83AA-96A522BB62F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25464A9-1344-46BD-866D-53E289547FCB}"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fr-FR"/>
        </a:p>
      </dgm:t>
    </dgm:pt>
    <dgm:pt modelId="{1137E558-EDD0-472F-B09F-99B9361A19BD}">
      <dgm:prSet/>
      <dgm:spPr/>
      <dgm:t>
        <a:bodyPr/>
        <a:lstStyle/>
        <a:p>
          <a:r>
            <a:rPr lang="fr-FR" b="1" i="0" baseline="0" dirty="0"/>
            <a:t>Optimiser la gestion des stocks :</a:t>
          </a:r>
          <a:endParaRPr lang="fr-FR" dirty="0"/>
        </a:p>
      </dgm:t>
    </dgm:pt>
    <dgm:pt modelId="{F4E005D9-2486-4C5D-836E-B1E3A6F23749}" type="parTrans" cxnId="{AF022273-53F6-48BF-8F0A-C36F3EABD901}">
      <dgm:prSet/>
      <dgm:spPr/>
      <dgm:t>
        <a:bodyPr/>
        <a:lstStyle/>
        <a:p>
          <a:endParaRPr lang="fr-FR"/>
        </a:p>
      </dgm:t>
    </dgm:pt>
    <dgm:pt modelId="{E8D277A8-39B4-4589-8F9C-8E9A62195826}" type="sibTrans" cxnId="{AF022273-53F6-48BF-8F0A-C36F3EABD901}">
      <dgm:prSet/>
      <dgm:spPr/>
      <dgm:t>
        <a:bodyPr/>
        <a:lstStyle/>
        <a:p>
          <a:endParaRPr lang="fr-FR"/>
        </a:p>
      </dgm:t>
    </dgm:pt>
    <dgm:pt modelId="{C99508F3-0C4E-49D5-8FFC-02DEABD12FEB}">
      <dgm:prSet/>
      <dgm:spPr/>
      <dgm:t>
        <a:bodyPr/>
        <a:lstStyle/>
        <a:p>
          <a:r>
            <a:rPr lang="fr-FR" b="0" i="0" baseline="0"/>
            <a:t>Analyser les niveaux de stock pour identifier les produits avec des taux de rotation élevés et ceux avec des stocks excédentaires.</a:t>
          </a:r>
          <a:endParaRPr lang="fr-FR"/>
        </a:p>
      </dgm:t>
    </dgm:pt>
    <dgm:pt modelId="{B000495B-8671-4A87-BB9E-DE891B5C07CC}" type="parTrans" cxnId="{06794D5F-7E94-4446-98F3-772058CDB35B}">
      <dgm:prSet/>
      <dgm:spPr/>
      <dgm:t>
        <a:bodyPr/>
        <a:lstStyle/>
        <a:p>
          <a:endParaRPr lang="fr-FR"/>
        </a:p>
      </dgm:t>
    </dgm:pt>
    <dgm:pt modelId="{57A269A9-5438-4106-BD99-FAE022356FD1}" type="sibTrans" cxnId="{06794D5F-7E94-4446-98F3-772058CDB35B}">
      <dgm:prSet/>
      <dgm:spPr/>
      <dgm:t>
        <a:bodyPr/>
        <a:lstStyle/>
        <a:p>
          <a:endParaRPr lang="fr-FR"/>
        </a:p>
      </dgm:t>
    </dgm:pt>
    <dgm:pt modelId="{620E1C5F-DD45-481A-A1B4-717BDD6AFDBD}">
      <dgm:prSet/>
      <dgm:spPr/>
      <dgm:t>
        <a:bodyPr/>
        <a:lstStyle/>
        <a:p>
          <a:r>
            <a:rPr lang="fr-FR" b="0" i="0" baseline="0"/>
            <a:t>Mettre en place des stratégies de réapprovisionnement basées sur la demande pour réduire les coûts de stockage et améliorer la disponibilité des produits.</a:t>
          </a:r>
          <a:endParaRPr lang="fr-FR"/>
        </a:p>
      </dgm:t>
    </dgm:pt>
    <dgm:pt modelId="{E228CC4F-5139-4900-8651-B15DE020E47F}" type="parTrans" cxnId="{F65A166C-26D6-4EB9-A389-C40784072EB9}">
      <dgm:prSet/>
      <dgm:spPr/>
      <dgm:t>
        <a:bodyPr/>
        <a:lstStyle/>
        <a:p>
          <a:endParaRPr lang="fr-FR"/>
        </a:p>
      </dgm:t>
    </dgm:pt>
    <dgm:pt modelId="{CE8A4D5A-F1F5-4959-9A9B-3396BE41EA68}" type="sibTrans" cxnId="{F65A166C-26D6-4EB9-A389-C40784072EB9}">
      <dgm:prSet/>
      <dgm:spPr/>
      <dgm:t>
        <a:bodyPr/>
        <a:lstStyle/>
        <a:p>
          <a:endParaRPr lang="fr-FR"/>
        </a:p>
      </dgm:t>
    </dgm:pt>
    <dgm:pt modelId="{AE6FED44-1C3A-49F5-B0EB-B334B1AD4AC4}">
      <dgm:prSet/>
      <dgm:spPr/>
      <dgm:t>
        <a:bodyPr/>
        <a:lstStyle/>
        <a:p>
          <a:r>
            <a:rPr lang="fr-FR" b="1" i="0" baseline="0"/>
            <a:t>Suivre et évaluer les performances :</a:t>
          </a:r>
          <a:endParaRPr lang="fr-FR"/>
        </a:p>
      </dgm:t>
    </dgm:pt>
    <dgm:pt modelId="{5DCA52B4-0F03-4B61-9E59-F448B2EE2ED1}" type="parTrans" cxnId="{0FE1E3C7-ABF0-4981-BA41-BAA3BE83C8DA}">
      <dgm:prSet/>
      <dgm:spPr/>
      <dgm:t>
        <a:bodyPr/>
        <a:lstStyle/>
        <a:p>
          <a:endParaRPr lang="fr-FR"/>
        </a:p>
      </dgm:t>
    </dgm:pt>
    <dgm:pt modelId="{644ECEBE-6FA3-4CD5-8700-D47F3999A211}" type="sibTrans" cxnId="{0FE1E3C7-ABF0-4981-BA41-BAA3BE83C8DA}">
      <dgm:prSet/>
      <dgm:spPr/>
      <dgm:t>
        <a:bodyPr/>
        <a:lstStyle/>
        <a:p>
          <a:endParaRPr lang="fr-FR"/>
        </a:p>
      </dgm:t>
    </dgm:pt>
    <dgm:pt modelId="{BA56A553-FD74-424D-B194-7E9E9D7DE02F}">
      <dgm:prSet/>
      <dgm:spPr/>
      <dgm:t>
        <a:bodyPr/>
        <a:lstStyle/>
        <a:p>
          <a:r>
            <a:rPr lang="fr-FR" b="0" i="0" baseline="0"/>
            <a:t>Mettre en place des KPIs (indicateurs de performance clés) pour suivre l'efficacité des actions mises en place.</a:t>
          </a:r>
          <a:endParaRPr lang="fr-FR"/>
        </a:p>
      </dgm:t>
    </dgm:pt>
    <dgm:pt modelId="{BC95F48E-6F55-4F6C-82D4-A4738BA3ABDD}" type="parTrans" cxnId="{7F3A5D69-6391-4EB2-94FC-09688F11CE88}">
      <dgm:prSet/>
      <dgm:spPr/>
      <dgm:t>
        <a:bodyPr/>
        <a:lstStyle/>
        <a:p>
          <a:endParaRPr lang="fr-FR"/>
        </a:p>
      </dgm:t>
    </dgm:pt>
    <dgm:pt modelId="{DB8A942A-74F5-401E-8712-9995D48D0FA8}" type="sibTrans" cxnId="{7F3A5D69-6391-4EB2-94FC-09688F11CE88}">
      <dgm:prSet/>
      <dgm:spPr/>
      <dgm:t>
        <a:bodyPr/>
        <a:lstStyle/>
        <a:p>
          <a:endParaRPr lang="fr-FR"/>
        </a:p>
      </dgm:t>
    </dgm:pt>
    <dgm:pt modelId="{F5D36A70-F93B-4289-873A-8C76D2DC5127}">
      <dgm:prSet/>
      <dgm:spPr/>
      <dgm:t>
        <a:bodyPr/>
        <a:lstStyle/>
        <a:p>
          <a:r>
            <a:rPr lang="fr-FR" b="0" i="0" baseline="0"/>
            <a:t>Réévaluer régulièrement les stratégies et ajuster les actions en fonction des nouvelles données et des résultats obtenus.</a:t>
          </a:r>
          <a:endParaRPr lang="fr-FR"/>
        </a:p>
      </dgm:t>
    </dgm:pt>
    <dgm:pt modelId="{6A3980CC-FEE9-4276-85B9-8530CB051F69}" type="parTrans" cxnId="{03CD8EAD-2C19-4055-9E4A-3B5869FE6683}">
      <dgm:prSet/>
      <dgm:spPr/>
      <dgm:t>
        <a:bodyPr/>
        <a:lstStyle/>
        <a:p>
          <a:endParaRPr lang="fr-FR"/>
        </a:p>
      </dgm:t>
    </dgm:pt>
    <dgm:pt modelId="{C612498E-59F5-4D8F-982F-A81F7312F55B}" type="sibTrans" cxnId="{03CD8EAD-2C19-4055-9E4A-3B5869FE6683}">
      <dgm:prSet/>
      <dgm:spPr/>
      <dgm:t>
        <a:bodyPr/>
        <a:lstStyle/>
        <a:p>
          <a:endParaRPr lang="fr-FR"/>
        </a:p>
      </dgm:t>
    </dgm:pt>
    <dgm:pt modelId="{1676D39C-F509-4D4D-96C3-80D29C262D25}" type="pres">
      <dgm:prSet presAssocID="{B25464A9-1344-46BD-866D-53E289547FCB}" presName="Name0" presStyleCnt="0">
        <dgm:presLayoutVars>
          <dgm:dir/>
          <dgm:animLvl val="lvl"/>
          <dgm:resizeHandles val="exact"/>
        </dgm:presLayoutVars>
      </dgm:prSet>
      <dgm:spPr/>
    </dgm:pt>
    <dgm:pt modelId="{CB25BF97-EBCA-447B-8ECE-04E59F101FA0}" type="pres">
      <dgm:prSet presAssocID="{1137E558-EDD0-472F-B09F-99B9361A19BD}" presName="linNode" presStyleCnt="0"/>
      <dgm:spPr/>
    </dgm:pt>
    <dgm:pt modelId="{397DE9CE-999A-40B8-B14D-19EA11C058FB}" type="pres">
      <dgm:prSet presAssocID="{1137E558-EDD0-472F-B09F-99B9361A19BD}" presName="parentText" presStyleLbl="node1" presStyleIdx="0" presStyleCnt="2">
        <dgm:presLayoutVars>
          <dgm:chMax val="1"/>
          <dgm:bulletEnabled val="1"/>
        </dgm:presLayoutVars>
      </dgm:prSet>
      <dgm:spPr/>
    </dgm:pt>
    <dgm:pt modelId="{A2D753F6-8FE0-4A8C-B967-246DFD57AAD6}" type="pres">
      <dgm:prSet presAssocID="{1137E558-EDD0-472F-B09F-99B9361A19BD}" presName="descendantText" presStyleLbl="alignAccFollowNode1" presStyleIdx="0" presStyleCnt="2">
        <dgm:presLayoutVars>
          <dgm:bulletEnabled val="1"/>
        </dgm:presLayoutVars>
      </dgm:prSet>
      <dgm:spPr/>
    </dgm:pt>
    <dgm:pt modelId="{06B977CB-DA13-49B6-A03C-CCD2A2F37809}" type="pres">
      <dgm:prSet presAssocID="{E8D277A8-39B4-4589-8F9C-8E9A62195826}" presName="sp" presStyleCnt="0"/>
      <dgm:spPr/>
    </dgm:pt>
    <dgm:pt modelId="{6DA5D7D8-A931-4BC8-B6AA-2E6F19D0FCF7}" type="pres">
      <dgm:prSet presAssocID="{AE6FED44-1C3A-49F5-B0EB-B334B1AD4AC4}" presName="linNode" presStyleCnt="0"/>
      <dgm:spPr/>
    </dgm:pt>
    <dgm:pt modelId="{A50EE1C6-6CD3-4207-B99B-24D30BB48B63}" type="pres">
      <dgm:prSet presAssocID="{AE6FED44-1C3A-49F5-B0EB-B334B1AD4AC4}" presName="parentText" presStyleLbl="node1" presStyleIdx="1" presStyleCnt="2">
        <dgm:presLayoutVars>
          <dgm:chMax val="1"/>
          <dgm:bulletEnabled val="1"/>
        </dgm:presLayoutVars>
      </dgm:prSet>
      <dgm:spPr/>
    </dgm:pt>
    <dgm:pt modelId="{00E7E509-966C-4704-BFFB-5BE5518AD6FC}" type="pres">
      <dgm:prSet presAssocID="{AE6FED44-1C3A-49F5-B0EB-B334B1AD4AC4}" presName="descendantText" presStyleLbl="alignAccFollowNode1" presStyleIdx="1" presStyleCnt="2">
        <dgm:presLayoutVars>
          <dgm:bulletEnabled val="1"/>
        </dgm:presLayoutVars>
      </dgm:prSet>
      <dgm:spPr/>
    </dgm:pt>
  </dgm:ptLst>
  <dgm:cxnLst>
    <dgm:cxn modelId="{3873A73E-DA52-44C3-93F7-7C5E64502756}" type="presOf" srcId="{620E1C5F-DD45-481A-A1B4-717BDD6AFDBD}" destId="{A2D753F6-8FE0-4A8C-B967-246DFD57AAD6}" srcOrd="0" destOrd="1" presId="urn:microsoft.com/office/officeart/2005/8/layout/vList5"/>
    <dgm:cxn modelId="{06794D5F-7E94-4446-98F3-772058CDB35B}" srcId="{1137E558-EDD0-472F-B09F-99B9361A19BD}" destId="{C99508F3-0C4E-49D5-8FFC-02DEABD12FEB}" srcOrd="0" destOrd="0" parTransId="{B000495B-8671-4A87-BB9E-DE891B5C07CC}" sibTransId="{57A269A9-5438-4106-BD99-FAE022356FD1}"/>
    <dgm:cxn modelId="{7F3A5D69-6391-4EB2-94FC-09688F11CE88}" srcId="{AE6FED44-1C3A-49F5-B0EB-B334B1AD4AC4}" destId="{BA56A553-FD74-424D-B194-7E9E9D7DE02F}" srcOrd="0" destOrd="0" parTransId="{BC95F48E-6F55-4F6C-82D4-A4738BA3ABDD}" sibTransId="{DB8A942A-74F5-401E-8712-9995D48D0FA8}"/>
    <dgm:cxn modelId="{5886404B-61C7-4C0D-ABBA-F637DA5647E7}" type="presOf" srcId="{1137E558-EDD0-472F-B09F-99B9361A19BD}" destId="{397DE9CE-999A-40B8-B14D-19EA11C058FB}" srcOrd="0" destOrd="0" presId="urn:microsoft.com/office/officeart/2005/8/layout/vList5"/>
    <dgm:cxn modelId="{F65A166C-26D6-4EB9-A389-C40784072EB9}" srcId="{1137E558-EDD0-472F-B09F-99B9361A19BD}" destId="{620E1C5F-DD45-481A-A1B4-717BDD6AFDBD}" srcOrd="1" destOrd="0" parTransId="{E228CC4F-5139-4900-8651-B15DE020E47F}" sibTransId="{CE8A4D5A-F1F5-4959-9A9B-3396BE41EA68}"/>
    <dgm:cxn modelId="{AF022273-53F6-48BF-8F0A-C36F3EABD901}" srcId="{B25464A9-1344-46BD-866D-53E289547FCB}" destId="{1137E558-EDD0-472F-B09F-99B9361A19BD}" srcOrd="0" destOrd="0" parTransId="{F4E005D9-2486-4C5D-836E-B1E3A6F23749}" sibTransId="{E8D277A8-39B4-4589-8F9C-8E9A62195826}"/>
    <dgm:cxn modelId="{DB51C675-663F-4E4C-9651-C6EC122D4E48}" type="presOf" srcId="{C99508F3-0C4E-49D5-8FFC-02DEABD12FEB}" destId="{A2D753F6-8FE0-4A8C-B967-246DFD57AAD6}" srcOrd="0" destOrd="0" presId="urn:microsoft.com/office/officeart/2005/8/layout/vList5"/>
    <dgm:cxn modelId="{4CF82A7B-C71F-4949-9EF7-045835FC12B4}" type="presOf" srcId="{B25464A9-1344-46BD-866D-53E289547FCB}" destId="{1676D39C-F509-4D4D-96C3-80D29C262D25}" srcOrd="0" destOrd="0" presId="urn:microsoft.com/office/officeart/2005/8/layout/vList5"/>
    <dgm:cxn modelId="{EF5B9997-72FA-4AEC-9036-1F86E3735F06}" type="presOf" srcId="{BA56A553-FD74-424D-B194-7E9E9D7DE02F}" destId="{00E7E509-966C-4704-BFFB-5BE5518AD6FC}" srcOrd="0" destOrd="0" presId="urn:microsoft.com/office/officeart/2005/8/layout/vList5"/>
    <dgm:cxn modelId="{03CD8EAD-2C19-4055-9E4A-3B5869FE6683}" srcId="{AE6FED44-1C3A-49F5-B0EB-B334B1AD4AC4}" destId="{F5D36A70-F93B-4289-873A-8C76D2DC5127}" srcOrd="1" destOrd="0" parTransId="{6A3980CC-FEE9-4276-85B9-8530CB051F69}" sibTransId="{C612498E-59F5-4D8F-982F-A81F7312F55B}"/>
    <dgm:cxn modelId="{0EB81CB6-E362-4BB0-A560-DD73D266A824}" type="presOf" srcId="{F5D36A70-F93B-4289-873A-8C76D2DC5127}" destId="{00E7E509-966C-4704-BFFB-5BE5518AD6FC}" srcOrd="0" destOrd="1" presId="urn:microsoft.com/office/officeart/2005/8/layout/vList5"/>
    <dgm:cxn modelId="{E8824FC7-38B6-4A97-AB64-9CD488A48DED}" type="presOf" srcId="{AE6FED44-1C3A-49F5-B0EB-B334B1AD4AC4}" destId="{A50EE1C6-6CD3-4207-B99B-24D30BB48B63}" srcOrd="0" destOrd="0" presId="urn:microsoft.com/office/officeart/2005/8/layout/vList5"/>
    <dgm:cxn modelId="{0FE1E3C7-ABF0-4981-BA41-BAA3BE83C8DA}" srcId="{B25464A9-1344-46BD-866D-53E289547FCB}" destId="{AE6FED44-1C3A-49F5-B0EB-B334B1AD4AC4}" srcOrd="1" destOrd="0" parTransId="{5DCA52B4-0F03-4B61-9E59-F448B2EE2ED1}" sibTransId="{644ECEBE-6FA3-4CD5-8700-D47F3999A211}"/>
    <dgm:cxn modelId="{4E36B8F3-A3FC-4926-809B-44E4C6BF9344}" type="presParOf" srcId="{1676D39C-F509-4D4D-96C3-80D29C262D25}" destId="{CB25BF97-EBCA-447B-8ECE-04E59F101FA0}" srcOrd="0" destOrd="0" presId="urn:microsoft.com/office/officeart/2005/8/layout/vList5"/>
    <dgm:cxn modelId="{640C8D2B-4FEC-492D-8320-3F9B21631987}" type="presParOf" srcId="{CB25BF97-EBCA-447B-8ECE-04E59F101FA0}" destId="{397DE9CE-999A-40B8-B14D-19EA11C058FB}" srcOrd="0" destOrd="0" presId="urn:microsoft.com/office/officeart/2005/8/layout/vList5"/>
    <dgm:cxn modelId="{F7AED180-906F-4728-ABD3-573684538F13}" type="presParOf" srcId="{CB25BF97-EBCA-447B-8ECE-04E59F101FA0}" destId="{A2D753F6-8FE0-4A8C-B967-246DFD57AAD6}" srcOrd="1" destOrd="0" presId="urn:microsoft.com/office/officeart/2005/8/layout/vList5"/>
    <dgm:cxn modelId="{FAC1BC74-CA95-4715-A58B-B7B7C58F24F2}" type="presParOf" srcId="{1676D39C-F509-4D4D-96C3-80D29C262D25}" destId="{06B977CB-DA13-49B6-A03C-CCD2A2F37809}" srcOrd="1" destOrd="0" presId="urn:microsoft.com/office/officeart/2005/8/layout/vList5"/>
    <dgm:cxn modelId="{B90DDB03-E1EE-48C9-80E7-46F2D09C0141}" type="presParOf" srcId="{1676D39C-F509-4D4D-96C3-80D29C262D25}" destId="{6DA5D7D8-A931-4BC8-B6AA-2E6F19D0FCF7}" srcOrd="2" destOrd="0" presId="urn:microsoft.com/office/officeart/2005/8/layout/vList5"/>
    <dgm:cxn modelId="{B1B2B454-3DE8-472A-B50B-12888CA0176B}" type="presParOf" srcId="{6DA5D7D8-A931-4BC8-B6AA-2E6F19D0FCF7}" destId="{A50EE1C6-6CD3-4207-B99B-24D30BB48B63}" srcOrd="0" destOrd="0" presId="urn:microsoft.com/office/officeart/2005/8/layout/vList5"/>
    <dgm:cxn modelId="{59D4B2AF-9AFB-473F-8133-94B318077276}" type="presParOf" srcId="{6DA5D7D8-A931-4BC8-B6AA-2E6F19D0FCF7}" destId="{00E7E509-966C-4704-BFFB-5BE5518AD6F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871F12-4956-414B-8F9B-8497D7BD8139}">
      <dsp:nvSpPr>
        <dsp:cNvPr id="0" name=""/>
        <dsp:cNvSpPr/>
      </dsp:nvSpPr>
      <dsp:spPr>
        <a:xfrm>
          <a:off x="0" y="454320"/>
          <a:ext cx="10058399" cy="3528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583184" rIns="780644" bIns="199136" numCol="1" spcCol="1270" anchor="t" anchorCtr="0">
          <a:noAutofit/>
        </a:bodyPr>
        <a:lstStyle/>
        <a:p>
          <a:pPr marL="285750" lvl="1" indent="-285750" algn="l" defTabSz="1244600">
            <a:lnSpc>
              <a:spcPct val="90000"/>
            </a:lnSpc>
            <a:spcBef>
              <a:spcPct val="0"/>
            </a:spcBef>
            <a:spcAft>
              <a:spcPct val="15000"/>
            </a:spcAft>
            <a:buChar char="•"/>
          </a:pPr>
          <a:r>
            <a:rPr lang="fr-FR" sz="2800" i="1" kern="1200" dirty="0"/>
            <a:t>Statistiques Descriptives :</a:t>
          </a:r>
          <a:endParaRPr lang="fr-FR" sz="2800" kern="1200" dirty="0"/>
        </a:p>
        <a:p>
          <a:pPr marL="571500" lvl="2" indent="-285750" algn="l" defTabSz="1244600">
            <a:lnSpc>
              <a:spcPct val="90000"/>
            </a:lnSpc>
            <a:spcBef>
              <a:spcPct val="0"/>
            </a:spcBef>
            <a:spcAft>
              <a:spcPct val="15000"/>
            </a:spcAft>
            <a:buChar char="•"/>
          </a:pPr>
          <a:r>
            <a:rPr lang="fr-FR" sz="2800" i="1" kern="1200" dirty="0"/>
            <a:t>Moyenne, Médiane, Écart-type </a:t>
          </a:r>
          <a:endParaRPr lang="fr-FR" sz="2800" kern="1200" dirty="0"/>
        </a:p>
        <a:p>
          <a:pPr marL="285750" lvl="1" indent="-285750" algn="l" defTabSz="1244600">
            <a:lnSpc>
              <a:spcPct val="90000"/>
            </a:lnSpc>
            <a:spcBef>
              <a:spcPct val="0"/>
            </a:spcBef>
            <a:spcAft>
              <a:spcPct val="15000"/>
            </a:spcAft>
            <a:buChar char="•"/>
          </a:pPr>
          <a:r>
            <a:rPr lang="fr-FR" sz="2800" i="1" kern="1200"/>
            <a:t>Détection des Outliers :</a:t>
          </a:r>
          <a:endParaRPr lang="fr-FR" sz="2800" kern="1200"/>
        </a:p>
        <a:p>
          <a:pPr marL="571500" lvl="2" indent="-285750" algn="l" defTabSz="1244600">
            <a:lnSpc>
              <a:spcPct val="90000"/>
            </a:lnSpc>
            <a:spcBef>
              <a:spcPct val="0"/>
            </a:spcBef>
            <a:spcAft>
              <a:spcPct val="15000"/>
            </a:spcAft>
            <a:buChar char="•"/>
          </a:pPr>
          <a:r>
            <a:rPr lang="fr-FR" sz="2800" i="1" kern="1200"/>
            <a:t>Z-score</a:t>
          </a:r>
          <a:endParaRPr lang="fr-FR" sz="2800" kern="1200"/>
        </a:p>
        <a:p>
          <a:pPr marL="285750" lvl="1" indent="-285750" algn="l" defTabSz="1244600">
            <a:lnSpc>
              <a:spcPct val="90000"/>
            </a:lnSpc>
            <a:spcBef>
              <a:spcPct val="0"/>
            </a:spcBef>
            <a:spcAft>
              <a:spcPct val="15000"/>
            </a:spcAft>
            <a:buChar char="•"/>
          </a:pPr>
          <a:r>
            <a:rPr lang="fr-FR" sz="2800" i="1" kern="1200"/>
            <a:t>Visualisations </a:t>
          </a:r>
          <a:endParaRPr lang="fr-FR" sz="2800" kern="1200"/>
        </a:p>
        <a:p>
          <a:pPr marL="571500" lvl="2" indent="-285750" algn="l" defTabSz="1244600">
            <a:lnSpc>
              <a:spcPct val="90000"/>
            </a:lnSpc>
            <a:spcBef>
              <a:spcPct val="0"/>
            </a:spcBef>
            <a:spcAft>
              <a:spcPct val="15000"/>
            </a:spcAft>
            <a:buChar char="•"/>
          </a:pPr>
          <a:r>
            <a:rPr lang="fr-FR" sz="2800" i="1" kern="1200"/>
            <a:t>Histogramme, Boxplot</a:t>
          </a:r>
          <a:endParaRPr lang="fr-FR" sz="2800" kern="1200"/>
        </a:p>
      </dsp:txBody>
      <dsp:txXfrm>
        <a:off x="0" y="454320"/>
        <a:ext cx="10058399" cy="3528000"/>
      </dsp:txXfrm>
    </dsp:sp>
    <dsp:sp modelId="{B8BB3DB0-7C03-487F-A45B-8D1E5739C66D}">
      <dsp:nvSpPr>
        <dsp:cNvPr id="0" name=""/>
        <dsp:cNvSpPr/>
      </dsp:nvSpPr>
      <dsp:spPr>
        <a:xfrm>
          <a:off x="502920" y="41040"/>
          <a:ext cx="7040880" cy="82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244600">
            <a:lnSpc>
              <a:spcPct val="90000"/>
            </a:lnSpc>
            <a:spcBef>
              <a:spcPct val="0"/>
            </a:spcBef>
            <a:spcAft>
              <a:spcPct val="35000"/>
            </a:spcAft>
            <a:buNone/>
          </a:pPr>
          <a:r>
            <a:rPr lang="fr-FR" sz="2800" i="1" kern="1200"/>
            <a:t>Méthodes statistiques employés</a:t>
          </a:r>
          <a:endParaRPr lang="fr-FR" sz="2800" kern="1200"/>
        </a:p>
      </dsp:txBody>
      <dsp:txXfrm>
        <a:off x="543269" y="81389"/>
        <a:ext cx="6960182" cy="74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64903-60FF-4D8D-8009-CBB2D38B8AC4}">
      <dsp:nvSpPr>
        <dsp:cNvPr id="0" name=""/>
        <dsp:cNvSpPr/>
      </dsp:nvSpPr>
      <dsp:spPr>
        <a:xfrm>
          <a:off x="0" y="586619"/>
          <a:ext cx="10058399" cy="3263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583184" rIns="780644" bIns="199136" numCol="1" spcCol="1270" anchor="t" anchorCtr="0">
          <a:noAutofit/>
        </a:bodyPr>
        <a:lstStyle/>
        <a:p>
          <a:pPr marL="285750" lvl="1" indent="-285750" algn="l" defTabSz="1244600">
            <a:lnSpc>
              <a:spcPct val="90000"/>
            </a:lnSpc>
            <a:spcBef>
              <a:spcPct val="0"/>
            </a:spcBef>
            <a:spcAft>
              <a:spcPct val="15000"/>
            </a:spcAft>
            <a:buChar char="•"/>
          </a:pPr>
          <a:r>
            <a:rPr lang="fr-FR" sz="2800" i="1" kern="1200" dirty="0"/>
            <a:t>Difficulté à identifier les causes des patterns observés</a:t>
          </a:r>
          <a:endParaRPr lang="fr-FR" sz="2800" kern="1200" dirty="0"/>
        </a:p>
        <a:p>
          <a:pPr marL="285750" lvl="1" indent="-285750" algn="l" defTabSz="1244600">
            <a:lnSpc>
              <a:spcPct val="90000"/>
            </a:lnSpc>
            <a:spcBef>
              <a:spcPct val="0"/>
            </a:spcBef>
            <a:spcAft>
              <a:spcPct val="15000"/>
            </a:spcAft>
            <a:buChar char="•"/>
          </a:pPr>
          <a:r>
            <a:rPr lang="fr-FR" sz="2800" i="1" kern="1200" dirty="0"/>
            <a:t>Pour une analyse plus approfondie des prix des vins, il serait nécessaire de réaliser des analyses statistiques plus complètes qui prennent en compte les différents facteurs influençant les prix et qui permettent d'identifier les éventuelles relations entre ces facteurs et les prix.</a:t>
          </a:r>
          <a:endParaRPr lang="fr-FR" sz="2800" kern="1200" dirty="0"/>
        </a:p>
      </dsp:txBody>
      <dsp:txXfrm>
        <a:off x="0" y="586619"/>
        <a:ext cx="10058399" cy="3263400"/>
      </dsp:txXfrm>
    </dsp:sp>
    <dsp:sp modelId="{20B60122-9D06-4CB0-B59A-D130ABAE4C82}">
      <dsp:nvSpPr>
        <dsp:cNvPr id="0" name=""/>
        <dsp:cNvSpPr/>
      </dsp:nvSpPr>
      <dsp:spPr>
        <a:xfrm>
          <a:off x="502920" y="173339"/>
          <a:ext cx="7040880" cy="82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244600">
            <a:lnSpc>
              <a:spcPct val="90000"/>
            </a:lnSpc>
            <a:spcBef>
              <a:spcPct val="0"/>
            </a:spcBef>
            <a:spcAft>
              <a:spcPct val="35000"/>
            </a:spcAft>
            <a:buNone/>
          </a:pPr>
          <a:r>
            <a:rPr lang="fr-FR" sz="2800" i="1" kern="1200"/>
            <a:t>Limites éventuelles de l’analyse </a:t>
          </a:r>
          <a:endParaRPr lang="fr-FR" sz="2800" kern="1200"/>
        </a:p>
      </dsp:txBody>
      <dsp:txXfrm>
        <a:off x="543269" y="213688"/>
        <a:ext cx="6960182" cy="745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1CB13-8840-4EA3-BDCB-93EABBF6CEF2}">
      <dsp:nvSpPr>
        <dsp:cNvPr id="0" name=""/>
        <dsp:cNvSpPr/>
      </dsp:nvSpPr>
      <dsp:spPr>
        <a:xfrm>
          <a:off x="0" y="141065"/>
          <a:ext cx="4581788" cy="716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b="0" kern="1200" dirty="0"/>
            <a:t>Corrélation entre </a:t>
          </a:r>
          <a:r>
            <a:rPr lang="fr-FR" sz="1800" b="0" kern="1200" dirty="0" err="1"/>
            <a:t>stock_quantity</a:t>
          </a:r>
          <a:r>
            <a:rPr lang="fr-FR" sz="1800" b="0" kern="1200" dirty="0"/>
            <a:t> et </a:t>
          </a:r>
          <a:r>
            <a:rPr lang="fr-FR" sz="1800" b="0" kern="1200" dirty="0" err="1"/>
            <a:t>total_sales</a:t>
          </a:r>
          <a:r>
            <a:rPr lang="fr-FR" sz="1800" b="0" kern="1200" dirty="0"/>
            <a:t> (0.452609) :</a:t>
          </a:r>
          <a:endParaRPr lang="fr-FR" sz="1800" kern="1200" dirty="0"/>
        </a:p>
      </dsp:txBody>
      <dsp:txXfrm>
        <a:off x="34954" y="176019"/>
        <a:ext cx="4511880" cy="646132"/>
      </dsp:txXfrm>
    </dsp:sp>
    <dsp:sp modelId="{2EC296DA-78CA-471A-B978-E8587359C585}">
      <dsp:nvSpPr>
        <dsp:cNvPr id="0" name=""/>
        <dsp:cNvSpPr/>
      </dsp:nvSpPr>
      <dsp:spPr>
        <a:xfrm>
          <a:off x="0" y="857105"/>
          <a:ext cx="4581788"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47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fr-FR" sz="1400" b="0" kern="1200" dirty="0"/>
            <a:t>Une corrélation positive modérée entre les et la quantité de stock ventes. Cela suggère que, généralement, plus il y a de ventes, plus le stock est élevé.</a:t>
          </a:r>
        </a:p>
      </dsp:txBody>
      <dsp:txXfrm>
        <a:off x="0" y="857105"/>
        <a:ext cx="4581788" cy="633420"/>
      </dsp:txXfrm>
    </dsp:sp>
    <dsp:sp modelId="{C88BE023-2CCF-4E65-AFC4-4D20E4C0BE9B}">
      <dsp:nvSpPr>
        <dsp:cNvPr id="0" name=""/>
        <dsp:cNvSpPr/>
      </dsp:nvSpPr>
      <dsp:spPr>
        <a:xfrm>
          <a:off x="0" y="1490525"/>
          <a:ext cx="4581788" cy="716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b="0" kern="1200" dirty="0"/>
            <a:t>Corrélation entre </a:t>
          </a:r>
          <a:r>
            <a:rPr lang="fr-FR" sz="1800" b="0" kern="1200" dirty="0" err="1"/>
            <a:t>stock_quantity</a:t>
          </a:r>
          <a:r>
            <a:rPr lang="fr-FR" sz="1800" b="0" kern="1200" dirty="0"/>
            <a:t> et </a:t>
          </a:r>
          <a:r>
            <a:rPr lang="fr-FR" sz="1800" b="0" kern="1200" dirty="0" err="1"/>
            <a:t>price</a:t>
          </a:r>
          <a:r>
            <a:rPr lang="fr-FR" sz="1800" b="0" kern="1200" dirty="0"/>
            <a:t> (-0.093596) :</a:t>
          </a:r>
        </a:p>
      </dsp:txBody>
      <dsp:txXfrm>
        <a:off x="34954" y="1525479"/>
        <a:ext cx="4511880" cy="646132"/>
      </dsp:txXfrm>
    </dsp:sp>
    <dsp:sp modelId="{5EADAF00-5894-4DE4-A907-19AA5A346F6E}">
      <dsp:nvSpPr>
        <dsp:cNvPr id="0" name=""/>
        <dsp:cNvSpPr/>
      </dsp:nvSpPr>
      <dsp:spPr>
        <a:xfrm>
          <a:off x="0" y="2206565"/>
          <a:ext cx="4581788"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47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fr-FR" sz="1400" b="0" kern="1200" dirty="0"/>
            <a:t>Une très faible corrélation négative entre la quantité de stock et le prix. Cette relation est presque négligeable.</a:t>
          </a:r>
        </a:p>
      </dsp:txBody>
      <dsp:txXfrm>
        <a:off x="0" y="2206565"/>
        <a:ext cx="4581788" cy="437805"/>
      </dsp:txXfrm>
    </dsp:sp>
    <dsp:sp modelId="{7F5B339A-DF7B-428F-8725-9AC999FD4848}">
      <dsp:nvSpPr>
        <dsp:cNvPr id="0" name=""/>
        <dsp:cNvSpPr/>
      </dsp:nvSpPr>
      <dsp:spPr>
        <a:xfrm>
          <a:off x="0" y="2644370"/>
          <a:ext cx="4581788" cy="716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b="0" kern="1200"/>
            <a:t>Corrélation entre total_sales et price (-0.519752) :</a:t>
          </a:r>
        </a:p>
      </dsp:txBody>
      <dsp:txXfrm>
        <a:off x="34954" y="2679324"/>
        <a:ext cx="4511880" cy="646132"/>
      </dsp:txXfrm>
    </dsp:sp>
    <dsp:sp modelId="{4A74C2DB-637B-492E-8CF3-2A83F04C2916}">
      <dsp:nvSpPr>
        <dsp:cNvPr id="0" name=""/>
        <dsp:cNvSpPr/>
      </dsp:nvSpPr>
      <dsp:spPr>
        <a:xfrm>
          <a:off x="0" y="3360410"/>
          <a:ext cx="4581788"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47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fr-FR" sz="1400" b="0" kern="1200" dirty="0"/>
            <a:t>Une corrélation négative modérée entre les ventes totales et le prix. Cela signifie que, généralement, à mesure que le prix augmente, les ventes totales diminuent.</a:t>
          </a:r>
        </a:p>
      </dsp:txBody>
      <dsp:txXfrm>
        <a:off x="0" y="3360410"/>
        <a:ext cx="4581788" cy="6334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5BFF2-989A-4701-92C3-3AFA9EAB97F7}">
      <dsp:nvSpPr>
        <dsp:cNvPr id="0" name=""/>
        <dsp:cNvSpPr/>
      </dsp:nvSpPr>
      <dsp:spPr>
        <a:xfrm rot="5400000">
          <a:off x="6552369" y="-2857867"/>
          <a:ext cx="574684"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Cela dépend si nous avons bien récupéré les bonnes données.</a:t>
          </a:r>
        </a:p>
      </dsp:txBody>
      <dsp:txXfrm rot="-5400000">
        <a:off x="3621023" y="101533"/>
        <a:ext cx="6409322" cy="518576"/>
      </dsp:txXfrm>
    </dsp:sp>
    <dsp:sp modelId="{3606E9B4-0904-43EB-851E-24E2DF461131}">
      <dsp:nvSpPr>
        <dsp:cNvPr id="0" name=""/>
        <dsp:cNvSpPr/>
      </dsp:nvSpPr>
      <dsp:spPr>
        <a:xfrm>
          <a:off x="0" y="1642"/>
          <a:ext cx="3621024" cy="71835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fr-FR" sz="2000" b="1" kern="1200" dirty="0"/>
            <a:t>Précision des données : </a:t>
          </a:r>
        </a:p>
      </dsp:txBody>
      <dsp:txXfrm>
        <a:off x="35067" y="36709"/>
        <a:ext cx="3550890" cy="648221"/>
      </dsp:txXfrm>
    </dsp:sp>
    <dsp:sp modelId="{C4455D89-2BFA-4AC7-94E6-D9F8414AA4A1}">
      <dsp:nvSpPr>
        <dsp:cNvPr id="0" name=""/>
        <dsp:cNvSpPr/>
      </dsp:nvSpPr>
      <dsp:spPr>
        <a:xfrm rot="5400000">
          <a:off x="6552369" y="-2103593"/>
          <a:ext cx="574684"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Les résultats sont spécifiques au mois d'octobre uniquement. Les tendances observées peuvent ne pas être représentatives sur une période plus longue ou à d'autres moments de l'année.</a:t>
          </a:r>
        </a:p>
      </dsp:txBody>
      <dsp:txXfrm rot="-5400000">
        <a:off x="3621023" y="855807"/>
        <a:ext cx="6409322" cy="518576"/>
      </dsp:txXfrm>
    </dsp:sp>
    <dsp:sp modelId="{A104B4C2-12EB-47A1-8102-1FA660441D50}">
      <dsp:nvSpPr>
        <dsp:cNvPr id="0" name=""/>
        <dsp:cNvSpPr/>
      </dsp:nvSpPr>
      <dsp:spPr>
        <a:xfrm>
          <a:off x="0" y="755916"/>
          <a:ext cx="3621024" cy="71835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fr-FR" sz="2000" b="1" kern="1200" dirty="0"/>
            <a:t>Période spécifique : </a:t>
          </a:r>
        </a:p>
      </dsp:txBody>
      <dsp:txXfrm>
        <a:off x="35067" y="790983"/>
        <a:ext cx="3550890" cy="648221"/>
      </dsp:txXfrm>
    </dsp:sp>
    <dsp:sp modelId="{9C6B4E8A-5218-4C82-B771-F4D0BD00B939}">
      <dsp:nvSpPr>
        <dsp:cNvPr id="0" name=""/>
        <dsp:cNvSpPr/>
      </dsp:nvSpPr>
      <dsp:spPr>
        <a:xfrm rot="5400000">
          <a:off x="6552369" y="-1349319"/>
          <a:ext cx="574684"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Les outils statistiques et visuels utilisés ont leurs propres limites. Ils peuvent ne pas capturer toutes les complexités des données, notamment des relations subtiles.</a:t>
          </a:r>
        </a:p>
      </dsp:txBody>
      <dsp:txXfrm rot="-5400000">
        <a:off x="3621023" y="1610081"/>
        <a:ext cx="6409322" cy="518576"/>
      </dsp:txXfrm>
    </dsp:sp>
    <dsp:sp modelId="{CEA7833C-20D6-4B1A-9FA3-03288E76E15D}">
      <dsp:nvSpPr>
        <dsp:cNvPr id="0" name=""/>
        <dsp:cNvSpPr/>
      </dsp:nvSpPr>
      <dsp:spPr>
        <a:xfrm>
          <a:off x="0" y="1510190"/>
          <a:ext cx="3621024" cy="71835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fr-FR" sz="2000" b="1" kern="1200" dirty="0"/>
            <a:t>Limitations des méthodes d'analyse : </a:t>
          </a:r>
        </a:p>
      </dsp:txBody>
      <dsp:txXfrm>
        <a:off x="35067" y="1545257"/>
        <a:ext cx="3550890" cy="648221"/>
      </dsp:txXfrm>
    </dsp:sp>
    <dsp:sp modelId="{C22CB5F3-F687-4EEE-B0FA-B762BCC5ACEE}">
      <dsp:nvSpPr>
        <dsp:cNvPr id="0" name=""/>
        <dsp:cNvSpPr/>
      </dsp:nvSpPr>
      <dsp:spPr>
        <a:xfrm rot="5400000">
          <a:off x="6552369" y="-595045"/>
          <a:ext cx="574684"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fr-FR" sz="1100" kern="1200"/>
            <a:t>Des variables externes telles que les conditions économiques générales, les changements de marché, ou les événements spécifiques peuvent influencer les résultats mais n'ont pas été intégrés dans l'analyse.</a:t>
          </a:r>
        </a:p>
      </dsp:txBody>
      <dsp:txXfrm rot="-5400000">
        <a:off x="3621023" y="2364355"/>
        <a:ext cx="6409322" cy="518576"/>
      </dsp:txXfrm>
    </dsp:sp>
    <dsp:sp modelId="{B8D08DE3-1B78-439A-BA96-2C2A8815107B}">
      <dsp:nvSpPr>
        <dsp:cNvPr id="0" name=""/>
        <dsp:cNvSpPr/>
      </dsp:nvSpPr>
      <dsp:spPr>
        <a:xfrm>
          <a:off x="0" y="2264464"/>
          <a:ext cx="3621024" cy="71835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fr-FR" sz="2000" b="1" kern="1200" dirty="0"/>
            <a:t>Facteurs externes non pris en compte : </a:t>
          </a:r>
        </a:p>
      </dsp:txBody>
      <dsp:txXfrm>
        <a:off x="35067" y="2299531"/>
        <a:ext cx="3550890" cy="648221"/>
      </dsp:txXfrm>
    </dsp:sp>
    <dsp:sp modelId="{AE3C5263-AF6C-47E3-9701-4D8A3D7E3C5B}">
      <dsp:nvSpPr>
        <dsp:cNvPr id="0" name=""/>
        <dsp:cNvSpPr/>
      </dsp:nvSpPr>
      <dsp:spPr>
        <a:xfrm rot="5400000">
          <a:off x="6552369" y="159228"/>
          <a:ext cx="574684"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fr-FR" sz="1100" kern="1200"/>
            <a:t>L'interprétation des résultats peut être influencée par des biais personnels ou des préférences, ce qui pourrait altérer une compréhension objective des données.</a:t>
          </a:r>
        </a:p>
      </dsp:txBody>
      <dsp:txXfrm rot="-5400000">
        <a:off x="3621023" y="3118628"/>
        <a:ext cx="6409322" cy="518576"/>
      </dsp:txXfrm>
    </dsp:sp>
    <dsp:sp modelId="{23799957-ADFE-401D-A5FC-EA0269899596}">
      <dsp:nvSpPr>
        <dsp:cNvPr id="0" name=""/>
        <dsp:cNvSpPr/>
      </dsp:nvSpPr>
      <dsp:spPr>
        <a:xfrm>
          <a:off x="0" y="3018738"/>
          <a:ext cx="3621024" cy="71835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fr-FR" sz="2000" b="1" kern="1200" dirty="0"/>
            <a:t>Interprétation subjective : </a:t>
          </a:r>
        </a:p>
      </dsp:txBody>
      <dsp:txXfrm>
        <a:off x="35067" y="3053805"/>
        <a:ext cx="3550890" cy="6482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A25B15-5F1C-4407-8C61-F649D3B44706}">
      <dsp:nvSpPr>
        <dsp:cNvPr id="0" name=""/>
        <dsp:cNvSpPr/>
      </dsp:nvSpPr>
      <dsp:spPr>
        <a:xfrm rot="5400000">
          <a:off x="6886100" y="-2881977"/>
          <a:ext cx="915579" cy="691189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fr-FR" sz="1300" b="0" i="0" kern="1200" baseline="0" dirty="0"/>
            <a:t>Étendre l'analyse à plusieurs mois ou années pour identifier des tendances saisonnières ou des variations à long terme.</a:t>
          </a:r>
          <a:endParaRPr lang="fr-FR" sz="1300" kern="1200" dirty="0"/>
        </a:p>
        <a:p>
          <a:pPr marL="114300" lvl="1" indent="-114300" algn="l" defTabSz="577850">
            <a:lnSpc>
              <a:spcPct val="90000"/>
            </a:lnSpc>
            <a:spcBef>
              <a:spcPct val="0"/>
            </a:spcBef>
            <a:spcAft>
              <a:spcPct val="15000"/>
            </a:spcAft>
            <a:buChar char="•"/>
          </a:pPr>
          <a:r>
            <a:rPr lang="fr-FR" sz="1300" b="0" i="0" kern="1200" baseline="0"/>
            <a:t>Comparer les données d'octobre avec d'autres mois pour voir si les tendances observées sont constantes.</a:t>
          </a:r>
          <a:endParaRPr lang="fr-FR" sz="1300" kern="1200"/>
        </a:p>
      </dsp:txBody>
      <dsp:txXfrm rot="-5400000">
        <a:off x="3887942" y="160876"/>
        <a:ext cx="6867201" cy="826189"/>
      </dsp:txXfrm>
    </dsp:sp>
    <dsp:sp modelId="{89B0A497-1211-4999-94EB-F6197EC8C97F}">
      <dsp:nvSpPr>
        <dsp:cNvPr id="0" name=""/>
        <dsp:cNvSpPr/>
      </dsp:nvSpPr>
      <dsp:spPr>
        <a:xfrm>
          <a:off x="0" y="1734"/>
          <a:ext cx="3887942" cy="11444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fr-FR" sz="2200" b="1" i="0" kern="1200" baseline="0" dirty="0"/>
            <a:t>Collecter et analyser des données sur une période plus longue :</a:t>
          </a:r>
          <a:endParaRPr lang="fr-FR" sz="2200" kern="1200" dirty="0"/>
        </a:p>
      </dsp:txBody>
      <dsp:txXfrm>
        <a:off x="55869" y="57603"/>
        <a:ext cx="3776204" cy="1032736"/>
      </dsp:txXfrm>
    </dsp:sp>
    <dsp:sp modelId="{0EE74707-9CC1-49A5-8E2D-E1772A4CF4FD}">
      <dsp:nvSpPr>
        <dsp:cNvPr id="0" name=""/>
        <dsp:cNvSpPr/>
      </dsp:nvSpPr>
      <dsp:spPr>
        <a:xfrm rot="5400000">
          <a:off x="6886100" y="-1680278"/>
          <a:ext cx="915579" cy="691189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fr-FR" sz="1300" b="0" i="0" kern="1200" baseline="0"/>
            <a:t>Vérifier et corriger les erreurs dans les données d'entrée pour garantir la précision des résultats.</a:t>
          </a:r>
          <a:endParaRPr lang="fr-FR" sz="1300" kern="1200"/>
        </a:p>
        <a:p>
          <a:pPr marL="114300" lvl="1" indent="-114300" algn="l" defTabSz="577850">
            <a:lnSpc>
              <a:spcPct val="90000"/>
            </a:lnSpc>
            <a:spcBef>
              <a:spcPct val="0"/>
            </a:spcBef>
            <a:spcAft>
              <a:spcPct val="15000"/>
            </a:spcAft>
            <a:buChar char="•"/>
          </a:pPr>
          <a:r>
            <a:rPr lang="fr-FR" sz="1300" b="0" i="0" kern="1200" baseline="0" dirty="0"/>
            <a:t>Ajouter des variables supplémentaires (par exemple, les promotions, les campagnes marketing, les avis clients) qui pourraient influencer les ventes et les stocks.</a:t>
          </a:r>
          <a:endParaRPr lang="fr-FR" sz="1300" kern="1200" dirty="0"/>
        </a:p>
      </dsp:txBody>
      <dsp:txXfrm rot="-5400000">
        <a:off x="3887942" y="1362575"/>
        <a:ext cx="6867201" cy="826189"/>
      </dsp:txXfrm>
    </dsp:sp>
    <dsp:sp modelId="{DBC29A30-ACBF-4C6A-AEC9-4243BFCD169C}">
      <dsp:nvSpPr>
        <dsp:cNvPr id="0" name=""/>
        <dsp:cNvSpPr/>
      </dsp:nvSpPr>
      <dsp:spPr>
        <a:xfrm>
          <a:off x="0" y="1203432"/>
          <a:ext cx="3887942" cy="11444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fr-FR" sz="2200" b="1" i="0" kern="1200" baseline="0"/>
            <a:t>Améliorer la qualité des données :</a:t>
          </a:r>
          <a:endParaRPr lang="fr-FR" sz="2200" kern="1200"/>
        </a:p>
      </dsp:txBody>
      <dsp:txXfrm>
        <a:off x="55869" y="1259301"/>
        <a:ext cx="3776204" cy="1032736"/>
      </dsp:txXfrm>
    </dsp:sp>
    <dsp:sp modelId="{AF372250-776B-460D-BE09-B0F9D7F93D08}">
      <dsp:nvSpPr>
        <dsp:cNvPr id="0" name=""/>
        <dsp:cNvSpPr/>
      </dsp:nvSpPr>
      <dsp:spPr>
        <a:xfrm rot="5400000">
          <a:off x="6886100" y="-478580"/>
          <a:ext cx="915579" cy="691189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fr-FR" sz="1300" b="0" i="0" kern="1200" baseline="0"/>
            <a:t>Utiliser des méthodes plus avancées comme l'analyse de régression, les séries temporelles, et les tests d'hypothèses pour approfondir les conclusions.</a:t>
          </a:r>
          <a:endParaRPr lang="fr-FR" sz="1300" kern="1200"/>
        </a:p>
        <a:p>
          <a:pPr marL="114300" lvl="1" indent="-114300" algn="l" defTabSz="577850">
            <a:lnSpc>
              <a:spcPct val="90000"/>
            </a:lnSpc>
            <a:spcBef>
              <a:spcPct val="0"/>
            </a:spcBef>
            <a:spcAft>
              <a:spcPct val="15000"/>
            </a:spcAft>
            <a:buChar char="•"/>
          </a:pPr>
          <a:r>
            <a:rPr lang="fr-FR" sz="1300" b="0" i="0" kern="1200" baseline="0"/>
            <a:t>Explorer les interactions entre plusieurs variables pour comprendre les relations complexes.</a:t>
          </a:r>
          <a:endParaRPr lang="fr-FR" sz="1300" kern="1200"/>
        </a:p>
      </dsp:txBody>
      <dsp:txXfrm rot="-5400000">
        <a:off x="3887942" y="2564273"/>
        <a:ext cx="6867201" cy="826189"/>
      </dsp:txXfrm>
    </dsp:sp>
    <dsp:sp modelId="{3E635B98-7FDE-4831-8DF7-383E83C41C58}">
      <dsp:nvSpPr>
        <dsp:cNvPr id="0" name=""/>
        <dsp:cNvSpPr/>
      </dsp:nvSpPr>
      <dsp:spPr>
        <a:xfrm>
          <a:off x="0" y="2405130"/>
          <a:ext cx="3887942" cy="11444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fr-FR" sz="2200" b="1" i="0" kern="1200" baseline="0"/>
            <a:t>Approfondir les analyses statistiques :</a:t>
          </a:r>
          <a:endParaRPr lang="fr-FR" sz="2200" kern="1200"/>
        </a:p>
      </dsp:txBody>
      <dsp:txXfrm>
        <a:off x="55869" y="2460999"/>
        <a:ext cx="3776204" cy="10327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322E5-7749-4BDD-9F0D-AE3B957D69B4}">
      <dsp:nvSpPr>
        <dsp:cNvPr id="0" name=""/>
        <dsp:cNvSpPr/>
      </dsp:nvSpPr>
      <dsp:spPr>
        <a:xfrm rot="5400000">
          <a:off x="6500013" y="-2692169"/>
          <a:ext cx="936313" cy="6558277"/>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fr-FR" sz="1300" b="0" i="0" kern="1200" baseline="0"/>
            <a:t>Intégrer des variables économiques (comme l'inflation, les taux de chômage) et d'autres facteurs externes (comme les événements spéciaux, les changements réglementaires) qui pourraient affecter les ventes et les stocks.</a:t>
          </a:r>
          <a:endParaRPr lang="fr-FR" sz="1300" kern="1200"/>
        </a:p>
      </dsp:txBody>
      <dsp:txXfrm rot="-5400000">
        <a:off x="3689032" y="164519"/>
        <a:ext cx="6512570" cy="844899"/>
      </dsp:txXfrm>
    </dsp:sp>
    <dsp:sp modelId="{9C543B3E-8D6A-43CA-90D1-9B353DA45302}">
      <dsp:nvSpPr>
        <dsp:cNvPr id="0" name=""/>
        <dsp:cNvSpPr/>
      </dsp:nvSpPr>
      <dsp:spPr>
        <a:xfrm>
          <a:off x="0" y="1773"/>
          <a:ext cx="3689031" cy="117039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fr-FR" sz="2400" b="1" i="0" kern="1200" baseline="0"/>
            <a:t>Prendre en compte les facteurs externes :</a:t>
          </a:r>
          <a:endParaRPr lang="fr-FR" sz="2400" kern="1200"/>
        </a:p>
      </dsp:txBody>
      <dsp:txXfrm>
        <a:off x="57134" y="58907"/>
        <a:ext cx="3574763" cy="1056124"/>
      </dsp:txXfrm>
    </dsp:sp>
    <dsp:sp modelId="{AE647E28-6166-4E01-BBD7-D1801CA67DEE}">
      <dsp:nvSpPr>
        <dsp:cNvPr id="0" name=""/>
        <dsp:cNvSpPr/>
      </dsp:nvSpPr>
      <dsp:spPr>
        <a:xfrm rot="5400000">
          <a:off x="6500013" y="-1463257"/>
          <a:ext cx="936313" cy="6558277"/>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fr-FR" sz="1300" b="0" i="0" kern="1200" baseline="0"/>
            <a:t>Créer des tableaux de bord interactifs pour permettre une visualisation dynamique des données et une exploration en temps réel des différentes métriques.</a:t>
          </a:r>
          <a:endParaRPr lang="fr-FR" sz="1300" kern="1200"/>
        </a:p>
        <a:p>
          <a:pPr marL="114300" lvl="1" indent="-114300" algn="l" defTabSz="577850">
            <a:lnSpc>
              <a:spcPct val="90000"/>
            </a:lnSpc>
            <a:spcBef>
              <a:spcPct val="0"/>
            </a:spcBef>
            <a:spcAft>
              <a:spcPct val="15000"/>
            </a:spcAft>
            <a:buChar char="•"/>
          </a:pPr>
          <a:r>
            <a:rPr lang="fr-FR" sz="1300" b="0" i="0" kern="1200" baseline="0"/>
            <a:t>Utiliser des outils comme Power BI ou Tableau pour visualiser les tendances et les insights de manière plus intuitive.</a:t>
          </a:r>
          <a:endParaRPr lang="fr-FR" sz="1300" kern="1200"/>
        </a:p>
      </dsp:txBody>
      <dsp:txXfrm rot="-5400000">
        <a:off x="3689032" y="1393431"/>
        <a:ext cx="6512570" cy="844899"/>
      </dsp:txXfrm>
    </dsp:sp>
    <dsp:sp modelId="{CBC4968A-A2F5-49DE-A25C-EDF667F9413F}">
      <dsp:nvSpPr>
        <dsp:cNvPr id="0" name=""/>
        <dsp:cNvSpPr/>
      </dsp:nvSpPr>
      <dsp:spPr>
        <a:xfrm>
          <a:off x="0" y="1230685"/>
          <a:ext cx="3689031" cy="117039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fr-FR" sz="2400" b="1" i="0" kern="1200" baseline="0"/>
            <a:t>Mettre en place des tableaux de bord :</a:t>
          </a:r>
          <a:endParaRPr lang="fr-FR" sz="2400" kern="1200"/>
        </a:p>
      </dsp:txBody>
      <dsp:txXfrm>
        <a:off x="57134" y="1287819"/>
        <a:ext cx="3574763" cy="1056124"/>
      </dsp:txXfrm>
    </dsp:sp>
    <dsp:sp modelId="{096A3AC9-1DB4-43ED-83AA-96A522BB62FC}">
      <dsp:nvSpPr>
        <dsp:cNvPr id="0" name=""/>
        <dsp:cNvSpPr/>
      </dsp:nvSpPr>
      <dsp:spPr>
        <a:xfrm rot="5400000">
          <a:off x="6500013" y="-234345"/>
          <a:ext cx="936313" cy="6558277"/>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fr-FR" sz="1300" b="0" i="0" kern="1200" baseline="0"/>
            <a:t>Étudier les comportements d'achat des clients, les segments de clientèle, et les préférences de produits pour adapter les stratégies de marketing et de vente.</a:t>
          </a:r>
          <a:endParaRPr lang="fr-FR" sz="1300" kern="1200"/>
        </a:p>
        <a:p>
          <a:pPr marL="114300" lvl="1" indent="-114300" algn="l" defTabSz="577850">
            <a:lnSpc>
              <a:spcPct val="90000"/>
            </a:lnSpc>
            <a:spcBef>
              <a:spcPct val="0"/>
            </a:spcBef>
            <a:spcAft>
              <a:spcPct val="15000"/>
            </a:spcAft>
            <a:buChar char="•"/>
          </a:pPr>
          <a:r>
            <a:rPr lang="fr-FR" sz="1300" b="0" i="0" kern="1200" baseline="0" dirty="0"/>
            <a:t>Utiliser des techniques de clustering pour identifier des segments de clients avec des comportements similaires.</a:t>
          </a:r>
          <a:endParaRPr lang="fr-FR" sz="1300" kern="1200" dirty="0"/>
        </a:p>
      </dsp:txBody>
      <dsp:txXfrm rot="-5400000">
        <a:off x="3689032" y="2622343"/>
        <a:ext cx="6512570" cy="844899"/>
      </dsp:txXfrm>
    </dsp:sp>
    <dsp:sp modelId="{5BDC0EBE-96EB-425D-B0C5-64E45D574661}">
      <dsp:nvSpPr>
        <dsp:cNvPr id="0" name=""/>
        <dsp:cNvSpPr/>
      </dsp:nvSpPr>
      <dsp:spPr>
        <a:xfrm>
          <a:off x="0" y="2459597"/>
          <a:ext cx="3689031" cy="117039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fr-FR" sz="2400" b="1" i="0" kern="1200" baseline="0"/>
            <a:t>Analyser le comportement des clients :</a:t>
          </a:r>
          <a:endParaRPr lang="fr-FR" sz="2400" kern="1200"/>
        </a:p>
      </dsp:txBody>
      <dsp:txXfrm>
        <a:off x="57134" y="2516731"/>
        <a:ext cx="3574763" cy="10561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753F6-8FE0-4A8C-B967-246DFD57AAD6}">
      <dsp:nvSpPr>
        <dsp:cNvPr id="0" name=""/>
        <dsp:cNvSpPr/>
      </dsp:nvSpPr>
      <dsp:spPr>
        <a:xfrm rot="5400000">
          <a:off x="6445713" y="-2626035"/>
          <a:ext cx="1044913" cy="6558277"/>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fr-FR" sz="1500" b="0" i="0" kern="1200" baseline="0"/>
            <a:t>Analyser les niveaux de stock pour identifier les produits avec des taux de rotation élevés et ceux avec des stocks excédentaires.</a:t>
          </a:r>
          <a:endParaRPr lang="fr-FR" sz="1500" kern="1200"/>
        </a:p>
        <a:p>
          <a:pPr marL="114300" lvl="1" indent="-114300" algn="l" defTabSz="666750">
            <a:lnSpc>
              <a:spcPct val="90000"/>
            </a:lnSpc>
            <a:spcBef>
              <a:spcPct val="0"/>
            </a:spcBef>
            <a:spcAft>
              <a:spcPct val="15000"/>
            </a:spcAft>
            <a:buChar char="•"/>
          </a:pPr>
          <a:r>
            <a:rPr lang="fr-FR" sz="1500" b="0" i="0" kern="1200" baseline="0"/>
            <a:t>Mettre en place des stratégies de réapprovisionnement basées sur la demande pour réduire les coûts de stockage et améliorer la disponibilité des produits.</a:t>
          </a:r>
          <a:endParaRPr lang="fr-FR" sz="1500" kern="1200"/>
        </a:p>
      </dsp:txBody>
      <dsp:txXfrm rot="-5400000">
        <a:off x="3689031" y="181655"/>
        <a:ext cx="6507269" cy="942897"/>
      </dsp:txXfrm>
    </dsp:sp>
    <dsp:sp modelId="{397DE9CE-999A-40B8-B14D-19EA11C058FB}">
      <dsp:nvSpPr>
        <dsp:cNvPr id="0" name=""/>
        <dsp:cNvSpPr/>
      </dsp:nvSpPr>
      <dsp:spPr>
        <a:xfrm>
          <a:off x="0" y="32"/>
          <a:ext cx="3689031" cy="130614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fr-FR" sz="3200" b="1" i="0" kern="1200" baseline="0" dirty="0"/>
            <a:t>Optimiser la gestion des stocks :</a:t>
          </a:r>
          <a:endParaRPr lang="fr-FR" sz="3200" kern="1200" dirty="0"/>
        </a:p>
      </dsp:txBody>
      <dsp:txXfrm>
        <a:off x="63761" y="63793"/>
        <a:ext cx="3561509" cy="1178619"/>
      </dsp:txXfrm>
    </dsp:sp>
    <dsp:sp modelId="{00E7E509-966C-4704-BFFB-5BE5518AD6FC}">
      <dsp:nvSpPr>
        <dsp:cNvPr id="0" name=""/>
        <dsp:cNvSpPr/>
      </dsp:nvSpPr>
      <dsp:spPr>
        <a:xfrm rot="5400000">
          <a:off x="6445713" y="-1254586"/>
          <a:ext cx="1044913" cy="6558277"/>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fr-FR" sz="1500" b="0" i="0" kern="1200" baseline="0"/>
            <a:t>Mettre en place des KPIs (indicateurs de performance clés) pour suivre l'efficacité des actions mises en place.</a:t>
          </a:r>
          <a:endParaRPr lang="fr-FR" sz="1500" kern="1200"/>
        </a:p>
        <a:p>
          <a:pPr marL="114300" lvl="1" indent="-114300" algn="l" defTabSz="666750">
            <a:lnSpc>
              <a:spcPct val="90000"/>
            </a:lnSpc>
            <a:spcBef>
              <a:spcPct val="0"/>
            </a:spcBef>
            <a:spcAft>
              <a:spcPct val="15000"/>
            </a:spcAft>
            <a:buChar char="•"/>
          </a:pPr>
          <a:r>
            <a:rPr lang="fr-FR" sz="1500" b="0" i="0" kern="1200" baseline="0"/>
            <a:t>Réévaluer régulièrement les stratégies et ajuster les actions en fonction des nouvelles données et des résultats obtenus.</a:t>
          </a:r>
          <a:endParaRPr lang="fr-FR" sz="1500" kern="1200"/>
        </a:p>
      </dsp:txBody>
      <dsp:txXfrm rot="-5400000">
        <a:off x="3689031" y="1553104"/>
        <a:ext cx="6507269" cy="942897"/>
      </dsp:txXfrm>
    </dsp:sp>
    <dsp:sp modelId="{A50EE1C6-6CD3-4207-B99B-24D30BB48B63}">
      <dsp:nvSpPr>
        <dsp:cNvPr id="0" name=""/>
        <dsp:cNvSpPr/>
      </dsp:nvSpPr>
      <dsp:spPr>
        <a:xfrm>
          <a:off x="0" y="1371481"/>
          <a:ext cx="3689031" cy="130614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fr-FR" sz="3200" b="1" i="0" kern="1200" baseline="0"/>
            <a:t>Suivre et évaluer les performances :</a:t>
          </a:r>
          <a:endParaRPr lang="fr-FR" sz="3200" kern="1200"/>
        </a:p>
      </dsp:txBody>
      <dsp:txXfrm>
        <a:off x="63761" y="1435242"/>
        <a:ext cx="3561509" cy="117861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79921C0-22FE-4415-97C9-06DF6B259B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Formation Data Analyst</a:t>
            </a:r>
          </a:p>
        </p:txBody>
      </p:sp>
      <p:sp>
        <p:nvSpPr>
          <p:cNvPr id="3" name="Espace réservé de la date 2">
            <a:extLst>
              <a:ext uri="{FF2B5EF4-FFF2-40B4-BE49-F238E27FC236}">
                <a16:creationId xmlns:a16="http://schemas.microsoft.com/office/drawing/2014/main" id="{D5E4AB04-CA96-47A5-8241-B1940B9DAF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32BF4-BDBC-4DE8-AC4B-68BE73229C40}" type="datetimeFigureOut">
              <a:rPr lang="fr-FR" smtClean="0"/>
              <a:t>01/07/2024</a:t>
            </a:fld>
            <a:endParaRPr lang="fr-FR"/>
          </a:p>
        </p:txBody>
      </p:sp>
      <p:sp>
        <p:nvSpPr>
          <p:cNvPr id="4" name="Espace réservé du pied de page 3">
            <a:extLst>
              <a:ext uri="{FF2B5EF4-FFF2-40B4-BE49-F238E27FC236}">
                <a16:creationId xmlns:a16="http://schemas.microsoft.com/office/drawing/2014/main" id="{B6D890D7-4285-47C7-A8FB-58A821C4040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a:t>Oussama</a:t>
            </a:r>
          </a:p>
        </p:txBody>
      </p:sp>
      <p:sp>
        <p:nvSpPr>
          <p:cNvPr id="5" name="Espace réservé du numéro de diapositive 4">
            <a:extLst>
              <a:ext uri="{FF2B5EF4-FFF2-40B4-BE49-F238E27FC236}">
                <a16:creationId xmlns:a16="http://schemas.microsoft.com/office/drawing/2014/main" id="{F6EDA255-F9D8-4CE9-8D50-C47C2D8FBE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93351-04E9-4EEF-BEA4-F439EAA2BE91}" type="slidenum">
              <a:rPr lang="fr-FR" smtClean="0"/>
              <a:t>‹N°›</a:t>
            </a:fld>
            <a:endParaRPr lang="fr-FR"/>
          </a:p>
        </p:txBody>
      </p:sp>
    </p:spTree>
    <p:extLst>
      <p:ext uri="{BB962C8B-B14F-4D97-AF65-F5344CB8AC3E}">
        <p14:creationId xmlns:p14="http://schemas.microsoft.com/office/powerpoint/2010/main" val="426553142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Formation Data Analyst</a:t>
            </a: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A23EC-747F-4C3E-9ABD-88D6EB4682AA}" type="datetimeFigureOut">
              <a:rPr lang="fr-FR" smtClean="0"/>
              <a:t>01/07/2024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Oussama</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6B4DA-525F-46EB-AF67-673B3DE0E0E7}" type="slidenum">
              <a:rPr lang="fr-FR" smtClean="0"/>
              <a:t>‹N°›</a:t>
            </a:fld>
            <a:endParaRPr lang="fr-FR"/>
          </a:p>
        </p:txBody>
      </p:sp>
    </p:spTree>
    <p:extLst>
      <p:ext uri="{BB962C8B-B14F-4D97-AF65-F5344CB8AC3E}">
        <p14:creationId xmlns:p14="http://schemas.microsoft.com/office/powerpoint/2010/main" val="285686828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dirty="0"/>
              <a:t>Moyenne et Médiane : </a:t>
            </a:r>
          </a:p>
          <a:p>
            <a:pPr lvl="1"/>
            <a:r>
              <a:rPr lang="fr-FR" dirty="0"/>
              <a:t>Le prix moyen des produits est de 32,06 unités monétaires, avec une médiane de 23,45 unités monétaires. Cela suggère une distribution des prix légèrement asymétrique à droite, étant donné que la moyenne est légèrement supérieure à la médiane.</a:t>
            </a:r>
          </a:p>
          <a:p>
            <a:pPr lvl="0"/>
            <a:r>
              <a:rPr lang="fr-FR" dirty="0"/>
              <a:t>Écart-type : </a:t>
            </a:r>
          </a:p>
          <a:p>
            <a:pPr lvl="1"/>
            <a:r>
              <a:rPr lang="fr-FR" dirty="0"/>
              <a:t>L'écart-type élevé de 27,31 indique une dispersion significative des prix autour de la moyenne, montrant une variabilité dans les prix des produits.</a:t>
            </a:r>
          </a:p>
          <a:p>
            <a:pPr lvl="0"/>
            <a:r>
              <a:rPr lang="fr-FR" dirty="0"/>
              <a:t>Quartiles : </a:t>
            </a:r>
          </a:p>
          <a:p>
            <a:pPr lvl="1"/>
            <a:r>
              <a:rPr lang="fr-FR" dirty="0"/>
              <a:t>Les quartiles montrent que 25 % des produits ont un prix inférieur à 14,05 unités monétaires, 50 % des produits ont un prix inférieur à 23,30 unités monétaires (médiane), et 75 % des produits ont un prix inférieur à 41,8 unités monétaires.</a:t>
            </a:r>
          </a:p>
          <a:p>
            <a:endParaRPr lang="fr-FR" dirty="0"/>
          </a:p>
        </p:txBody>
      </p:sp>
      <p:sp>
        <p:nvSpPr>
          <p:cNvPr id="4" name="Espace réservé de l'en-tête 3"/>
          <p:cNvSpPr>
            <a:spLocks noGrp="1"/>
          </p:cNvSpPr>
          <p:nvPr>
            <p:ph type="hdr" sz="quarter"/>
          </p:nvPr>
        </p:nvSpPr>
        <p:spPr/>
        <p:txBody>
          <a:bodyPr/>
          <a:lstStyle/>
          <a:p>
            <a:r>
              <a:rPr lang="fr-FR"/>
              <a:t>Formation Data Analyst</a:t>
            </a:r>
          </a:p>
        </p:txBody>
      </p:sp>
      <p:sp>
        <p:nvSpPr>
          <p:cNvPr id="5" name="Espace réservé du pied de page 4"/>
          <p:cNvSpPr>
            <a:spLocks noGrp="1"/>
          </p:cNvSpPr>
          <p:nvPr>
            <p:ph type="ftr" sz="quarter" idx="4"/>
          </p:nvPr>
        </p:nvSpPr>
        <p:spPr/>
        <p:txBody>
          <a:bodyPr/>
          <a:lstStyle/>
          <a:p>
            <a:r>
              <a:rPr lang="fr-FR"/>
              <a:t>Oussama</a:t>
            </a:r>
          </a:p>
        </p:txBody>
      </p:sp>
      <p:sp>
        <p:nvSpPr>
          <p:cNvPr id="6" name="Espace réservé du numéro de diapositive 5"/>
          <p:cNvSpPr>
            <a:spLocks noGrp="1"/>
          </p:cNvSpPr>
          <p:nvPr>
            <p:ph type="sldNum" sz="quarter" idx="5"/>
          </p:nvPr>
        </p:nvSpPr>
        <p:spPr/>
        <p:txBody>
          <a:bodyPr/>
          <a:lstStyle/>
          <a:p>
            <a:fld id="{11C6B4DA-525F-46EB-AF67-673B3DE0E0E7}" type="slidenum">
              <a:rPr lang="fr-FR" smtClean="0"/>
              <a:t>7</a:t>
            </a:fld>
            <a:endParaRPr lang="fr-FR"/>
          </a:p>
        </p:txBody>
      </p:sp>
    </p:spTree>
    <p:extLst>
      <p:ext uri="{BB962C8B-B14F-4D97-AF65-F5344CB8AC3E}">
        <p14:creationId xmlns:p14="http://schemas.microsoft.com/office/powerpoint/2010/main" val="79970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a:xfrm>
            <a:off x="28782" y="6426695"/>
            <a:ext cx="2472271" cy="365125"/>
          </a:xfrm>
        </p:spPr>
        <p:txBody>
          <a:bodyPr/>
          <a:lstStyle/>
          <a:p>
            <a:fld id="{9FFF28AA-B17D-4025-98F6-2904083EA119}" type="datetime1">
              <a:rPr lang="fr-FR" smtClean="0"/>
              <a:t>01/07/2024</a:t>
            </a:fld>
            <a:endParaRPr lang="fr-FR" dirty="0"/>
          </a:p>
        </p:txBody>
      </p:sp>
      <p:sp>
        <p:nvSpPr>
          <p:cNvPr id="5" name="Footer Placeholder 4"/>
          <p:cNvSpPr>
            <a:spLocks noGrp="1"/>
          </p:cNvSpPr>
          <p:nvPr>
            <p:ph type="ftr" sz="quarter" idx="11"/>
          </p:nvPr>
        </p:nvSpPr>
        <p:spPr/>
        <p:txBody>
          <a:bodyPr/>
          <a:lstStyle/>
          <a:p>
            <a:r>
              <a:rPr lang="fr-FR" dirty="0"/>
              <a:t>Oussama </a:t>
            </a:r>
            <a:r>
              <a:rPr lang="fr-FR" dirty="0" err="1"/>
              <a:t>benmahammed</a:t>
            </a:r>
            <a:endParaRPr lang="fr-FR" dirty="0"/>
          </a:p>
        </p:txBody>
      </p:sp>
      <p:sp>
        <p:nvSpPr>
          <p:cNvPr id="6" name="Slide Number Placeholder 5"/>
          <p:cNvSpPr>
            <a:spLocks noGrp="1"/>
          </p:cNvSpPr>
          <p:nvPr>
            <p:ph type="sldNum" sz="quarter" idx="12"/>
          </p:nvPr>
        </p:nvSpPr>
        <p:spPr/>
        <p:txBody>
          <a:bodyPr/>
          <a:lstStyle/>
          <a:p>
            <a:r>
              <a:rPr lang="fr-FR" dirty="0"/>
              <a:t>Data </a:t>
            </a:r>
            <a:r>
              <a:rPr lang="fr-FR" dirty="0" err="1"/>
              <a:t>Analyst</a:t>
            </a:r>
            <a:endParaRPr lang="fr-FR"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Espace réservé pour une image  10">
            <a:extLst>
              <a:ext uri="{FF2B5EF4-FFF2-40B4-BE49-F238E27FC236}">
                <a16:creationId xmlns:a16="http://schemas.microsoft.com/office/drawing/2014/main" id="{990570E2-A939-4108-B877-198217730912}"/>
              </a:ext>
            </a:extLst>
          </p:cNvPr>
          <p:cNvSpPr>
            <a:spLocks noGrp="1"/>
          </p:cNvSpPr>
          <p:nvPr>
            <p:ph type="pic" sz="quarter" idx="13"/>
          </p:nvPr>
        </p:nvSpPr>
        <p:spPr>
          <a:xfrm>
            <a:off x="10602912" y="0"/>
            <a:ext cx="1589088" cy="725488"/>
          </a:xfrm>
        </p:spPr>
        <p:txBody>
          <a:bodyPr/>
          <a:lstStyle/>
          <a:p>
            <a:endParaRPr lang="fr-FR" dirty="0"/>
          </a:p>
        </p:txBody>
      </p:sp>
    </p:spTree>
    <p:extLst>
      <p:ext uri="{BB962C8B-B14F-4D97-AF65-F5344CB8AC3E}">
        <p14:creationId xmlns:p14="http://schemas.microsoft.com/office/powerpoint/2010/main" val="260467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Espace réservé pour une image  10">
            <a:extLst>
              <a:ext uri="{FF2B5EF4-FFF2-40B4-BE49-F238E27FC236}">
                <a16:creationId xmlns:a16="http://schemas.microsoft.com/office/drawing/2014/main" id="{A1B1F1DC-F214-4AC8-96AB-D1565F9761F1}"/>
              </a:ext>
            </a:extLst>
          </p:cNvPr>
          <p:cNvSpPr>
            <a:spLocks noGrp="1"/>
          </p:cNvSpPr>
          <p:nvPr>
            <p:ph type="pic" sz="quarter" idx="13"/>
          </p:nvPr>
        </p:nvSpPr>
        <p:spPr>
          <a:xfrm>
            <a:off x="10602912" y="0"/>
            <a:ext cx="1589088" cy="725488"/>
          </a:xfrm>
        </p:spPr>
        <p:txBody>
          <a:bodyPr/>
          <a:lstStyle/>
          <a:p>
            <a:endParaRPr lang="fr-FR" dirty="0"/>
          </a:p>
        </p:txBody>
      </p:sp>
      <p:sp>
        <p:nvSpPr>
          <p:cNvPr id="11" name="Espace réservé du pied de page 9">
            <a:extLst>
              <a:ext uri="{FF2B5EF4-FFF2-40B4-BE49-F238E27FC236}">
                <a16:creationId xmlns:a16="http://schemas.microsoft.com/office/drawing/2014/main" id="{3548D2C1-0132-41B6-99FA-91C8EADE5299}"/>
              </a:ext>
            </a:extLst>
          </p:cNvPr>
          <p:cNvSpPr>
            <a:spLocks noGrp="1"/>
          </p:cNvSpPr>
          <p:nvPr>
            <p:ph type="ftr" sz="quarter" idx="11"/>
          </p:nvPr>
        </p:nvSpPr>
        <p:spPr>
          <a:xfrm>
            <a:off x="-251011" y="6412160"/>
            <a:ext cx="4822804" cy="445840"/>
          </a:xfrm>
        </p:spPr>
        <p:txBody>
          <a:bodyPr/>
          <a:lstStyle/>
          <a:p>
            <a:r>
              <a:rPr lang="fr-FR" dirty="0"/>
              <a:t>Etudiant : Oussama </a:t>
            </a:r>
            <a:r>
              <a:rPr lang="fr-FR" dirty="0" err="1"/>
              <a:t>benmahammed</a:t>
            </a:r>
            <a:endParaRPr lang="fr-FR" dirty="0"/>
          </a:p>
        </p:txBody>
      </p:sp>
      <p:sp>
        <p:nvSpPr>
          <p:cNvPr id="12" name="Espace réservé du pied de page 9">
            <a:extLst>
              <a:ext uri="{FF2B5EF4-FFF2-40B4-BE49-F238E27FC236}">
                <a16:creationId xmlns:a16="http://schemas.microsoft.com/office/drawing/2014/main" id="{F858E52E-5BB9-4804-82EB-259E63CB269F}"/>
              </a:ext>
            </a:extLst>
          </p:cNvPr>
          <p:cNvSpPr txBox="1">
            <a:spLocks/>
          </p:cNvSpPr>
          <p:nvPr userDrawn="1"/>
        </p:nvSpPr>
        <p:spPr>
          <a:xfrm>
            <a:off x="3709318" y="6412160"/>
            <a:ext cx="4822804" cy="445840"/>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dirty="0"/>
              <a:t>Formation : data analyst_p2</a:t>
            </a:r>
          </a:p>
        </p:txBody>
      </p:sp>
      <p:sp>
        <p:nvSpPr>
          <p:cNvPr id="13" name="Espace réservé du pied de page 9">
            <a:extLst>
              <a:ext uri="{FF2B5EF4-FFF2-40B4-BE49-F238E27FC236}">
                <a16:creationId xmlns:a16="http://schemas.microsoft.com/office/drawing/2014/main" id="{AE180205-B087-4F77-9DB3-EBFEC41E1951}"/>
              </a:ext>
            </a:extLst>
          </p:cNvPr>
          <p:cNvSpPr txBox="1">
            <a:spLocks/>
          </p:cNvSpPr>
          <p:nvPr userDrawn="1"/>
        </p:nvSpPr>
        <p:spPr>
          <a:xfrm>
            <a:off x="7859977" y="6412160"/>
            <a:ext cx="4822804" cy="445840"/>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dirty="0"/>
              <a:t>Avril 2024</a:t>
            </a:r>
          </a:p>
        </p:txBody>
      </p:sp>
    </p:spTree>
    <p:extLst>
      <p:ext uri="{BB962C8B-B14F-4D97-AF65-F5344CB8AC3E}">
        <p14:creationId xmlns:p14="http://schemas.microsoft.com/office/powerpoint/2010/main" val="3833896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1C9A0E8-ED33-4F7C-B553-BA4D03CE1D0C}" type="datetime1">
              <a:rPr lang="fr-FR" smtClean="0"/>
              <a:t>01/07/2024</a:t>
            </a:fld>
            <a:endParaRPr lang="fr-FR"/>
          </a:p>
        </p:txBody>
      </p:sp>
      <p:sp>
        <p:nvSpPr>
          <p:cNvPr id="5" name="Footer Placeholder 4"/>
          <p:cNvSpPr>
            <a:spLocks noGrp="1"/>
          </p:cNvSpPr>
          <p:nvPr>
            <p:ph type="ftr" sz="quarter" idx="11"/>
          </p:nvPr>
        </p:nvSpPr>
        <p:spPr/>
        <p:txBody>
          <a:bodyPr/>
          <a:lstStyle/>
          <a:p>
            <a:r>
              <a:rPr lang="fr-FR" dirty="0"/>
              <a:t>Oussama </a:t>
            </a:r>
            <a:r>
              <a:rPr lang="fr-FR" dirty="0" err="1"/>
              <a:t>benmahammed</a:t>
            </a:r>
            <a:endParaRPr lang="fr-FR" dirty="0"/>
          </a:p>
          <a:p>
            <a:endParaRPr lang="fr-FR" dirty="0"/>
          </a:p>
        </p:txBody>
      </p:sp>
      <p:sp>
        <p:nvSpPr>
          <p:cNvPr id="6" name="Slide Number Placeholder 5"/>
          <p:cNvSpPr>
            <a:spLocks noGrp="1"/>
          </p:cNvSpPr>
          <p:nvPr>
            <p:ph type="sldNum" sz="quarter" idx="12"/>
          </p:nvPr>
        </p:nvSpPr>
        <p:spPr/>
        <p:txBody>
          <a:bodyPr/>
          <a:lstStyle/>
          <a:p>
            <a:r>
              <a:rPr lang="fr-FR" dirty="0"/>
              <a:t>Data </a:t>
            </a:r>
            <a:r>
              <a:rPr lang="fr-FR" dirty="0" err="1"/>
              <a:t>Analyst</a:t>
            </a:r>
            <a:endParaRPr lang="fr-FR" dirty="0"/>
          </a:p>
        </p:txBody>
      </p:sp>
      <p:sp>
        <p:nvSpPr>
          <p:cNvPr id="7" name="Espace réservé pour une image  10">
            <a:extLst>
              <a:ext uri="{FF2B5EF4-FFF2-40B4-BE49-F238E27FC236}">
                <a16:creationId xmlns:a16="http://schemas.microsoft.com/office/drawing/2014/main" id="{2A9CB625-00C0-406D-9C6E-F42F7F4864FC}"/>
              </a:ext>
            </a:extLst>
          </p:cNvPr>
          <p:cNvSpPr>
            <a:spLocks noGrp="1"/>
          </p:cNvSpPr>
          <p:nvPr>
            <p:ph type="pic" sz="quarter" idx="13"/>
          </p:nvPr>
        </p:nvSpPr>
        <p:spPr>
          <a:xfrm>
            <a:off x="10602912" y="0"/>
            <a:ext cx="1589088" cy="725488"/>
          </a:xfrm>
        </p:spPr>
        <p:txBody>
          <a:bodyPr/>
          <a:lstStyle/>
          <a:p>
            <a:endParaRPr lang="fr-FR" dirty="0"/>
          </a:p>
        </p:txBody>
      </p:sp>
    </p:spTree>
    <p:extLst>
      <p:ext uri="{BB962C8B-B14F-4D97-AF65-F5344CB8AC3E}">
        <p14:creationId xmlns:p14="http://schemas.microsoft.com/office/powerpoint/2010/main" val="4265826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1EACEFF-C559-4FA6-BE25-CE584983C19A}" type="datetime1">
              <a:rPr lang="fr-FR" smtClean="0"/>
              <a:t>01/07/2024</a:t>
            </a:fld>
            <a:endParaRPr lang="fr-FR" dirty="0"/>
          </a:p>
        </p:txBody>
      </p:sp>
      <p:sp>
        <p:nvSpPr>
          <p:cNvPr id="5" name="Footer Placeholder 4"/>
          <p:cNvSpPr>
            <a:spLocks noGrp="1"/>
          </p:cNvSpPr>
          <p:nvPr>
            <p:ph type="ftr" sz="quarter" idx="11"/>
          </p:nvPr>
        </p:nvSpPr>
        <p:spPr/>
        <p:txBody>
          <a:bodyPr/>
          <a:lstStyle/>
          <a:p>
            <a:r>
              <a:rPr lang="fr-FR" dirty="0"/>
              <a:t>Oussama </a:t>
            </a:r>
            <a:r>
              <a:rPr lang="fr-FR" dirty="0" err="1"/>
              <a:t>benmahammed</a:t>
            </a:r>
            <a:endParaRPr lang="fr-FR" dirty="0"/>
          </a:p>
          <a:p>
            <a:endParaRPr lang="fr-FR" dirty="0"/>
          </a:p>
        </p:txBody>
      </p:sp>
      <p:sp>
        <p:nvSpPr>
          <p:cNvPr id="6" name="Slide Number Placeholder 5"/>
          <p:cNvSpPr>
            <a:spLocks noGrp="1"/>
          </p:cNvSpPr>
          <p:nvPr>
            <p:ph type="sldNum" sz="quarter" idx="12"/>
          </p:nvPr>
        </p:nvSpPr>
        <p:spPr/>
        <p:txBody>
          <a:bodyPr/>
          <a:lstStyle/>
          <a:p>
            <a:r>
              <a:rPr lang="fr-FR" dirty="0"/>
              <a:t>Data </a:t>
            </a:r>
            <a:r>
              <a:rPr lang="fr-FR" dirty="0" err="1"/>
              <a:t>Analyst</a:t>
            </a:r>
            <a:endParaRPr lang="fr-FR" dirty="0"/>
          </a:p>
        </p:txBody>
      </p:sp>
      <p:sp>
        <p:nvSpPr>
          <p:cNvPr id="9" name="Espace réservé pour une image  10">
            <a:extLst>
              <a:ext uri="{FF2B5EF4-FFF2-40B4-BE49-F238E27FC236}">
                <a16:creationId xmlns:a16="http://schemas.microsoft.com/office/drawing/2014/main" id="{8E1E1B0D-0827-4547-A36C-BF3558C028B4}"/>
              </a:ext>
            </a:extLst>
          </p:cNvPr>
          <p:cNvSpPr>
            <a:spLocks noGrp="1"/>
          </p:cNvSpPr>
          <p:nvPr>
            <p:ph type="pic" sz="quarter" idx="13"/>
          </p:nvPr>
        </p:nvSpPr>
        <p:spPr>
          <a:xfrm>
            <a:off x="10602912" y="0"/>
            <a:ext cx="1589088" cy="725488"/>
          </a:xfrm>
        </p:spPr>
        <p:txBody>
          <a:bodyPr/>
          <a:lstStyle/>
          <a:p>
            <a:endParaRPr lang="fr-FR" dirty="0"/>
          </a:p>
        </p:txBody>
      </p:sp>
    </p:spTree>
    <p:extLst>
      <p:ext uri="{BB962C8B-B14F-4D97-AF65-F5344CB8AC3E}">
        <p14:creationId xmlns:p14="http://schemas.microsoft.com/office/powerpoint/2010/main" val="1022968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bg>
      <p:bgPr>
        <a:solidFill>
          <a:schemeClr val="bg1">
            <a:tint val="90000"/>
            <a:shade val="97000"/>
            <a:satMod val="130000"/>
            <a:alpha val="6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Espace réservé pour une image  10">
            <a:extLst>
              <a:ext uri="{FF2B5EF4-FFF2-40B4-BE49-F238E27FC236}">
                <a16:creationId xmlns:a16="http://schemas.microsoft.com/office/drawing/2014/main" id="{F7037CBB-3E72-4428-B24A-AF7F2AB4D2D8}"/>
              </a:ext>
            </a:extLst>
          </p:cNvPr>
          <p:cNvSpPr>
            <a:spLocks noGrp="1"/>
          </p:cNvSpPr>
          <p:nvPr>
            <p:ph type="pic" sz="quarter" idx="13"/>
          </p:nvPr>
        </p:nvSpPr>
        <p:spPr>
          <a:xfrm>
            <a:off x="10602912" y="0"/>
            <a:ext cx="1589088" cy="725488"/>
          </a:xfrm>
        </p:spPr>
        <p:txBody>
          <a:bodyPr/>
          <a:lstStyle/>
          <a:p>
            <a:endParaRPr lang="fr-FR" dirty="0"/>
          </a:p>
        </p:txBody>
      </p:sp>
    </p:spTree>
    <p:extLst>
      <p:ext uri="{BB962C8B-B14F-4D97-AF65-F5344CB8AC3E}">
        <p14:creationId xmlns:p14="http://schemas.microsoft.com/office/powerpoint/2010/main" val="150986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re et contenu">
    <p:bg>
      <p:bgPr>
        <a:solidFill>
          <a:schemeClr val="bg1">
            <a:tint val="90000"/>
            <a:shade val="97000"/>
            <a:satMod val="130000"/>
            <a:alpha val="6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4670612" y="1845734"/>
            <a:ext cx="6485068"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Content Placeholder 3">
            <a:extLst>
              <a:ext uri="{FF2B5EF4-FFF2-40B4-BE49-F238E27FC236}">
                <a16:creationId xmlns:a16="http://schemas.microsoft.com/office/drawing/2014/main" id="{8A0172E6-8630-4A11-BDFD-323AF1F80470}"/>
              </a:ext>
            </a:extLst>
          </p:cNvPr>
          <p:cNvSpPr>
            <a:spLocks noGrp="1"/>
          </p:cNvSpPr>
          <p:nvPr>
            <p:ph sz="half" idx="2"/>
          </p:nvPr>
        </p:nvSpPr>
        <p:spPr>
          <a:xfrm>
            <a:off x="1097280" y="1845734"/>
            <a:ext cx="3394038"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959304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re de section">
    <p:spTree>
      <p:nvGrpSpPr>
        <p:cNvPr id="1" name=""/>
        <p:cNvGrpSpPr/>
        <p:nvPr/>
      </p:nvGrpSpPr>
      <p:grpSpPr>
        <a:xfrm>
          <a:off x="0" y="0"/>
          <a:ext cx="0" cy="0"/>
          <a:chOff x="0" y="0"/>
          <a:chExt cx="0" cy="0"/>
        </a:xfrm>
      </p:grpSpPr>
      <p:sp>
        <p:nvSpPr>
          <p:cNvPr id="7" name="Rectangle 6"/>
          <p:cNvSpPr/>
          <p:nvPr userDrawn="1"/>
        </p:nvSpPr>
        <p:spPr>
          <a:xfrm>
            <a:off x="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Espace réservé pour une image  10">
            <a:extLst>
              <a:ext uri="{FF2B5EF4-FFF2-40B4-BE49-F238E27FC236}">
                <a16:creationId xmlns:a16="http://schemas.microsoft.com/office/drawing/2014/main" id="{C89805FE-8BC3-4DD6-BA02-5A93DB1271CD}"/>
              </a:ext>
            </a:extLst>
          </p:cNvPr>
          <p:cNvSpPr>
            <a:spLocks noGrp="1"/>
          </p:cNvSpPr>
          <p:nvPr>
            <p:ph type="pic" sz="quarter" idx="13"/>
          </p:nvPr>
        </p:nvSpPr>
        <p:spPr>
          <a:xfrm>
            <a:off x="10602912" y="0"/>
            <a:ext cx="1589088" cy="725488"/>
          </a:xfrm>
        </p:spPr>
        <p:txBody>
          <a:bodyPr/>
          <a:lstStyle/>
          <a:p>
            <a:endParaRPr lang="fr-FR" dirty="0"/>
          </a:p>
        </p:txBody>
      </p:sp>
    </p:spTree>
    <p:extLst>
      <p:ext uri="{BB962C8B-B14F-4D97-AF65-F5344CB8AC3E}">
        <p14:creationId xmlns:p14="http://schemas.microsoft.com/office/powerpoint/2010/main" val="3534210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Espace réservé pour une image  10">
            <a:extLst>
              <a:ext uri="{FF2B5EF4-FFF2-40B4-BE49-F238E27FC236}">
                <a16:creationId xmlns:a16="http://schemas.microsoft.com/office/drawing/2014/main" id="{67D8DE8E-01E3-47DC-A18B-F05889171EFC}"/>
              </a:ext>
            </a:extLst>
          </p:cNvPr>
          <p:cNvSpPr>
            <a:spLocks noGrp="1"/>
          </p:cNvSpPr>
          <p:nvPr>
            <p:ph type="pic" sz="quarter" idx="13"/>
          </p:nvPr>
        </p:nvSpPr>
        <p:spPr>
          <a:xfrm>
            <a:off x="10602912" y="0"/>
            <a:ext cx="1589088" cy="725488"/>
          </a:xfrm>
        </p:spPr>
        <p:txBody>
          <a:bodyPr/>
          <a:lstStyle/>
          <a:p>
            <a:endParaRPr lang="fr-FR" dirty="0"/>
          </a:p>
        </p:txBody>
      </p:sp>
    </p:spTree>
    <p:extLst>
      <p:ext uri="{BB962C8B-B14F-4D97-AF65-F5344CB8AC3E}">
        <p14:creationId xmlns:p14="http://schemas.microsoft.com/office/powerpoint/2010/main" val="3022835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Espace réservé pour une image  10">
            <a:extLst>
              <a:ext uri="{FF2B5EF4-FFF2-40B4-BE49-F238E27FC236}">
                <a16:creationId xmlns:a16="http://schemas.microsoft.com/office/drawing/2014/main" id="{275EFB4D-F6C5-4628-B3D1-5F199B2EF19A}"/>
              </a:ext>
            </a:extLst>
          </p:cNvPr>
          <p:cNvSpPr>
            <a:spLocks noGrp="1"/>
          </p:cNvSpPr>
          <p:nvPr>
            <p:ph type="pic" sz="quarter" idx="13"/>
          </p:nvPr>
        </p:nvSpPr>
        <p:spPr>
          <a:xfrm>
            <a:off x="10602912" y="0"/>
            <a:ext cx="1589088" cy="725488"/>
          </a:xfrm>
        </p:spPr>
        <p:txBody>
          <a:bodyPr/>
          <a:lstStyle/>
          <a:p>
            <a:endParaRPr lang="fr-FR" dirty="0"/>
          </a:p>
        </p:txBody>
      </p:sp>
    </p:spTree>
    <p:extLst>
      <p:ext uri="{BB962C8B-B14F-4D97-AF65-F5344CB8AC3E}">
        <p14:creationId xmlns:p14="http://schemas.microsoft.com/office/powerpoint/2010/main" val="693469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Espace réservé pour une image  10">
            <a:extLst>
              <a:ext uri="{FF2B5EF4-FFF2-40B4-BE49-F238E27FC236}">
                <a16:creationId xmlns:a16="http://schemas.microsoft.com/office/drawing/2014/main" id="{0B3A5A52-4039-4730-8A1D-47645F0EE287}"/>
              </a:ext>
            </a:extLst>
          </p:cNvPr>
          <p:cNvSpPr>
            <a:spLocks noGrp="1"/>
          </p:cNvSpPr>
          <p:nvPr>
            <p:ph type="pic" sz="quarter" idx="13"/>
          </p:nvPr>
        </p:nvSpPr>
        <p:spPr>
          <a:xfrm>
            <a:off x="10602912" y="0"/>
            <a:ext cx="1589088" cy="725488"/>
          </a:xfrm>
        </p:spPr>
        <p:txBody>
          <a:bodyPr/>
          <a:lstStyle/>
          <a:p>
            <a:endParaRPr lang="fr-FR" dirty="0"/>
          </a:p>
        </p:txBody>
      </p:sp>
      <p:sp>
        <p:nvSpPr>
          <p:cNvPr id="8" name="Espace réservé du pied de page 9">
            <a:extLst>
              <a:ext uri="{FF2B5EF4-FFF2-40B4-BE49-F238E27FC236}">
                <a16:creationId xmlns:a16="http://schemas.microsoft.com/office/drawing/2014/main" id="{4B704C82-72E9-4F5A-B68E-8CA62542BEB4}"/>
              </a:ext>
            </a:extLst>
          </p:cNvPr>
          <p:cNvSpPr>
            <a:spLocks noGrp="1"/>
          </p:cNvSpPr>
          <p:nvPr>
            <p:ph type="ftr" sz="quarter" idx="11"/>
          </p:nvPr>
        </p:nvSpPr>
        <p:spPr>
          <a:xfrm>
            <a:off x="-251011" y="6412160"/>
            <a:ext cx="4822804" cy="445840"/>
          </a:xfrm>
        </p:spPr>
        <p:txBody>
          <a:bodyPr/>
          <a:lstStyle/>
          <a:p>
            <a:r>
              <a:rPr lang="fr-FR" dirty="0"/>
              <a:t>Etudiant : Oussama </a:t>
            </a:r>
            <a:r>
              <a:rPr lang="fr-FR" dirty="0" err="1"/>
              <a:t>benmahammed</a:t>
            </a:r>
            <a:endParaRPr lang="fr-FR" dirty="0"/>
          </a:p>
        </p:txBody>
      </p:sp>
      <p:sp>
        <p:nvSpPr>
          <p:cNvPr id="9" name="Espace réservé du pied de page 9">
            <a:extLst>
              <a:ext uri="{FF2B5EF4-FFF2-40B4-BE49-F238E27FC236}">
                <a16:creationId xmlns:a16="http://schemas.microsoft.com/office/drawing/2014/main" id="{D6AC43E9-CD0F-4E06-91FE-8B74F0AEC40A}"/>
              </a:ext>
            </a:extLst>
          </p:cNvPr>
          <p:cNvSpPr txBox="1">
            <a:spLocks/>
          </p:cNvSpPr>
          <p:nvPr userDrawn="1"/>
        </p:nvSpPr>
        <p:spPr>
          <a:xfrm>
            <a:off x="3709318" y="6412160"/>
            <a:ext cx="4822804" cy="445840"/>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dirty="0"/>
              <a:t>Formation : data analyst_p2</a:t>
            </a:r>
          </a:p>
        </p:txBody>
      </p:sp>
      <p:sp>
        <p:nvSpPr>
          <p:cNvPr id="10" name="Espace réservé du pied de page 9">
            <a:extLst>
              <a:ext uri="{FF2B5EF4-FFF2-40B4-BE49-F238E27FC236}">
                <a16:creationId xmlns:a16="http://schemas.microsoft.com/office/drawing/2014/main" id="{8189506A-2F1B-46F6-AAC4-ACA1F3184F7C}"/>
              </a:ext>
            </a:extLst>
          </p:cNvPr>
          <p:cNvSpPr txBox="1">
            <a:spLocks/>
          </p:cNvSpPr>
          <p:nvPr userDrawn="1"/>
        </p:nvSpPr>
        <p:spPr>
          <a:xfrm>
            <a:off x="7859977" y="6412160"/>
            <a:ext cx="4822804" cy="445840"/>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dirty="0"/>
              <a:t>Avril 2024</a:t>
            </a:r>
          </a:p>
        </p:txBody>
      </p:sp>
    </p:spTree>
    <p:extLst>
      <p:ext uri="{BB962C8B-B14F-4D97-AF65-F5344CB8AC3E}">
        <p14:creationId xmlns:p14="http://schemas.microsoft.com/office/powerpoint/2010/main" val="2616961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space réservé pour une image  10">
            <a:extLst>
              <a:ext uri="{FF2B5EF4-FFF2-40B4-BE49-F238E27FC236}">
                <a16:creationId xmlns:a16="http://schemas.microsoft.com/office/drawing/2014/main" id="{28CDC638-79AC-4B1C-8FD3-A157B11B5BE9}"/>
              </a:ext>
            </a:extLst>
          </p:cNvPr>
          <p:cNvSpPr>
            <a:spLocks noGrp="1"/>
          </p:cNvSpPr>
          <p:nvPr>
            <p:ph type="pic" sz="quarter" idx="13"/>
          </p:nvPr>
        </p:nvSpPr>
        <p:spPr>
          <a:xfrm>
            <a:off x="10602912" y="0"/>
            <a:ext cx="1589088" cy="725488"/>
          </a:xfrm>
        </p:spPr>
        <p:txBody>
          <a:bodyPr/>
          <a:lstStyle/>
          <a:p>
            <a:endParaRPr lang="fr-FR" dirty="0"/>
          </a:p>
        </p:txBody>
      </p:sp>
      <p:sp>
        <p:nvSpPr>
          <p:cNvPr id="10" name="Espace réservé du pied de page 9">
            <a:extLst>
              <a:ext uri="{FF2B5EF4-FFF2-40B4-BE49-F238E27FC236}">
                <a16:creationId xmlns:a16="http://schemas.microsoft.com/office/drawing/2014/main" id="{470A43E7-A809-43F8-8E2B-755CA50CF8D8}"/>
              </a:ext>
            </a:extLst>
          </p:cNvPr>
          <p:cNvSpPr>
            <a:spLocks noGrp="1"/>
          </p:cNvSpPr>
          <p:nvPr>
            <p:ph type="ftr" sz="quarter" idx="11"/>
          </p:nvPr>
        </p:nvSpPr>
        <p:spPr>
          <a:xfrm>
            <a:off x="-251011" y="6412160"/>
            <a:ext cx="4822804" cy="445840"/>
          </a:xfrm>
        </p:spPr>
        <p:txBody>
          <a:bodyPr/>
          <a:lstStyle/>
          <a:p>
            <a:r>
              <a:rPr lang="fr-FR" dirty="0"/>
              <a:t>Etudiant : Oussama </a:t>
            </a:r>
            <a:r>
              <a:rPr lang="fr-FR" dirty="0" err="1"/>
              <a:t>benmahammed</a:t>
            </a:r>
            <a:endParaRPr lang="fr-FR" dirty="0"/>
          </a:p>
        </p:txBody>
      </p:sp>
      <p:sp>
        <p:nvSpPr>
          <p:cNvPr id="12" name="Espace réservé du pied de page 9">
            <a:extLst>
              <a:ext uri="{FF2B5EF4-FFF2-40B4-BE49-F238E27FC236}">
                <a16:creationId xmlns:a16="http://schemas.microsoft.com/office/drawing/2014/main" id="{25262FFA-1FC9-44DB-BE23-7052DAA4F588}"/>
              </a:ext>
            </a:extLst>
          </p:cNvPr>
          <p:cNvSpPr txBox="1">
            <a:spLocks/>
          </p:cNvSpPr>
          <p:nvPr userDrawn="1"/>
        </p:nvSpPr>
        <p:spPr>
          <a:xfrm>
            <a:off x="3709318" y="6412160"/>
            <a:ext cx="4822804" cy="445840"/>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dirty="0"/>
              <a:t>Formation : data analyst_p2</a:t>
            </a:r>
          </a:p>
        </p:txBody>
      </p:sp>
      <p:sp>
        <p:nvSpPr>
          <p:cNvPr id="13" name="Espace réservé du pied de page 9">
            <a:extLst>
              <a:ext uri="{FF2B5EF4-FFF2-40B4-BE49-F238E27FC236}">
                <a16:creationId xmlns:a16="http://schemas.microsoft.com/office/drawing/2014/main" id="{4B7E8F3B-C059-458F-A983-24178CBF02A9}"/>
              </a:ext>
            </a:extLst>
          </p:cNvPr>
          <p:cNvSpPr txBox="1">
            <a:spLocks/>
          </p:cNvSpPr>
          <p:nvPr userDrawn="1"/>
        </p:nvSpPr>
        <p:spPr>
          <a:xfrm>
            <a:off x="7859977" y="6412160"/>
            <a:ext cx="4822804" cy="445840"/>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dirty="0"/>
              <a:t>Avril 2024</a:t>
            </a:r>
          </a:p>
        </p:txBody>
      </p:sp>
    </p:spTree>
    <p:extLst>
      <p:ext uri="{BB962C8B-B14F-4D97-AF65-F5344CB8AC3E}">
        <p14:creationId xmlns:p14="http://schemas.microsoft.com/office/powerpoint/2010/main" val="114905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Espace réservé pour une image  10">
            <a:extLst>
              <a:ext uri="{FF2B5EF4-FFF2-40B4-BE49-F238E27FC236}">
                <a16:creationId xmlns:a16="http://schemas.microsoft.com/office/drawing/2014/main" id="{77C1C1D9-C2B4-4676-8324-9931BA86CD7D}"/>
              </a:ext>
            </a:extLst>
          </p:cNvPr>
          <p:cNvSpPr>
            <a:spLocks noGrp="1"/>
          </p:cNvSpPr>
          <p:nvPr>
            <p:ph type="pic" sz="quarter" idx="13"/>
          </p:nvPr>
        </p:nvSpPr>
        <p:spPr>
          <a:xfrm>
            <a:off x="10602912" y="0"/>
            <a:ext cx="1589088" cy="725488"/>
          </a:xfrm>
        </p:spPr>
        <p:txBody>
          <a:bodyPr/>
          <a:lstStyle/>
          <a:p>
            <a:endParaRPr lang="fr-FR" dirty="0"/>
          </a:p>
        </p:txBody>
      </p:sp>
      <p:sp>
        <p:nvSpPr>
          <p:cNvPr id="15" name="Espace réservé du pied de page 9">
            <a:extLst>
              <a:ext uri="{FF2B5EF4-FFF2-40B4-BE49-F238E27FC236}">
                <a16:creationId xmlns:a16="http://schemas.microsoft.com/office/drawing/2014/main" id="{FF2F6640-DE92-4D75-BAC7-152B30715DA2}"/>
              </a:ext>
            </a:extLst>
          </p:cNvPr>
          <p:cNvSpPr>
            <a:spLocks noGrp="1"/>
          </p:cNvSpPr>
          <p:nvPr>
            <p:ph type="ftr" sz="quarter" idx="11"/>
          </p:nvPr>
        </p:nvSpPr>
        <p:spPr>
          <a:xfrm>
            <a:off x="-251011" y="6412160"/>
            <a:ext cx="4822804" cy="445840"/>
          </a:xfrm>
        </p:spPr>
        <p:txBody>
          <a:bodyPr/>
          <a:lstStyle/>
          <a:p>
            <a:r>
              <a:rPr lang="fr-FR" dirty="0"/>
              <a:t>Etudiant : Oussama </a:t>
            </a:r>
            <a:r>
              <a:rPr lang="fr-FR" dirty="0" err="1"/>
              <a:t>benmahammed</a:t>
            </a:r>
            <a:endParaRPr lang="fr-FR" dirty="0"/>
          </a:p>
        </p:txBody>
      </p:sp>
      <p:sp>
        <p:nvSpPr>
          <p:cNvPr id="16" name="Espace réservé du pied de page 9">
            <a:extLst>
              <a:ext uri="{FF2B5EF4-FFF2-40B4-BE49-F238E27FC236}">
                <a16:creationId xmlns:a16="http://schemas.microsoft.com/office/drawing/2014/main" id="{58D78911-2C33-460F-A064-0923ECF462BA}"/>
              </a:ext>
            </a:extLst>
          </p:cNvPr>
          <p:cNvSpPr txBox="1">
            <a:spLocks/>
          </p:cNvSpPr>
          <p:nvPr userDrawn="1"/>
        </p:nvSpPr>
        <p:spPr>
          <a:xfrm>
            <a:off x="3709318" y="6412160"/>
            <a:ext cx="4822804" cy="445840"/>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dirty="0">
                <a:solidFill>
                  <a:schemeClr val="tx2"/>
                </a:solidFill>
              </a:rPr>
              <a:t>Formation : data analyst_p2</a:t>
            </a:r>
          </a:p>
        </p:txBody>
      </p:sp>
      <p:sp>
        <p:nvSpPr>
          <p:cNvPr id="17" name="Espace réservé du pied de page 9">
            <a:extLst>
              <a:ext uri="{FF2B5EF4-FFF2-40B4-BE49-F238E27FC236}">
                <a16:creationId xmlns:a16="http://schemas.microsoft.com/office/drawing/2014/main" id="{2D72AEBC-8A8B-46B2-9774-65D4FD88EDF4}"/>
              </a:ext>
            </a:extLst>
          </p:cNvPr>
          <p:cNvSpPr txBox="1">
            <a:spLocks/>
          </p:cNvSpPr>
          <p:nvPr userDrawn="1"/>
        </p:nvSpPr>
        <p:spPr>
          <a:xfrm>
            <a:off x="7859977" y="6412160"/>
            <a:ext cx="4822804" cy="445840"/>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dirty="0">
                <a:solidFill>
                  <a:schemeClr val="tx2"/>
                </a:solidFill>
              </a:rPr>
              <a:t>Avril 2024</a:t>
            </a:r>
          </a:p>
        </p:txBody>
      </p:sp>
    </p:spTree>
    <p:extLst>
      <p:ext uri="{BB962C8B-B14F-4D97-AF65-F5344CB8AC3E}">
        <p14:creationId xmlns:p14="http://schemas.microsoft.com/office/powerpoint/2010/main" val="1542758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dirty="0"/>
          </a:p>
        </p:txBody>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4FFD234-86A6-485D-A415-65C7F3A3892F}" type="datetime1">
              <a:rPr lang="fr-FR" smtClean="0"/>
              <a:t>01/07/2024</a:t>
            </a:fld>
            <a:endParaRPr lang="fr-FR"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dirty="0"/>
              <a:t>Oussama </a:t>
            </a:r>
            <a:r>
              <a:rPr lang="fr-FR" dirty="0" err="1"/>
              <a:t>benmahammed</a:t>
            </a:r>
            <a:endParaRPr lang="fr-FR"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58F8A2-704A-498F-9819-F046857988DD}" type="slidenum">
              <a:rPr lang="fr-FR" smtClean="0"/>
              <a:t>‹N°›</a:t>
            </a:fld>
            <a:endParaRPr lang="fr-FR"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59898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5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E8F681-10EE-44D5-910D-8EA03F61C505}"/>
              </a:ext>
            </a:extLst>
          </p:cNvPr>
          <p:cNvSpPr>
            <a:spLocks noGrp="1"/>
          </p:cNvSpPr>
          <p:nvPr>
            <p:ph type="ctrTitle"/>
          </p:nvPr>
        </p:nvSpPr>
        <p:spPr/>
        <p:txBody>
          <a:bodyPr>
            <a:normAutofit/>
          </a:bodyPr>
          <a:lstStyle/>
          <a:p>
            <a:r>
              <a:rPr lang="fr-FR" dirty="0"/>
              <a:t>Optimisez la gestion des données d'une boutique avec Python</a:t>
            </a:r>
          </a:p>
        </p:txBody>
      </p:sp>
      <p:sp>
        <p:nvSpPr>
          <p:cNvPr id="3" name="Sous-titre 2">
            <a:extLst>
              <a:ext uri="{FF2B5EF4-FFF2-40B4-BE49-F238E27FC236}">
                <a16:creationId xmlns:a16="http://schemas.microsoft.com/office/drawing/2014/main" id="{3AE90747-768D-478A-B0C0-73795CAF048B}"/>
              </a:ext>
            </a:extLst>
          </p:cNvPr>
          <p:cNvSpPr>
            <a:spLocks noGrp="1"/>
          </p:cNvSpPr>
          <p:nvPr>
            <p:ph type="subTitle" idx="1"/>
          </p:nvPr>
        </p:nvSpPr>
        <p:spPr>
          <a:xfrm>
            <a:off x="1100051" y="4455621"/>
            <a:ext cx="10058400" cy="1433550"/>
          </a:xfrm>
        </p:spPr>
        <p:txBody>
          <a:bodyPr>
            <a:normAutofit/>
          </a:bodyPr>
          <a:lstStyle/>
          <a:p>
            <a:r>
              <a:rPr lang="fr-FR" dirty="0"/>
              <a:t>OUSSAMA BENMAHAMMED</a:t>
            </a:r>
          </a:p>
        </p:txBody>
      </p:sp>
      <p:pic>
        <p:nvPicPr>
          <p:cNvPr id="4" name="Espace réservé pour une image  5">
            <a:extLst>
              <a:ext uri="{FF2B5EF4-FFF2-40B4-BE49-F238E27FC236}">
                <a16:creationId xmlns:a16="http://schemas.microsoft.com/office/drawing/2014/main" id="{5DC6390F-F417-03DD-8E4D-3F31EBDD890B}"/>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t="7904" b="-354"/>
          <a:stretch/>
        </p:blipFill>
        <p:spPr>
          <a:xfrm>
            <a:off x="10204079" y="5030775"/>
            <a:ext cx="1589088" cy="988905"/>
          </a:xfrm>
        </p:spPr>
      </p:pic>
    </p:spTree>
    <p:extLst>
      <p:ext uri="{BB962C8B-B14F-4D97-AF65-F5344CB8AC3E}">
        <p14:creationId xmlns:p14="http://schemas.microsoft.com/office/powerpoint/2010/main" val="2370454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ACF3BE-3025-7330-20E1-FA2EA8939ECA}"/>
              </a:ext>
            </a:extLst>
          </p:cNvPr>
          <p:cNvSpPr>
            <a:spLocks noGrp="1"/>
          </p:cNvSpPr>
          <p:nvPr>
            <p:ph type="title"/>
          </p:nvPr>
        </p:nvSpPr>
        <p:spPr/>
        <p:txBody>
          <a:bodyPr>
            <a:noAutofit/>
          </a:bodyPr>
          <a:lstStyle/>
          <a:p>
            <a:pPr marL="0" marR="0" lvl="0" indent="0" rtl="0">
              <a:lnSpc>
                <a:spcPct val="100000"/>
              </a:lnSpc>
              <a:spcBef>
                <a:spcPts val="0"/>
              </a:spcBef>
              <a:spcAft>
                <a:spcPts val="0"/>
              </a:spcAft>
            </a:pPr>
            <a:r>
              <a:rPr lang="fr-FR" sz="3200" b="0" i="0" u="none" strike="noStrike" cap="none" dirty="0">
                <a:solidFill>
                  <a:schemeClr val="tx1"/>
                </a:solidFill>
                <a:latin typeface="Montserrat"/>
                <a:ea typeface="Montserrat"/>
                <a:cs typeface="Montserrat"/>
                <a:sym typeface="Montserrat"/>
              </a:rPr>
              <a:t>Analyses complémentaires</a:t>
            </a:r>
            <a:br>
              <a:rPr lang="fr-FR" sz="3200" b="0" i="0" u="none" strike="noStrike" cap="none" dirty="0">
                <a:solidFill>
                  <a:schemeClr val="tx1"/>
                </a:solidFill>
                <a:latin typeface="Montserrat"/>
                <a:ea typeface="Montserrat"/>
                <a:cs typeface="Montserrat"/>
                <a:sym typeface="Montserrat"/>
              </a:rPr>
            </a:br>
            <a:r>
              <a:rPr lang="fr-FR" sz="3200" dirty="0">
                <a:solidFill>
                  <a:schemeClr val="tx1"/>
                </a:solidFill>
                <a:latin typeface="Montserrat"/>
                <a:sym typeface="Montserrat"/>
              </a:rPr>
              <a:t>CA, quantités, stocks, taux de marge et </a:t>
            </a:r>
            <a:r>
              <a:rPr lang="fr-FR" sz="3200" dirty="0" err="1">
                <a:solidFill>
                  <a:schemeClr val="tx1"/>
                </a:solidFill>
                <a:latin typeface="Montserrat"/>
                <a:sym typeface="Montserrat"/>
              </a:rPr>
              <a:t>correlations</a:t>
            </a:r>
            <a:endParaRPr lang="fr-FR" sz="3200" dirty="0">
              <a:solidFill>
                <a:schemeClr val="tx1"/>
              </a:solidFill>
            </a:endParaRPr>
          </a:p>
        </p:txBody>
      </p:sp>
      <p:sp>
        <p:nvSpPr>
          <p:cNvPr id="3" name="Espace réservé du contenu 2">
            <a:extLst>
              <a:ext uri="{FF2B5EF4-FFF2-40B4-BE49-F238E27FC236}">
                <a16:creationId xmlns:a16="http://schemas.microsoft.com/office/drawing/2014/main" id="{240D27DB-889F-B0B3-E121-7979E70E4B4F}"/>
              </a:ext>
            </a:extLst>
          </p:cNvPr>
          <p:cNvSpPr>
            <a:spLocks noGrp="1"/>
          </p:cNvSpPr>
          <p:nvPr>
            <p:ph idx="1"/>
          </p:nvPr>
        </p:nvSpPr>
        <p:spPr>
          <a:xfrm>
            <a:off x="1097280" y="1845734"/>
            <a:ext cx="10058400" cy="1450757"/>
          </a:xfrm>
        </p:spPr>
        <p:txBody>
          <a:bodyPr>
            <a:normAutofit lnSpcReduction="10000"/>
          </a:bodyPr>
          <a:lstStyle/>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le CA du site web pour le mois d'octobre est de : 143680.1 €</a:t>
            </a:r>
          </a:p>
          <a:p>
            <a:pPr marL="457200" indent="-34290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434 articles représentant 80% du CA</a:t>
            </a:r>
          </a:p>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La proportion que représentent ce groupe (CA) d'articles dans le catalogue entier du site web est de : 59.13 %</a:t>
            </a:r>
          </a:p>
        </p:txBody>
      </p:sp>
      <p:pic>
        <p:nvPicPr>
          <p:cNvPr id="6" name="Espace réservé pour une image  5">
            <a:extLst>
              <a:ext uri="{FF2B5EF4-FFF2-40B4-BE49-F238E27FC236}">
                <a16:creationId xmlns:a16="http://schemas.microsoft.com/office/drawing/2014/main" id="{3C6A9DE4-55BC-AA3E-09D1-28C8C3F18AC0}"/>
              </a:ext>
            </a:extLst>
          </p:cNvPr>
          <p:cNvPicPr>
            <a:picLocks noGrp="1" noChangeAspect="1"/>
          </p:cNvPicPr>
          <p:nvPr>
            <p:ph type="pic" sz="quarter" idx="13"/>
          </p:nvPr>
        </p:nvPicPr>
        <p:blipFill rotWithShape="1">
          <a:blip r:embed="rId2"/>
          <a:srcRect t="7904" b="-354"/>
          <a:stretch/>
        </p:blipFill>
        <p:spPr>
          <a:xfrm>
            <a:off x="10602912" y="9728"/>
            <a:ext cx="1589088" cy="988905"/>
          </a:xfrm>
        </p:spPr>
      </p:pic>
      <p:pic>
        <p:nvPicPr>
          <p:cNvPr id="7" name="Image 6">
            <a:extLst>
              <a:ext uri="{FF2B5EF4-FFF2-40B4-BE49-F238E27FC236}">
                <a16:creationId xmlns:a16="http://schemas.microsoft.com/office/drawing/2014/main" id="{24C0168B-1C1A-251B-1886-0356B3990AEA}"/>
              </a:ext>
            </a:extLst>
          </p:cNvPr>
          <p:cNvPicPr>
            <a:picLocks noChangeAspect="1"/>
          </p:cNvPicPr>
          <p:nvPr/>
        </p:nvPicPr>
        <p:blipFill>
          <a:blip r:embed="rId3"/>
          <a:stretch>
            <a:fillRect/>
          </a:stretch>
        </p:blipFill>
        <p:spPr>
          <a:xfrm>
            <a:off x="340468" y="3296491"/>
            <a:ext cx="11274357" cy="2914814"/>
          </a:xfrm>
          <a:prstGeom prst="rect">
            <a:avLst/>
          </a:prstGeom>
        </p:spPr>
      </p:pic>
    </p:spTree>
    <p:extLst>
      <p:ext uri="{BB962C8B-B14F-4D97-AF65-F5344CB8AC3E}">
        <p14:creationId xmlns:p14="http://schemas.microsoft.com/office/powerpoint/2010/main" val="366850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ACF3BE-3025-7330-20E1-FA2EA8939ECA}"/>
              </a:ext>
            </a:extLst>
          </p:cNvPr>
          <p:cNvSpPr>
            <a:spLocks noGrp="1"/>
          </p:cNvSpPr>
          <p:nvPr>
            <p:ph type="title"/>
          </p:nvPr>
        </p:nvSpPr>
        <p:spPr/>
        <p:txBody>
          <a:bodyPr>
            <a:noAutofit/>
          </a:bodyPr>
          <a:lstStyle/>
          <a:p>
            <a:pPr marL="0" marR="0" lvl="0" indent="0" rtl="0">
              <a:lnSpc>
                <a:spcPct val="100000"/>
              </a:lnSpc>
              <a:spcBef>
                <a:spcPts val="0"/>
              </a:spcBef>
              <a:spcAft>
                <a:spcPts val="0"/>
              </a:spcAft>
            </a:pPr>
            <a:r>
              <a:rPr lang="fr-FR" sz="3200" b="0" i="0" u="none" strike="noStrike" cap="none" dirty="0">
                <a:solidFill>
                  <a:schemeClr val="tx1"/>
                </a:solidFill>
                <a:latin typeface="Montserrat"/>
                <a:ea typeface="Montserrat"/>
                <a:cs typeface="Montserrat"/>
                <a:sym typeface="Montserrat"/>
              </a:rPr>
              <a:t>Analyses complémentaires</a:t>
            </a:r>
            <a:br>
              <a:rPr lang="fr-FR" sz="3200" b="0" i="0" u="none" strike="noStrike" cap="none" dirty="0">
                <a:solidFill>
                  <a:schemeClr val="tx1"/>
                </a:solidFill>
                <a:latin typeface="Montserrat"/>
                <a:ea typeface="Montserrat"/>
                <a:cs typeface="Montserrat"/>
                <a:sym typeface="Montserrat"/>
              </a:rPr>
            </a:br>
            <a:r>
              <a:rPr lang="fr-FR" sz="3200" dirty="0">
                <a:solidFill>
                  <a:schemeClr val="tx1"/>
                </a:solidFill>
                <a:latin typeface="Montserrat"/>
                <a:sym typeface="Montserrat"/>
              </a:rPr>
              <a:t>CA, quantités, stocks, taux de marge et </a:t>
            </a:r>
            <a:r>
              <a:rPr lang="fr-FR" sz="3200" dirty="0" err="1">
                <a:solidFill>
                  <a:schemeClr val="tx1"/>
                </a:solidFill>
                <a:latin typeface="Montserrat"/>
                <a:sym typeface="Montserrat"/>
              </a:rPr>
              <a:t>correlations</a:t>
            </a:r>
            <a:endParaRPr lang="fr-FR" sz="3200" dirty="0">
              <a:solidFill>
                <a:schemeClr val="tx1"/>
              </a:solidFill>
            </a:endParaRPr>
          </a:p>
        </p:txBody>
      </p:sp>
      <p:sp>
        <p:nvSpPr>
          <p:cNvPr id="3" name="Espace réservé du contenu 2">
            <a:extLst>
              <a:ext uri="{FF2B5EF4-FFF2-40B4-BE49-F238E27FC236}">
                <a16:creationId xmlns:a16="http://schemas.microsoft.com/office/drawing/2014/main" id="{240D27DB-889F-B0B3-E121-7979E70E4B4F}"/>
              </a:ext>
            </a:extLst>
          </p:cNvPr>
          <p:cNvSpPr>
            <a:spLocks noGrp="1"/>
          </p:cNvSpPr>
          <p:nvPr>
            <p:ph idx="1"/>
          </p:nvPr>
        </p:nvSpPr>
        <p:spPr>
          <a:xfrm>
            <a:off x="1097280" y="1845735"/>
            <a:ext cx="10058400" cy="1583266"/>
          </a:xfrm>
        </p:spPr>
        <p:txBody>
          <a:bodyPr>
            <a:normAutofit fontScale="92500" lnSpcReduction="20000"/>
          </a:bodyPr>
          <a:lstStyle/>
          <a:p>
            <a:pPr marL="457200" indent="-34290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Le vin le plus vendu n’est pas celui qui a apporté le plus de CA, et ne figure pas dans le top 20</a:t>
            </a:r>
          </a:p>
          <a:p>
            <a:pPr marL="457200" indent="-34290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Nombre d'articles représentant 80% des ventes en quantité : 426</a:t>
            </a:r>
          </a:p>
          <a:p>
            <a:pPr marL="457200" indent="-34290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La proportion que représentent ce groupe (Total de ventes) d'articles dans le catalogue entier du site web : 58.04 %</a:t>
            </a:r>
          </a:p>
          <a:p>
            <a:endParaRPr lang="fr-FR" dirty="0">
              <a:solidFill>
                <a:schemeClr val="tx1"/>
              </a:solidFill>
            </a:endParaRPr>
          </a:p>
        </p:txBody>
      </p:sp>
      <p:pic>
        <p:nvPicPr>
          <p:cNvPr id="6" name="Espace réservé pour une image  5">
            <a:extLst>
              <a:ext uri="{FF2B5EF4-FFF2-40B4-BE49-F238E27FC236}">
                <a16:creationId xmlns:a16="http://schemas.microsoft.com/office/drawing/2014/main" id="{3C6A9DE4-55BC-AA3E-09D1-28C8C3F18AC0}"/>
              </a:ext>
            </a:extLst>
          </p:cNvPr>
          <p:cNvPicPr>
            <a:picLocks noGrp="1" noChangeAspect="1"/>
          </p:cNvPicPr>
          <p:nvPr>
            <p:ph type="pic" sz="quarter" idx="13"/>
          </p:nvPr>
        </p:nvPicPr>
        <p:blipFill rotWithShape="1">
          <a:blip r:embed="rId2"/>
          <a:srcRect t="7904" b="-354"/>
          <a:stretch/>
        </p:blipFill>
        <p:spPr>
          <a:xfrm>
            <a:off x="10602912" y="9728"/>
            <a:ext cx="1589088" cy="988905"/>
          </a:xfrm>
        </p:spPr>
      </p:pic>
      <p:pic>
        <p:nvPicPr>
          <p:cNvPr id="5" name="Image 4">
            <a:extLst>
              <a:ext uri="{FF2B5EF4-FFF2-40B4-BE49-F238E27FC236}">
                <a16:creationId xmlns:a16="http://schemas.microsoft.com/office/drawing/2014/main" id="{546C3B9A-1F6A-1441-9C33-B2381422ADE7}"/>
              </a:ext>
            </a:extLst>
          </p:cNvPr>
          <p:cNvPicPr>
            <a:picLocks noChangeAspect="1"/>
          </p:cNvPicPr>
          <p:nvPr/>
        </p:nvPicPr>
        <p:blipFill>
          <a:blip r:embed="rId3"/>
          <a:stretch>
            <a:fillRect/>
          </a:stretch>
        </p:blipFill>
        <p:spPr>
          <a:xfrm>
            <a:off x="809784" y="3291551"/>
            <a:ext cx="10572432" cy="2958017"/>
          </a:xfrm>
          <a:prstGeom prst="rect">
            <a:avLst/>
          </a:prstGeom>
        </p:spPr>
      </p:pic>
    </p:spTree>
    <p:extLst>
      <p:ext uri="{BB962C8B-B14F-4D97-AF65-F5344CB8AC3E}">
        <p14:creationId xmlns:p14="http://schemas.microsoft.com/office/powerpoint/2010/main" val="2003283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ACF3BE-3025-7330-20E1-FA2EA8939ECA}"/>
              </a:ext>
            </a:extLst>
          </p:cNvPr>
          <p:cNvSpPr>
            <a:spLocks noGrp="1"/>
          </p:cNvSpPr>
          <p:nvPr>
            <p:ph type="title"/>
          </p:nvPr>
        </p:nvSpPr>
        <p:spPr/>
        <p:txBody>
          <a:bodyPr>
            <a:noAutofit/>
          </a:bodyPr>
          <a:lstStyle/>
          <a:p>
            <a:pPr marL="0" marR="0" lvl="0" indent="0" rtl="0">
              <a:lnSpc>
                <a:spcPct val="100000"/>
              </a:lnSpc>
              <a:spcBef>
                <a:spcPts val="0"/>
              </a:spcBef>
              <a:spcAft>
                <a:spcPts val="0"/>
              </a:spcAft>
            </a:pPr>
            <a:r>
              <a:rPr lang="fr-FR" sz="3200" b="0" i="0" u="none" strike="noStrike" cap="none" dirty="0">
                <a:solidFill>
                  <a:schemeClr val="tx1"/>
                </a:solidFill>
                <a:latin typeface="Montserrat"/>
                <a:ea typeface="Montserrat"/>
                <a:cs typeface="Montserrat"/>
                <a:sym typeface="Montserrat"/>
              </a:rPr>
              <a:t>Analyses complémentaires</a:t>
            </a:r>
            <a:br>
              <a:rPr lang="fr-FR" sz="3200" b="0" i="0" u="none" strike="noStrike" cap="none" dirty="0">
                <a:solidFill>
                  <a:schemeClr val="tx1"/>
                </a:solidFill>
                <a:latin typeface="Montserrat"/>
                <a:ea typeface="Montserrat"/>
                <a:cs typeface="Montserrat"/>
                <a:sym typeface="Montserrat"/>
              </a:rPr>
            </a:br>
            <a:r>
              <a:rPr lang="fr-FR" sz="3200" dirty="0">
                <a:solidFill>
                  <a:schemeClr val="tx1"/>
                </a:solidFill>
                <a:latin typeface="Montserrat"/>
                <a:sym typeface="Montserrat"/>
              </a:rPr>
              <a:t>CA, quantités, stocks, taux de marge et </a:t>
            </a:r>
            <a:r>
              <a:rPr lang="fr-FR" sz="3200" dirty="0" err="1">
                <a:solidFill>
                  <a:schemeClr val="tx1"/>
                </a:solidFill>
                <a:latin typeface="Montserrat"/>
                <a:sym typeface="Montserrat"/>
              </a:rPr>
              <a:t>correlations</a:t>
            </a:r>
            <a:endParaRPr lang="fr-FR" sz="3200" dirty="0">
              <a:solidFill>
                <a:schemeClr val="tx1"/>
              </a:solidFill>
            </a:endParaRPr>
          </a:p>
        </p:txBody>
      </p:sp>
      <p:sp>
        <p:nvSpPr>
          <p:cNvPr id="3" name="Espace réservé du contenu 2">
            <a:extLst>
              <a:ext uri="{FF2B5EF4-FFF2-40B4-BE49-F238E27FC236}">
                <a16:creationId xmlns:a16="http://schemas.microsoft.com/office/drawing/2014/main" id="{240D27DB-889F-B0B3-E121-7979E70E4B4F}"/>
              </a:ext>
            </a:extLst>
          </p:cNvPr>
          <p:cNvSpPr>
            <a:spLocks noGrp="1"/>
          </p:cNvSpPr>
          <p:nvPr>
            <p:ph idx="1"/>
          </p:nvPr>
        </p:nvSpPr>
        <p:spPr>
          <a:xfrm>
            <a:off x="1097280" y="1845734"/>
            <a:ext cx="10058400" cy="1889687"/>
          </a:xfrm>
        </p:spPr>
        <p:txBody>
          <a:bodyPr>
            <a:normAutofit/>
          </a:bodyPr>
          <a:lstStyle/>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Somme totale de la valorisation des stocks : 495092.6 euros</a:t>
            </a:r>
          </a:p>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Ceci représente 3.45 du CA total du mois</a:t>
            </a:r>
          </a:p>
          <a:p>
            <a:pPr marL="457200" marR="0" lvl="0" indent="-342900" algn="l" rtl="0">
              <a:lnSpc>
                <a:spcPct val="115000"/>
              </a:lnSpc>
              <a:spcBef>
                <a:spcPts val="0"/>
              </a:spcBef>
              <a:spcAft>
                <a:spcPts val="0"/>
              </a:spcAft>
              <a:buClr>
                <a:srgbClr val="999999"/>
              </a:buClr>
              <a:buSzPts val="1800"/>
              <a:buFont typeface="Montserrat"/>
              <a:buChar char="●"/>
            </a:pPr>
            <a:r>
              <a:rPr lang="fr-FR" i="1" dirty="0" err="1">
                <a:solidFill>
                  <a:schemeClr val="tx1"/>
                </a:solidFill>
                <a:latin typeface="Montserrat"/>
                <a:ea typeface="Montserrat"/>
                <a:cs typeface="Montserrat"/>
                <a:sym typeface="Montserrat"/>
              </a:rPr>
              <a:t>Quantite</a:t>
            </a:r>
            <a:r>
              <a:rPr lang="fr-FR" i="1" dirty="0">
                <a:solidFill>
                  <a:schemeClr val="tx1"/>
                </a:solidFill>
                <a:latin typeface="Montserrat"/>
                <a:ea typeface="Montserrat"/>
                <a:cs typeface="Montserrat"/>
                <a:sym typeface="Montserrat"/>
              </a:rPr>
              <a:t> totale des produits disponible 16757</a:t>
            </a:r>
          </a:p>
          <a:p>
            <a:pPr marL="457200" marR="0" lvl="0" indent="-342900" algn="l" rtl="0">
              <a:lnSpc>
                <a:spcPct val="115000"/>
              </a:lnSpc>
              <a:spcBef>
                <a:spcPts val="0"/>
              </a:spcBef>
              <a:spcAft>
                <a:spcPts val="0"/>
              </a:spcAft>
              <a:buClr>
                <a:srgbClr val="999999"/>
              </a:buClr>
              <a:buSzPts val="1800"/>
              <a:buFont typeface="Montserrat"/>
              <a:buChar char="●"/>
            </a:pPr>
            <a:endParaRPr lang="fr-FR" i="1" dirty="0">
              <a:solidFill>
                <a:schemeClr val="tx1"/>
              </a:solidFill>
              <a:latin typeface="Montserrat"/>
              <a:ea typeface="Montserrat"/>
              <a:cs typeface="Montserrat"/>
              <a:sym typeface="Montserrat"/>
            </a:endParaRPr>
          </a:p>
          <a:p>
            <a:endParaRPr lang="fr-FR" dirty="0">
              <a:solidFill>
                <a:schemeClr val="tx1"/>
              </a:solidFill>
            </a:endParaRPr>
          </a:p>
        </p:txBody>
      </p:sp>
      <p:pic>
        <p:nvPicPr>
          <p:cNvPr id="6" name="Espace réservé pour une image  5">
            <a:extLst>
              <a:ext uri="{FF2B5EF4-FFF2-40B4-BE49-F238E27FC236}">
                <a16:creationId xmlns:a16="http://schemas.microsoft.com/office/drawing/2014/main" id="{3C6A9DE4-55BC-AA3E-09D1-28C8C3F18AC0}"/>
              </a:ext>
            </a:extLst>
          </p:cNvPr>
          <p:cNvPicPr>
            <a:picLocks noGrp="1" noChangeAspect="1"/>
          </p:cNvPicPr>
          <p:nvPr>
            <p:ph type="pic" sz="quarter" idx="13"/>
          </p:nvPr>
        </p:nvPicPr>
        <p:blipFill rotWithShape="1">
          <a:blip r:embed="rId2"/>
          <a:srcRect t="7904" b="-354"/>
          <a:stretch/>
        </p:blipFill>
        <p:spPr>
          <a:xfrm>
            <a:off x="10602912" y="9728"/>
            <a:ext cx="1589088" cy="988905"/>
          </a:xfrm>
        </p:spPr>
      </p:pic>
      <p:pic>
        <p:nvPicPr>
          <p:cNvPr id="5" name="Image 4">
            <a:extLst>
              <a:ext uri="{FF2B5EF4-FFF2-40B4-BE49-F238E27FC236}">
                <a16:creationId xmlns:a16="http://schemas.microsoft.com/office/drawing/2014/main" id="{E740A722-CCCF-09F7-680A-922BA0B5FA47}"/>
              </a:ext>
            </a:extLst>
          </p:cNvPr>
          <p:cNvPicPr>
            <a:picLocks noChangeAspect="1"/>
          </p:cNvPicPr>
          <p:nvPr/>
        </p:nvPicPr>
        <p:blipFill>
          <a:blip r:embed="rId3"/>
          <a:stretch>
            <a:fillRect/>
          </a:stretch>
        </p:blipFill>
        <p:spPr>
          <a:xfrm>
            <a:off x="182231" y="3109247"/>
            <a:ext cx="11574618" cy="3182826"/>
          </a:xfrm>
          <a:prstGeom prst="rect">
            <a:avLst/>
          </a:prstGeom>
        </p:spPr>
      </p:pic>
    </p:spTree>
    <p:extLst>
      <p:ext uri="{BB962C8B-B14F-4D97-AF65-F5344CB8AC3E}">
        <p14:creationId xmlns:p14="http://schemas.microsoft.com/office/powerpoint/2010/main" val="4232313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ACF3BE-3025-7330-20E1-FA2EA8939ECA}"/>
              </a:ext>
            </a:extLst>
          </p:cNvPr>
          <p:cNvSpPr>
            <a:spLocks noGrp="1"/>
          </p:cNvSpPr>
          <p:nvPr>
            <p:ph type="title"/>
          </p:nvPr>
        </p:nvSpPr>
        <p:spPr/>
        <p:txBody>
          <a:bodyPr>
            <a:noAutofit/>
          </a:bodyPr>
          <a:lstStyle/>
          <a:p>
            <a:pPr marL="0" marR="0" lvl="0" indent="0" rtl="0">
              <a:lnSpc>
                <a:spcPct val="100000"/>
              </a:lnSpc>
              <a:spcBef>
                <a:spcPts val="0"/>
              </a:spcBef>
              <a:spcAft>
                <a:spcPts val="0"/>
              </a:spcAft>
            </a:pPr>
            <a:r>
              <a:rPr lang="fr-FR" sz="3200" b="0" i="0" u="none" strike="noStrike" cap="none" dirty="0">
                <a:solidFill>
                  <a:schemeClr val="tx1"/>
                </a:solidFill>
                <a:latin typeface="Montserrat"/>
                <a:ea typeface="Montserrat"/>
                <a:cs typeface="Montserrat"/>
                <a:sym typeface="Montserrat"/>
              </a:rPr>
              <a:t>Analyses complémentaires</a:t>
            </a:r>
            <a:br>
              <a:rPr lang="fr-FR" sz="3200" b="0" i="0" u="none" strike="noStrike" cap="none" dirty="0">
                <a:solidFill>
                  <a:schemeClr val="tx1"/>
                </a:solidFill>
                <a:latin typeface="Montserrat"/>
                <a:ea typeface="Montserrat"/>
                <a:cs typeface="Montserrat"/>
                <a:sym typeface="Montserrat"/>
              </a:rPr>
            </a:br>
            <a:r>
              <a:rPr lang="fr-FR" sz="3200" dirty="0">
                <a:solidFill>
                  <a:schemeClr val="tx1"/>
                </a:solidFill>
                <a:latin typeface="Montserrat"/>
                <a:sym typeface="Montserrat"/>
              </a:rPr>
              <a:t>CA, quantités, stocks, taux de marge et </a:t>
            </a:r>
            <a:r>
              <a:rPr lang="fr-FR" sz="3200" dirty="0" err="1">
                <a:solidFill>
                  <a:schemeClr val="tx1"/>
                </a:solidFill>
                <a:latin typeface="Montserrat"/>
                <a:sym typeface="Montserrat"/>
              </a:rPr>
              <a:t>correlations</a:t>
            </a:r>
            <a:endParaRPr lang="fr-FR" sz="3200" dirty="0">
              <a:solidFill>
                <a:schemeClr val="tx1"/>
              </a:solidFill>
            </a:endParaRPr>
          </a:p>
        </p:txBody>
      </p:sp>
      <p:sp>
        <p:nvSpPr>
          <p:cNvPr id="3" name="Espace réservé du contenu 2">
            <a:extLst>
              <a:ext uri="{FF2B5EF4-FFF2-40B4-BE49-F238E27FC236}">
                <a16:creationId xmlns:a16="http://schemas.microsoft.com/office/drawing/2014/main" id="{240D27DB-889F-B0B3-E121-7979E70E4B4F}"/>
              </a:ext>
            </a:extLst>
          </p:cNvPr>
          <p:cNvSpPr>
            <a:spLocks noGrp="1"/>
          </p:cNvSpPr>
          <p:nvPr>
            <p:ph idx="1"/>
          </p:nvPr>
        </p:nvSpPr>
        <p:spPr>
          <a:xfrm>
            <a:off x="1097280" y="1845734"/>
            <a:ext cx="10058400" cy="1889687"/>
          </a:xfrm>
        </p:spPr>
        <p:txBody>
          <a:bodyPr/>
          <a:lstStyle/>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le produit avec le "</a:t>
            </a:r>
            <a:r>
              <a:rPr lang="fr-FR" i="1" dirty="0" err="1">
                <a:solidFill>
                  <a:schemeClr val="tx1"/>
                </a:solidFill>
                <a:latin typeface="Montserrat"/>
                <a:ea typeface="Montserrat"/>
                <a:cs typeface="Montserrat"/>
                <a:sym typeface="Montserrat"/>
              </a:rPr>
              <a:t>taux_marge</a:t>
            </a:r>
            <a:r>
              <a:rPr lang="fr-FR" i="1" dirty="0">
                <a:solidFill>
                  <a:schemeClr val="tx1"/>
                </a:solidFill>
                <a:latin typeface="Montserrat"/>
                <a:ea typeface="Montserrat"/>
                <a:cs typeface="Montserrat"/>
                <a:sym typeface="Montserrat"/>
              </a:rPr>
              <a:t>" ‘-0.86%’ le plus bas est de 12.65</a:t>
            </a:r>
          </a:p>
          <a:p>
            <a:pPr marL="457200" indent="-34290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le produit avec le "</a:t>
            </a:r>
            <a:r>
              <a:rPr lang="fr-FR" i="1" dirty="0" err="1">
                <a:solidFill>
                  <a:schemeClr val="tx1"/>
                </a:solidFill>
                <a:latin typeface="Montserrat"/>
                <a:ea typeface="Montserrat"/>
                <a:cs typeface="Montserrat"/>
                <a:sym typeface="Montserrat"/>
              </a:rPr>
              <a:t>taux_marge</a:t>
            </a:r>
            <a:r>
              <a:rPr lang="fr-FR" i="1" dirty="0">
                <a:solidFill>
                  <a:schemeClr val="tx1"/>
                </a:solidFill>
                <a:latin typeface="Montserrat"/>
                <a:ea typeface="Montserrat"/>
                <a:cs typeface="Montserrat"/>
                <a:sym typeface="Montserrat"/>
              </a:rPr>
              <a:t>" ‘0.91%’ le plus haut est de 62.5</a:t>
            </a:r>
          </a:p>
        </p:txBody>
      </p:sp>
      <p:pic>
        <p:nvPicPr>
          <p:cNvPr id="6" name="Espace réservé pour une image  5">
            <a:extLst>
              <a:ext uri="{FF2B5EF4-FFF2-40B4-BE49-F238E27FC236}">
                <a16:creationId xmlns:a16="http://schemas.microsoft.com/office/drawing/2014/main" id="{3C6A9DE4-55BC-AA3E-09D1-28C8C3F18AC0}"/>
              </a:ext>
            </a:extLst>
          </p:cNvPr>
          <p:cNvPicPr>
            <a:picLocks noGrp="1" noChangeAspect="1"/>
          </p:cNvPicPr>
          <p:nvPr>
            <p:ph type="pic" sz="quarter" idx="13"/>
          </p:nvPr>
        </p:nvPicPr>
        <p:blipFill rotWithShape="1">
          <a:blip r:embed="rId2"/>
          <a:srcRect t="7904" b="-354"/>
          <a:stretch/>
        </p:blipFill>
        <p:spPr>
          <a:xfrm>
            <a:off x="10602912" y="9728"/>
            <a:ext cx="1589088" cy="988905"/>
          </a:xfrm>
        </p:spPr>
      </p:pic>
      <p:pic>
        <p:nvPicPr>
          <p:cNvPr id="5" name="Image 4">
            <a:extLst>
              <a:ext uri="{FF2B5EF4-FFF2-40B4-BE49-F238E27FC236}">
                <a16:creationId xmlns:a16="http://schemas.microsoft.com/office/drawing/2014/main" id="{A38152C0-17C0-8E2D-0C9A-1093FE7C9D04}"/>
              </a:ext>
            </a:extLst>
          </p:cNvPr>
          <p:cNvPicPr>
            <a:picLocks noChangeAspect="1"/>
          </p:cNvPicPr>
          <p:nvPr/>
        </p:nvPicPr>
        <p:blipFill>
          <a:blip r:embed="rId3"/>
          <a:stretch>
            <a:fillRect/>
          </a:stretch>
        </p:blipFill>
        <p:spPr>
          <a:xfrm>
            <a:off x="583248" y="2932890"/>
            <a:ext cx="10572432" cy="2893967"/>
          </a:xfrm>
          <a:prstGeom prst="rect">
            <a:avLst/>
          </a:prstGeom>
        </p:spPr>
      </p:pic>
    </p:spTree>
    <p:extLst>
      <p:ext uri="{BB962C8B-B14F-4D97-AF65-F5344CB8AC3E}">
        <p14:creationId xmlns:p14="http://schemas.microsoft.com/office/powerpoint/2010/main" val="421835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ACF3BE-3025-7330-20E1-FA2EA8939ECA}"/>
              </a:ext>
            </a:extLst>
          </p:cNvPr>
          <p:cNvSpPr>
            <a:spLocks noGrp="1"/>
          </p:cNvSpPr>
          <p:nvPr>
            <p:ph type="title"/>
          </p:nvPr>
        </p:nvSpPr>
        <p:spPr/>
        <p:txBody>
          <a:bodyPr>
            <a:noAutofit/>
          </a:bodyPr>
          <a:lstStyle/>
          <a:p>
            <a:pPr marL="0" marR="0" lvl="0" indent="0" rtl="0">
              <a:lnSpc>
                <a:spcPct val="100000"/>
              </a:lnSpc>
              <a:spcBef>
                <a:spcPts val="0"/>
              </a:spcBef>
              <a:spcAft>
                <a:spcPts val="0"/>
              </a:spcAft>
            </a:pPr>
            <a:r>
              <a:rPr lang="fr-FR" sz="3200" b="0" i="0" u="none" strike="noStrike" cap="none" dirty="0">
                <a:solidFill>
                  <a:schemeClr val="tx1"/>
                </a:solidFill>
                <a:latin typeface="Montserrat"/>
                <a:ea typeface="Montserrat"/>
                <a:cs typeface="Montserrat"/>
                <a:sym typeface="Montserrat"/>
              </a:rPr>
              <a:t>Analyses complémentaires</a:t>
            </a:r>
            <a:br>
              <a:rPr lang="fr-FR" sz="3200" b="0" i="0" u="none" strike="noStrike" cap="none" dirty="0">
                <a:solidFill>
                  <a:schemeClr val="tx1"/>
                </a:solidFill>
                <a:latin typeface="Montserrat"/>
                <a:ea typeface="Montserrat"/>
                <a:cs typeface="Montserrat"/>
                <a:sym typeface="Montserrat"/>
              </a:rPr>
            </a:br>
            <a:r>
              <a:rPr lang="fr-FR" sz="3200" dirty="0">
                <a:solidFill>
                  <a:schemeClr val="tx1"/>
                </a:solidFill>
                <a:latin typeface="Montserrat"/>
                <a:sym typeface="Montserrat"/>
              </a:rPr>
              <a:t>CA, quantités, stocks, taux de marge et </a:t>
            </a:r>
            <a:r>
              <a:rPr lang="fr-FR" sz="3200" dirty="0" err="1">
                <a:solidFill>
                  <a:schemeClr val="tx1"/>
                </a:solidFill>
                <a:latin typeface="Montserrat"/>
                <a:sym typeface="Montserrat"/>
              </a:rPr>
              <a:t>correlations</a:t>
            </a:r>
            <a:endParaRPr lang="fr-FR" sz="3200" dirty="0">
              <a:solidFill>
                <a:schemeClr val="tx1"/>
              </a:solidFill>
            </a:endParaRPr>
          </a:p>
        </p:txBody>
      </p:sp>
      <p:pic>
        <p:nvPicPr>
          <p:cNvPr id="6" name="Espace réservé pour une image  5">
            <a:extLst>
              <a:ext uri="{FF2B5EF4-FFF2-40B4-BE49-F238E27FC236}">
                <a16:creationId xmlns:a16="http://schemas.microsoft.com/office/drawing/2014/main" id="{3C6A9DE4-55BC-AA3E-09D1-28C8C3F18AC0}"/>
              </a:ext>
            </a:extLst>
          </p:cNvPr>
          <p:cNvPicPr>
            <a:picLocks noGrp="1" noChangeAspect="1"/>
          </p:cNvPicPr>
          <p:nvPr>
            <p:ph type="pic" sz="quarter" idx="13"/>
          </p:nvPr>
        </p:nvPicPr>
        <p:blipFill rotWithShape="1">
          <a:blip r:embed="rId2"/>
          <a:srcRect t="7904" b="-354"/>
          <a:stretch/>
        </p:blipFill>
        <p:spPr>
          <a:xfrm>
            <a:off x="10602912" y="9728"/>
            <a:ext cx="1589088" cy="988905"/>
          </a:xfrm>
        </p:spPr>
      </p:pic>
      <p:graphicFrame>
        <p:nvGraphicFramePr>
          <p:cNvPr id="9" name="Espace réservé du contenu 8">
            <a:extLst>
              <a:ext uri="{FF2B5EF4-FFF2-40B4-BE49-F238E27FC236}">
                <a16:creationId xmlns:a16="http://schemas.microsoft.com/office/drawing/2014/main" id="{F1E0C33D-F907-290C-32B0-938FDBF5C8B1}"/>
              </a:ext>
            </a:extLst>
          </p:cNvPr>
          <p:cNvGraphicFramePr>
            <a:graphicFrameLocks noGrp="1"/>
          </p:cNvGraphicFramePr>
          <p:nvPr>
            <p:ph idx="1"/>
            <p:extLst>
              <p:ext uri="{D42A27DB-BD31-4B8C-83A1-F6EECF244321}">
                <p14:modId xmlns:p14="http://schemas.microsoft.com/office/powerpoint/2010/main" val="2195968408"/>
              </p:ext>
            </p:extLst>
          </p:nvPr>
        </p:nvGraphicFramePr>
        <p:xfrm>
          <a:off x="929480" y="1928888"/>
          <a:ext cx="4581788" cy="4134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Image 10">
            <a:extLst>
              <a:ext uri="{FF2B5EF4-FFF2-40B4-BE49-F238E27FC236}">
                <a16:creationId xmlns:a16="http://schemas.microsoft.com/office/drawing/2014/main" id="{C038F90D-F370-FC24-3255-5923C3980658}"/>
              </a:ext>
            </a:extLst>
          </p:cNvPr>
          <p:cNvPicPr>
            <a:picLocks noChangeAspect="1"/>
          </p:cNvPicPr>
          <p:nvPr/>
        </p:nvPicPr>
        <p:blipFill>
          <a:blip r:embed="rId8"/>
          <a:stretch>
            <a:fillRect/>
          </a:stretch>
        </p:blipFill>
        <p:spPr>
          <a:xfrm>
            <a:off x="5807414" y="1781258"/>
            <a:ext cx="5455106" cy="4430156"/>
          </a:xfrm>
          <a:prstGeom prst="rect">
            <a:avLst/>
          </a:prstGeom>
        </p:spPr>
      </p:pic>
    </p:spTree>
    <p:extLst>
      <p:ext uri="{BB962C8B-B14F-4D97-AF65-F5344CB8AC3E}">
        <p14:creationId xmlns:p14="http://schemas.microsoft.com/office/powerpoint/2010/main" val="498703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ACF3BE-3025-7330-20E1-FA2EA8939ECA}"/>
              </a:ext>
            </a:extLst>
          </p:cNvPr>
          <p:cNvSpPr>
            <a:spLocks noGrp="1"/>
          </p:cNvSpPr>
          <p:nvPr>
            <p:ph type="title"/>
          </p:nvPr>
        </p:nvSpPr>
        <p:spPr/>
        <p:txBody>
          <a:bodyPr>
            <a:noAutofit/>
          </a:bodyPr>
          <a:lstStyle/>
          <a:p>
            <a:pPr marL="0" marR="0" lvl="0" indent="0" rtl="0">
              <a:lnSpc>
                <a:spcPct val="100000"/>
              </a:lnSpc>
              <a:spcBef>
                <a:spcPts val="0"/>
              </a:spcBef>
              <a:spcAft>
                <a:spcPts val="0"/>
              </a:spcAft>
            </a:pPr>
            <a:r>
              <a:rPr lang="fr-FR" sz="3200" b="0" i="0" u="none" strike="noStrike" cap="none" dirty="0">
                <a:solidFill>
                  <a:schemeClr val="tx1"/>
                </a:solidFill>
                <a:latin typeface="Montserrat"/>
                <a:ea typeface="Montserrat"/>
                <a:cs typeface="Montserrat"/>
                <a:sym typeface="Montserrat"/>
              </a:rPr>
              <a:t>Analyses complémentaires</a:t>
            </a:r>
            <a:br>
              <a:rPr lang="fr-FR" sz="3200" b="0" i="0" u="none" strike="noStrike" cap="none" dirty="0">
                <a:solidFill>
                  <a:schemeClr val="tx1"/>
                </a:solidFill>
                <a:latin typeface="Montserrat"/>
                <a:ea typeface="Montserrat"/>
                <a:cs typeface="Montserrat"/>
                <a:sym typeface="Montserrat"/>
              </a:rPr>
            </a:br>
            <a:r>
              <a:rPr lang="fr-FR" sz="3200" dirty="0">
                <a:solidFill>
                  <a:schemeClr val="tx1"/>
                </a:solidFill>
                <a:latin typeface="Montserrat"/>
                <a:sym typeface="Montserrat"/>
              </a:rPr>
              <a:t>CA, quantités, stocks, taux de marge et </a:t>
            </a:r>
            <a:r>
              <a:rPr lang="fr-FR" sz="3200" dirty="0" err="1">
                <a:solidFill>
                  <a:schemeClr val="tx1"/>
                </a:solidFill>
                <a:latin typeface="Montserrat"/>
                <a:sym typeface="Montserrat"/>
              </a:rPr>
              <a:t>correlations</a:t>
            </a:r>
            <a:endParaRPr lang="fr-FR" sz="3200" dirty="0">
              <a:solidFill>
                <a:schemeClr val="tx1"/>
              </a:solidFill>
            </a:endParaRPr>
          </a:p>
        </p:txBody>
      </p:sp>
      <p:graphicFrame>
        <p:nvGraphicFramePr>
          <p:cNvPr id="5" name="Espace réservé du contenu 4">
            <a:extLst>
              <a:ext uri="{FF2B5EF4-FFF2-40B4-BE49-F238E27FC236}">
                <a16:creationId xmlns:a16="http://schemas.microsoft.com/office/drawing/2014/main" id="{B4CF973C-0F1B-FDAB-F4C0-94F379FF0FC7}"/>
              </a:ext>
            </a:extLst>
          </p:cNvPr>
          <p:cNvGraphicFramePr>
            <a:graphicFrameLocks noGrp="1"/>
          </p:cNvGraphicFramePr>
          <p:nvPr>
            <p:ph idx="1"/>
            <p:extLst>
              <p:ext uri="{D42A27DB-BD31-4B8C-83A1-F6EECF244321}">
                <p14:modId xmlns:p14="http://schemas.microsoft.com/office/powerpoint/2010/main" val="2216121279"/>
              </p:ext>
            </p:extLst>
          </p:nvPr>
        </p:nvGraphicFramePr>
        <p:xfrm>
          <a:off x="1036320" y="2256815"/>
          <a:ext cx="10058400" cy="3738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Espace réservé pour une image  5">
            <a:extLst>
              <a:ext uri="{FF2B5EF4-FFF2-40B4-BE49-F238E27FC236}">
                <a16:creationId xmlns:a16="http://schemas.microsoft.com/office/drawing/2014/main" id="{3C6A9DE4-55BC-AA3E-09D1-28C8C3F18AC0}"/>
              </a:ext>
            </a:extLst>
          </p:cNvPr>
          <p:cNvPicPr>
            <a:picLocks noGrp="1" noChangeAspect="1"/>
          </p:cNvPicPr>
          <p:nvPr>
            <p:ph type="pic" sz="quarter" idx="13"/>
          </p:nvPr>
        </p:nvPicPr>
        <p:blipFill rotWithShape="1">
          <a:blip r:embed="rId7"/>
          <a:srcRect t="7904" b="-354"/>
          <a:stretch/>
        </p:blipFill>
        <p:spPr>
          <a:xfrm>
            <a:off x="10602912" y="9728"/>
            <a:ext cx="1589088" cy="988905"/>
          </a:xfrm>
        </p:spPr>
      </p:pic>
      <p:sp>
        <p:nvSpPr>
          <p:cNvPr id="4" name="Espace réservé du contenu 2">
            <a:extLst>
              <a:ext uri="{FF2B5EF4-FFF2-40B4-BE49-F238E27FC236}">
                <a16:creationId xmlns:a16="http://schemas.microsoft.com/office/drawing/2014/main" id="{2D4E2FA7-4156-A293-2D1B-E0FB32BCAEA7}"/>
              </a:ext>
            </a:extLst>
          </p:cNvPr>
          <p:cNvSpPr txBox="1">
            <a:spLocks/>
          </p:cNvSpPr>
          <p:nvPr/>
        </p:nvSpPr>
        <p:spPr>
          <a:xfrm>
            <a:off x="1097280" y="1702645"/>
            <a:ext cx="4557732" cy="46242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14300" indent="0">
              <a:lnSpc>
                <a:spcPct val="115000"/>
              </a:lnSpc>
              <a:spcBef>
                <a:spcPts val="0"/>
              </a:spcBef>
              <a:spcAft>
                <a:spcPts val="0"/>
              </a:spcAft>
              <a:buClr>
                <a:srgbClr val="999999"/>
              </a:buClr>
              <a:buSzPts val="1800"/>
              <a:buFont typeface="Calibri" panose="020F0502020204030204" pitchFamily="34" charset="0"/>
              <a:buNone/>
            </a:pPr>
            <a:r>
              <a:rPr lang="fr-FR" i="1" dirty="0">
                <a:solidFill>
                  <a:schemeClr val="tx1"/>
                </a:solidFill>
                <a:latin typeface="Montserrat"/>
                <a:ea typeface="Montserrat"/>
                <a:cs typeface="Montserrat"/>
                <a:sym typeface="Montserrat"/>
              </a:rPr>
              <a:t>Limites éventuelles de l’analyse :</a:t>
            </a:r>
          </a:p>
          <a:p>
            <a:pPr marL="0" indent="0">
              <a:buNone/>
            </a:pPr>
            <a:endParaRPr lang="fr-FR" dirty="0">
              <a:solidFill>
                <a:schemeClr val="tx1"/>
              </a:solidFill>
            </a:endParaRPr>
          </a:p>
        </p:txBody>
      </p:sp>
    </p:spTree>
    <p:extLst>
      <p:ext uri="{BB962C8B-B14F-4D97-AF65-F5344CB8AC3E}">
        <p14:creationId xmlns:p14="http://schemas.microsoft.com/office/powerpoint/2010/main" val="3792972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7CE86C-00E2-DE5A-6D2F-0FD14B57DBE0}"/>
              </a:ext>
            </a:extLst>
          </p:cNvPr>
          <p:cNvSpPr>
            <a:spLocks noGrp="1"/>
          </p:cNvSpPr>
          <p:nvPr>
            <p:ph type="title"/>
          </p:nvPr>
        </p:nvSpPr>
        <p:spPr/>
        <p:txBody>
          <a:bodyPr/>
          <a:lstStyle/>
          <a:p>
            <a:r>
              <a:rPr lang="fr-FR" sz="4800" dirty="0">
                <a:solidFill>
                  <a:schemeClr val="tx1"/>
                </a:solidFill>
                <a:latin typeface="Montserrat"/>
                <a:ea typeface="Montserrat"/>
                <a:cs typeface="Montserrat"/>
                <a:sym typeface="Montserrat"/>
              </a:rPr>
              <a:t>Actions pour la suite</a:t>
            </a:r>
            <a:endParaRPr lang="fr-FR" dirty="0">
              <a:solidFill>
                <a:schemeClr val="tx1"/>
              </a:solidFill>
            </a:endParaRPr>
          </a:p>
        </p:txBody>
      </p:sp>
      <p:pic>
        <p:nvPicPr>
          <p:cNvPr id="6" name="Espace réservé pour une image  5">
            <a:extLst>
              <a:ext uri="{FF2B5EF4-FFF2-40B4-BE49-F238E27FC236}">
                <a16:creationId xmlns:a16="http://schemas.microsoft.com/office/drawing/2014/main" id="{AE0B0B57-B88D-18E8-B063-4B6AB4CC9360}"/>
              </a:ext>
            </a:extLst>
          </p:cNvPr>
          <p:cNvPicPr>
            <a:picLocks noGrp="1" noChangeAspect="1"/>
          </p:cNvPicPr>
          <p:nvPr>
            <p:ph type="pic" sz="quarter" idx="13"/>
          </p:nvPr>
        </p:nvPicPr>
        <p:blipFill rotWithShape="1">
          <a:blip r:embed="rId2"/>
          <a:srcRect t="7904" b="-354"/>
          <a:stretch/>
        </p:blipFill>
        <p:spPr>
          <a:xfrm>
            <a:off x="10602912" y="9728"/>
            <a:ext cx="1589088" cy="988905"/>
          </a:xfrm>
        </p:spPr>
      </p:pic>
      <p:graphicFrame>
        <p:nvGraphicFramePr>
          <p:cNvPr id="14" name="Espace réservé du contenu 13">
            <a:extLst>
              <a:ext uri="{FF2B5EF4-FFF2-40B4-BE49-F238E27FC236}">
                <a16:creationId xmlns:a16="http://schemas.microsoft.com/office/drawing/2014/main" id="{306FDF42-E351-4734-55E2-94A2838F0B60}"/>
              </a:ext>
            </a:extLst>
          </p:cNvPr>
          <p:cNvGraphicFramePr>
            <a:graphicFrameLocks noGrp="1"/>
          </p:cNvGraphicFramePr>
          <p:nvPr>
            <p:ph idx="1"/>
            <p:extLst>
              <p:ext uri="{D42A27DB-BD31-4B8C-83A1-F6EECF244321}">
                <p14:modId xmlns:p14="http://schemas.microsoft.com/office/powerpoint/2010/main" val="2584170048"/>
              </p:ext>
            </p:extLst>
          </p:nvPr>
        </p:nvGraphicFramePr>
        <p:xfrm>
          <a:off x="696080" y="2130967"/>
          <a:ext cx="10799839" cy="35513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5140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7CE86C-00E2-DE5A-6D2F-0FD14B57DBE0}"/>
              </a:ext>
            </a:extLst>
          </p:cNvPr>
          <p:cNvSpPr>
            <a:spLocks noGrp="1"/>
          </p:cNvSpPr>
          <p:nvPr>
            <p:ph type="title"/>
          </p:nvPr>
        </p:nvSpPr>
        <p:spPr/>
        <p:txBody>
          <a:bodyPr/>
          <a:lstStyle/>
          <a:p>
            <a:r>
              <a:rPr lang="fr-FR" sz="4800" dirty="0">
                <a:solidFill>
                  <a:schemeClr val="tx1"/>
                </a:solidFill>
                <a:latin typeface="Montserrat"/>
                <a:ea typeface="Montserrat"/>
                <a:cs typeface="Montserrat"/>
                <a:sym typeface="Montserrat"/>
              </a:rPr>
              <a:t>Actions pour la suite</a:t>
            </a:r>
            <a:endParaRPr lang="fr-FR" dirty="0">
              <a:solidFill>
                <a:schemeClr val="tx1"/>
              </a:solidFill>
            </a:endParaRPr>
          </a:p>
        </p:txBody>
      </p:sp>
      <p:pic>
        <p:nvPicPr>
          <p:cNvPr id="6" name="Espace réservé pour une image  5">
            <a:extLst>
              <a:ext uri="{FF2B5EF4-FFF2-40B4-BE49-F238E27FC236}">
                <a16:creationId xmlns:a16="http://schemas.microsoft.com/office/drawing/2014/main" id="{AE0B0B57-B88D-18E8-B063-4B6AB4CC9360}"/>
              </a:ext>
            </a:extLst>
          </p:cNvPr>
          <p:cNvPicPr>
            <a:picLocks noGrp="1" noChangeAspect="1"/>
          </p:cNvPicPr>
          <p:nvPr>
            <p:ph type="pic" sz="quarter" idx="13"/>
          </p:nvPr>
        </p:nvPicPr>
        <p:blipFill rotWithShape="1">
          <a:blip r:embed="rId2"/>
          <a:srcRect t="7904" b="-354"/>
          <a:stretch/>
        </p:blipFill>
        <p:spPr>
          <a:xfrm>
            <a:off x="10602912" y="9728"/>
            <a:ext cx="1589088" cy="988905"/>
          </a:xfrm>
        </p:spPr>
      </p:pic>
      <p:graphicFrame>
        <p:nvGraphicFramePr>
          <p:cNvPr id="3" name="Espace réservé du contenu 2">
            <a:extLst>
              <a:ext uri="{FF2B5EF4-FFF2-40B4-BE49-F238E27FC236}">
                <a16:creationId xmlns:a16="http://schemas.microsoft.com/office/drawing/2014/main" id="{BA48F7A6-51FA-F160-8EA7-FAE437173612}"/>
              </a:ext>
            </a:extLst>
          </p:cNvPr>
          <p:cNvGraphicFramePr>
            <a:graphicFrameLocks noGrp="1"/>
          </p:cNvGraphicFramePr>
          <p:nvPr>
            <p:ph idx="1"/>
            <p:extLst>
              <p:ext uri="{D42A27DB-BD31-4B8C-83A1-F6EECF244321}">
                <p14:modId xmlns:p14="http://schemas.microsoft.com/office/powerpoint/2010/main" val="40723598"/>
              </p:ext>
            </p:extLst>
          </p:nvPr>
        </p:nvGraphicFramePr>
        <p:xfrm>
          <a:off x="1097279" y="2041533"/>
          <a:ext cx="10247309" cy="3631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412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7CE86C-00E2-DE5A-6D2F-0FD14B57DBE0}"/>
              </a:ext>
            </a:extLst>
          </p:cNvPr>
          <p:cNvSpPr>
            <a:spLocks noGrp="1"/>
          </p:cNvSpPr>
          <p:nvPr>
            <p:ph type="title"/>
          </p:nvPr>
        </p:nvSpPr>
        <p:spPr/>
        <p:txBody>
          <a:bodyPr/>
          <a:lstStyle/>
          <a:p>
            <a:r>
              <a:rPr lang="fr-FR" sz="4800" dirty="0">
                <a:solidFill>
                  <a:schemeClr val="tx1"/>
                </a:solidFill>
                <a:latin typeface="Montserrat"/>
                <a:ea typeface="Montserrat"/>
                <a:cs typeface="Montserrat"/>
                <a:sym typeface="Montserrat"/>
              </a:rPr>
              <a:t>Actions pour la suite</a:t>
            </a:r>
            <a:endParaRPr lang="fr-FR" dirty="0">
              <a:solidFill>
                <a:schemeClr val="tx1"/>
              </a:solidFill>
            </a:endParaRPr>
          </a:p>
        </p:txBody>
      </p:sp>
      <p:pic>
        <p:nvPicPr>
          <p:cNvPr id="6" name="Espace réservé pour une image  5">
            <a:extLst>
              <a:ext uri="{FF2B5EF4-FFF2-40B4-BE49-F238E27FC236}">
                <a16:creationId xmlns:a16="http://schemas.microsoft.com/office/drawing/2014/main" id="{AE0B0B57-B88D-18E8-B063-4B6AB4CC9360}"/>
              </a:ext>
            </a:extLst>
          </p:cNvPr>
          <p:cNvPicPr>
            <a:picLocks noGrp="1" noChangeAspect="1"/>
          </p:cNvPicPr>
          <p:nvPr>
            <p:ph type="pic" sz="quarter" idx="13"/>
          </p:nvPr>
        </p:nvPicPr>
        <p:blipFill rotWithShape="1">
          <a:blip r:embed="rId2"/>
          <a:srcRect t="7904" b="-354"/>
          <a:stretch/>
        </p:blipFill>
        <p:spPr>
          <a:xfrm>
            <a:off x="10602912" y="9728"/>
            <a:ext cx="1589088" cy="988905"/>
          </a:xfrm>
        </p:spPr>
      </p:pic>
      <p:graphicFrame>
        <p:nvGraphicFramePr>
          <p:cNvPr id="3" name="Espace réservé du contenu 2">
            <a:extLst>
              <a:ext uri="{FF2B5EF4-FFF2-40B4-BE49-F238E27FC236}">
                <a16:creationId xmlns:a16="http://schemas.microsoft.com/office/drawing/2014/main" id="{C35EB915-20FB-6F51-868C-A522A94B2DE7}"/>
              </a:ext>
            </a:extLst>
          </p:cNvPr>
          <p:cNvGraphicFramePr>
            <a:graphicFrameLocks noGrp="1"/>
          </p:cNvGraphicFramePr>
          <p:nvPr>
            <p:ph idx="1"/>
            <p:extLst>
              <p:ext uri="{D42A27DB-BD31-4B8C-83A1-F6EECF244321}">
                <p14:modId xmlns:p14="http://schemas.microsoft.com/office/powerpoint/2010/main" val="4196765714"/>
              </p:ext>
            </p:extLst>
          </p:nvPr>
        </p:nvGraphicFramePr>
        <p:xfrm>
          <a:off x="908371" y="2538042"/>
          <a:ext cx="10247309" cy="2677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3398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C1E2E6-89D8-D777-FBC1-18C6F6105111}"/>
              </a:ext>
            </a:extLst>
          </p:cNvPr>
          <p:cNvSpPr>
            <a:spLocks noGrp="1"/>
          </p:cNvSpPr>
          <p:nvPr>
            <p:ph type="title"/>
          </p:nvPr>
        </p:nvSpPr>
        <p:spPr/>
        <p:txBody>
          <a:bodyPr>
            <a:normAutofit/>
          </a:bodyPr>
          <a:lstStyle/>
          <a:p>
            <a:r>
              <a:rPr lang="fr-FR" sz="4800" b="0" i="0" u="none" strike="noStrike" cap="none" dirty="0">
                <a:solidFill>
                  <a:schemeClr val="tx1"/>
                </a:solidFill>
                <a:latin typeface="Montserrat"/>
                <a:ea typeface="Montserrat"/>
                <a:cs typeface="Montserrat"/>
                <a:sym typeface="Montserrat"/>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Analyses </a:t>
            </a:r>
            <a:r>
              <a:rPr lang="fr-FR" sz="4800" dirty="0">
                <a:solidFill>
                  <a:schemeClr val="tx1"/>
                </a:solidFill>
                <a:latin typeface="Montserrat"/>
                <a:ea typeface="Montserrat"/>
                <a:cs typeface="Montserrat"/>
                <a:sym typeface="Montserrat"/>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Exploratoires</a:t>
            </a:r>
            <a:r>
              <a:rPr lang="fr-FR" sz="4800" b="0" i="0" u="none" strike="noStrike" cap="none" dirty="0">
                <a:solidFill>
                  <a:schemeClr val="tx1"/>
                </a:solidFill>
                <a:latin typeface="Montserrat"/>
                <a:ea typeface="Montserrat"/>
                <a:cs typeface="Montserrat"/>
                <a:sym typeface="Montserrat"/>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 des Données </a:t>
            </a:r>
            <a:endParaRPr lang="fr-FR" dirty="0">
              <a:solidFill>
                <a:schemeClr val="tx1"/>
              </a:solidFill>
            </a:endParaRPr>
          </a:p>
        </p:txBody>
      </p:sp>
      <p:sp>
        <p:nvSpPr>
          <p:cNvPr id="3" name="Espace réservé du contenu 2">
            <a:extLst>
              <a:ext uri="{FF2B5EF4-FFF2-40B4-BE49-F238E27FC236}">
                <a16:creationId xmlns:a16="http://schemas.microsoft.com/office/drawing/2014/main" id="{449E1AE0-54B2-0E6B-7A53-53AC15CB91CE}"/>
              </a:ext>
            </a:extLst>
          </p:cNvPr>
          <p:cNvSpPr>
            <a:spLocks noGrp="1"/>
          </p:cNvSpPr>
          <p:nvPr>
            <p:ph idx="1"/>
          </p:nvPr>
        </p:nvSpPr>
        <p:spPr/>
        <p:txBody>
          <a:bodyPr/>
          <a:lstStyle/>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3 </a:t>
            </a:r>
            <a:r>
              <a:rPr lang="fr-FR" i="1" dirty="0" err="1">
                <a:solidFill>
                  <a:schemeClr val="tx1"/>
                </a:solidFill>
                <a:latin typeface="Montserrat"/>
                <a:ea typeface="Montserrat"/>
                <a:cs typeface="Montserrat"/>
                <a:sym typeface="Montserrat"/>
              </a:rPr>
              <a:t>Datasets</a:t>
            </a:r>
            <a:r>
              <a:rPr lang="fr-FR" i="1" dirty="0">
                <a:solidFill>
                  <a:schemeClr val="tx1"/>
                </a:solidFill>
                <a:latin typeface="Montserrat"/>
                <a:ea typeface="Montserrat"/>
                <a:cs typeface="Montserrat"/>
                <a:sym typeface="Montserrat"/>
              </a:rPr>
              <a:t> : </a:t>
            </a:r>
          </a:p>
          <a:p>
            <a:pPr marL="749808" lvl="1" indent="-34290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WEB : </a:t>
            </a:r>
            <a:r>
              <a:rPr lang="fr-FR" b="0" i="0" dirty="0">
                <a:solidFill>
                  <a:schemeClr val="tx1"/>
                </a:solidFill>
                <a:effectLst/>
                <a:latin typeface="Consolas" panose="020B0609020204030204" pitchFamily="49" charset="0"/>
              </a:rPr>
              <a:t>1513 observation(s) et 29 colonne(s)</a:t>
            </a:r>
            <a:endParaRPr lang="fr-FR" i="1" dirty="0">
              <a:solidFill>
                <a:schemeClr val="tx1"/>
              </a:solidFill>
              <a:latin typeface="Montserrat"/>
              <a:ea typeface="Montserrat"/>
              <a:cs typeface="Montserrat"/>
              <a:sym typeface="Montserrat"/>
            </a:endParaRPr>
          </a:p>
          <a:p>
            <a:pPr marL="749808" lvl="1" indent="-34290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ERP : </a:t>
            </a:r>
            <a:r>
              <a:rPr lang="fr-FR" b="0" i="0" dirty="0">
                <a:solidFill>
                  <a:schemeClr val="tx1"/>
                </a:solidFill>
                <a:effectLst/>
                <a:latin typeface="Consolas" panose="020B0609020204030204" pitchFamily="49" charset="0"/>
              </a:rPr>
              <a:t>825 observation(s) et 6 colonne(s)</a:t>
            </a:r>
            <a:endParaRPr lang="fr-FR" i="1" dirty="0">
              <a:solidFill>
                <a:schemeClr val="tx1"/>
              </a:solidFill>
              <a:latin typeface="Montserrat"/>
              <a:ea typeface="Montserrat"/>
              <a:cs typeface="Montserrat"/>
              <a:sym typeface="Montserrat"/>
            </a:endParaRPr>
          </a:p>
          <a:p>
            <a:pPr marL="749808" lvl="1" indent="-34290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LIAISON : </a:t>
            </a:r>
            <a:r>
              <a:rPr lang="fr-FR" b="0" i="0" dirty="0">
                <a:solidFill>
                  <a:schemeClr val="tx1"/>
                </a:solidFill>
                <a:effectLst/>
                <a:latin typeface="Consolas" panose="020B0609020204030204" pitchFamily="49" charset="0"/>
              </a:rPr>
              <a:t>825 observation(s) et 2 colonne(s)</a:t>
            </a:r>
            <a:endParaRPr lang="fr-FR" i="1"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Caractéristiques :</a:t>
            </a:r>
          </a:p>
          <a:p>
            <a:pPr marL="749808" lvl="1" indent="-34290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WEB : Fiche produit sur le site internet</a:t>
            </a:r>
          </a:p>
          <a:p>
            <a:pPr marL="749808" lvl="1" indent="-34290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ERP : info sur les prix et la disponibilité des produits</a:t>
            </a:r>
          </a:p>
          <a:p>
            <a:pPr marL="749808" lvl="1" indent="-34290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LIAISON : Lien entre </a:t>
            </a:r>
            <a:r>
              <a:rPr lang="fr-FR" i="1" dirty="0" err="1">
                <a:solidFill>
                  <a:schemeClr val="tx1"/>
                </a:solidFill>
                <a:latin typeface="Montserrat"/>
                <a:ea typeface="Montserrat"/>
                <a:cs typeface="Montserrat"/>
                <a:sym typeface="Montserrat"/>
              </a:rPr>
              <a:t>id_produit</a:t>
            </a:r>
            <a:r>
              <a:rPr lang="fr-FR" i="1" dirty="0">
                <a:solidFill>
                  <a:schemeClr val="tx1"/>
                </a:solidFill>
                <a:latin typeface="Montserrat"/>
                <a:ea typeface="Montserrat"/>
                <a:cs typeface="Montserrat"/>
                <a:sym typeface="Montserrat"/>
              </a:rPr>
              <a:t> ERP et SKU WEB</a:t>
            </a:r>
          </a:p>
          <a:p>
            <a:pPr marL="0" indent="0">
              <a:buNone/>
            </a:pPr>
            <a:endParaRPr lang="fr-FR" dirty="0">
              <a:solidFill>
                <a:schemeClr val="tx1"/>
              </a:solidFill>
            </a:endParaRPr>
          </a:p>
        </p:txBody>
      </p:sp>
      <p:pic>
        <p:nvPicPr>
          <p:cNvPr id="6" name="Espace réservé pour une image  5">
            <a:extLst>
              <a:ext uri="{FF2B5EF4-FFF2-40B4-BE49-F238E27FC236}">
                <a16:creationId xmlns:a16="http://schemas.microsoft.com/office/drawing/2014/main" id="{9ADBF50C-B38C-B418-9F8B-6F2F468D9562}"/>
              </a:ext>
            </a:extLst>
          </p:cNvPr>
          <p:cNvPicPr>
            <a:picLocks noGrp="1" noChangeAspect="1"/>
          </p:cNvPicPr>
          <p:nvPr>
            <p:ph type="pic" sz="quarter" idx="13"/>
          </p:nvPr>
        </p:nvPicPr>
        <p:blipFill rotWithShape="1">
          <a:blip r:embed="rId2"/>
          <a:srcRect t="7904" b="-354"/>
          <a:stretch/>
        </p:blipFill>
        <p:spPr>
          <a:xfrm>
            <a:off x="10602912" y="9728"/>
            <a:ext cx="1589088" cy="988905"/>
          </a:xfrm>
        </p:spPr>
      </p:pic>
      <p:pic>
        <p:nvPicPr>
          <p:cNvPr id="8" name="Image 7">
            <a:extLst>
              <a:ext uri="{FF2B5EF4-FFF2-40B4-BE49-F238E27FC236}">
                <a16:creationId xmlns:a16="http://schemas.microsoft.com/office/drawing/2014/main" id="{029BA211-0CD9-A2B5-A315-0F21EAF85B74}"/>
              </a:ext>
            </a:extLst>
          </p:cNvPr>
          <p:cNvPicPr>
            <a:picLocks noChangeAspect="1"/>
          </p:cNvPicPr>
          <p:nvPr/>
        </p:nvPicPr>
        <p:blipFill>
          <a:blip r:embed="rId3"/>
          <a:stretch>
            <a:fillRect/>
          </a:stretch>
        </p:blipFill>
        <p:spPr>
          <a:xfrm>
            <a:off x="330739" y="5026873"/>
            <a:ext cx="7480570" cy="1000309"/>
          </a:xfrm>
          <a:prstGeom prst="rect">
            <a:avLst/>
          </a:prstGeom>
        </p:spPr>
      </p:pic>
      <p:pic>
        <p:nvPicPr>
          <p:cNvPr id="10" name="Image 9">
            <a:extLst>
              <a:ext uri="{FF2B5EF4-FFF2-40B4-BE49-F238E27FC236}">
                <a16:creationId xmlns:a16="http://schemas.microsoft.com/office/drawing/2014/main" id="{DD19AE83-204A-09E5-C576-65CFE6603C7F}"/>
              </a:ext>
            </a:extLst>
          </p:cNvPr>
          <p:cNvPicPr>
            <a:picLocks noChangeAspect="1"/>
          </p:cNvPicPr>
          <p:nvPr/>
        </p:nvPicPr>
        <p:blipFill>
          <a:blip r:embed="rId4"/>
          <a:stretch>
            <a:fillRect/>
          </a:stretch>
        </p:blipFill>
        <p:spPr>
          <a:xfrm>
            <a:off x="7482557" y="2993175"/>
            <a:ext cx="4287911" cy="770776"/>
          </a:xfrm>
          <a:prstGeom prst="rect">
            <a:avLst/>
          </a:prstGeom>
        </p:spPr>
      </p:pic>
      <p:pic>
        <p:nvPicPr>
          <p:cNvPr id="12" name="Image 11">
            <a:extLst>
              <a:ext uri="{FF2B5EF4-FFF2-40B4-BE49-F238E27FC236}">
                <a16:creationId xmlns:a16="http://schemas.microsoft.com/office/drawing/2014/main" id="{2A458242-8F26-5A77-1C6E-6E6710A5E3D7}"/>
              </a:ext>
            </a:extLst>
          </p:cNvPr>
          <p:cNvPicPr>
            <a:picLocks noChangeAspect="1"/>
          </p:cNvPicPr>
          <p:nvPr/>
        </p:nvPicPr>
        <p:blipFill>
          <a:blip r:embed="rId5"/>
          <a:stretch>
            <a:fillRect/>
          </a:stretch>
        </p:blipFill>
        <p:spPr>
          <a:xfrm>
            <a:off x="8472021" y="4611052"/>
            <a:ext cx="1847850" cy="1019175"/>
          </a:xfrm>
          <a:prstGeom prst="rect">
            <a:avLst/>
          </a:prstGeom>
        </p:spPr>
      </p:pic>
      <p:cxnSp>
        <p:nvCxnSpPr>
          <p:cNvPr id="41" name="Connecteur : en arc 40">
            <a:extLst>
              <a:ext uri="{FF2B5EF4-FFF2-40B4-BE49-F238E27FC236}">
                <a16:creationId xmlns:a16="http://schemas.microsoft.com/office/drawing/2014/main" id="{2634CD4E-3B9F-123B-A8EF-4E97F8D114F4}"/>
              </a:ext>
            </a:extLst>
          </p:cNvPr>
          <p:cNvCxnSpPr>
            <a:cxnSpLocks/>
          </p:cNvCxnSpPr>
          <p:nvPr/>
        </p:nvCxnSpPr>
        <p:spPr>
          <a:xfrm rot="10800000">
            <a:off x="7937771" y="3763951"/>
            <a:ext cx="2003901" cy="847102"/>
          </a:xfrm>
          <a:prstGeom prst="curvedConnector3">
            <a:avLst>
              <a:gd name="adj1" fmla="val 104854"/>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3" name="Connecteur : en arc 42">
            <a:extLst>
              <a:ext uri="{FF2B5EF4-FFF2-40B4-BE49-F238E27FC236}">
                <a16:creationId xmlns:a16="http://schemas.microsoft.com/office/drawing/2014/main" id="{4D657570-D81B-899D-044A-F86B67FE760C}"/>
              </a:ext>
            </a:extLst>
          </p:cNvPr>
          <p:cNvCxnSpPr/>
          <p:nvPr/>
        </p:nvCxnSpPr>
        <p:spPr>
          <a:xfrm rot="10800000" flipV="1">
            <a:off x="632298" y="4708187"/>
            <a:ext cx="8336604" cy="318686"/>
          </a:xfrm>
          <a:prstGeom prst="curvedConnector3">
            <a:avLst>
              <a:gd name="adj1" fmla="val 100758"/>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7686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C1E2E6-89D8-D777-FBC1-18C6F6105111}"/>
              </a:ext>
            </a:extLst>
          </p:cNvPr>
          <p:cNvSpPr>
            <a:spLocks noGrp="1"/>
          </p:cNvSpPr>
          <p:nvPr>
            <p:ph type="title"/>
          </p:nvPr>
        </p:nvSpPr>
        <p:spPr/>
        <p:txBody>
          <a:bodyPr>
            <a:normAutofit/>
          </a:bodyPr>
          <a:lstStyle/>
          <a:p>
            <a:r>
              <a:rPr lang="fr-FR" sz="4800" b="0" i="0" u="none" strike="noStrike" cap="none" dirty="0">
                <a:solidFill>
                  <a:schemeClr val="tx1"/>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Analyses </a:t>
            </a:r>
            <a:r>
              <a:rPr lang="fr-FR" sz="4800" dirty="0">
                <a:solidFill>
                  <a:schemeClr val="tx1"/>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1"/>
                  </a:ext>
                </a:extLst>
              </a:rPr>
              <a:t>Exploratoires</a:t>
            </a:r>
            <a:r>
              <a:rPr lang="fr-FR" sz="4800" b="0" i="0" u="none" strike="noStrike" cap="none" dirty="0">
                <a:solidFill>
                  <a:schemeClr val="tx1"/>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2"/>
                  </a:ext>
                </a:extLst>
              </a:rPr>
              <a:t> des Données </a:t>
            </a:r>
            <a:endParaRPr lang="fr-FR" dirty="0">
              <a:solidFill>
                <a:schemeClr val="tx1"/>
              </a:solidFill>
            </a:endParaRPr>
          </a:p>
        </p:txBody>
      </p:sp>
      <p:sp>
        <p:nvSpPr>
          <p:cNvPr id="3" name="Espace réservé du contenu 2">
            <a:extLst>
              <a:ext uri="{FF2B5EF4-FFF2-40B4-BE49-F238E27FC236}">
                <a16:creationId xmlns:a16="http://schemas.microsoft.com/office/drawing/2014/main" id="{449E1AE0-54B2-0E6B-7A53-53AC15CB91CE}"/>
              </a:ext>
            </a:extLst>
          </p:cNvPr>
          <p:cNvSpPr>
            <a:spLocks noGrp="1"/>
          </p:cNvSpPr>
          <p:nvPr>
            <p:ph idx="1"/>
          </p:nvPr>
        </p:nvSpPr>
        <p:spPr/>
        <p:txBody>
          <a:bodyPr/>
          <a:lstStyle/>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Traitement réalisés</a:t>
            </a:r>
          </a:p>
          <a:p>
            <a:pPr marL="914400" marR="0" lvl="1" indent="-317500" algn="l" rtl="0">
              <a:lnSpc>
                <a:spcPct val="115000"/>
              </a:lnSpc>
              <a:spcBef>
                <a:spcPts val="0"/>
              </a:spcBef>
              <a:spcAft>
                <a:spcPts val="0"/>
              </a:spcAft>
              <a:buClr>
                <a:srgbClr val="999999"/>
              </a:buClr>
              <a:buSzPts val="1400"/>
              <a:buFont typeface="Montserrat"/>
              <a:buChar char="○"/>
            </a:pPr>
            <a:r>
              <a:rPr lang="fr-FR" sz="1800" i="1" dirty="0">
                <a:solidFill>
                  <a:schemeClr val="tx1"/>
                </a:solidFill>
                <a:latin typeface="Montserrat"/>
                <a:ea typeface="Montserrat"/>
                <a:cs typeface="Montserrat"/>
                <a:sym typeface="Montserrat"/>
              </a:rPr>
              <a:t>Nettoyages des données</a:t>
            </a:r>
          </a:p>
          <a:p>
            <a:pPr marL="1097280" lvl="2" indent="-317500">
              <a:lnSpc>
                <a:spcPct val="115000"/>
              </a:lnSpc>
              <a:spcBef>
                <a:spcPts val="0"/>
              </a:spcBef>
              <a:spcAft>
                <a:spcPts val="0"/>
              </a:spcAft>
              <a:buClr>
                <a:srgbClr val="999999"/>
              </a:buClr>
              <a:buSzPts val="1400"/>
              <a:buFont typeface="Montserrat"/>
              <a:buChar char="○"/>
            </a:pPr>
            <a:r>
              <a:rPr lang="fr-FR" i="1" dirty="0">
                <a:solidFill>
                  <a:schemeClr val="tx1"/>
                </a:solidFill>
                <a:latin typeface="Montserrat"/>
                <a:ea typeface="Montserrat"/>
                <a:cs typeface="Montserrat"/>
                <a:sym typeface="Montserrat"/>
              </a:rPr>
              <a:t>Supprimer les doublons (</a:t>
            </a:r>
            <a:r>
              <a:rPr lang="fr-FR" i="1" dirty="0" err="1">
                <a:solidFill>
                  <a:schemeClr val="tx1"/>
                </a:solidFill>
                <a:latin typeface="Montserrat"/>
                <a:ea typeface="Montserrat"/>
                <a:cs typeface="Montserrat"/>
                <a:sym typeface="Montserrat"/>
              </a:rPr>
              <a:t>id_produits</a:t>
            </a:r>
            <a:r>
              <a:rPr lang="fr-FR" i="1" dirty="0">
                <a:solidFill>
                  <a:schemeClr val="tx1"/>
                </a:solidFill>
                <a:latin typeface="Montserrat"/>
                <a:ea typeface="Montserrat"/>
                <a:cs typeface="Montserrat"/>
                <a:sym typeface="Montserrat"/>
              </a:rPr>
              <a:t>, </a:t>
            </a:r>
            <a:r>
              <a:rPr lang="fr-FR" i="1" dirty="0" err="1">
                <a:solidFill>
                  <a:schemeClr val="tx1"/>
                </a:solidFill>
                <a:latin typeface="Montserrat"/>
                <a:ea typeface="Montserrat"/>
                <a:cs typeface="Montserrat"/>
                <a:sym typeface="Montserrat"/>
              </a:rPr>
              <a:t>type_mimes</a:t>
            </a:r>
            <a:r>
              <a:rPr lang="fr-FR" i="1" dirty="0">
                <a:solidFill>
                  <a:schemeClr val="tx1"/>
                </a:solidFill>
                <a:latin typeface="Montserrat"/>
                <a:ea typeface="Montserrat"/>
                <a:cs typeface="Montserrat"/>
                <a:sym typeface="Montserrat"/>
              </a:rPr>
              <a:t> et </a:t>
            </a:r>
            <a:r>
              <a:rPr lang="fr-FR" i="1" dirty="0" err="1">
                <a:solidFill>
                  <a:schemeClr val="tx1"/>
                </a:solidFill>
                <a:latin typeface="Montserrat"/>
                <a:ea typeface="Montserrat"/>
                <a:cs typeface="Montserrat"/>
                <a:sym typeface="Montserrat"/>
              </a:rPr>
              <a:t>sku</a:t>
            </a:r>
            <a:r>
              <a:rPr lang="fr-FR" i="1" dirty="0">
                <a:solidFill>
                  <a:schemeClr val="tx1"/>
                </a:solidFill>
                <a:latin typeface="Montserrat"/>
                <a:ea typeface="Montserrat"/>
                <a:cs typeface="Montserrat"/>
                <a:sym typeface="Montserrat"/>
              </a:rPr>
              <a:t> par exemple)</a:t>
            </a:r>
          </a:p>
          <a:p>
            <a:pPr marL="1097280" lvl="2" indent="-317500">
              <a:lnSpc>
                <a:spcPct val="115000"/>
              </a:lnSpc>
              <a:spcBef>
                <a:spcPts val="0"/>
              </a:spcBef>
              <a:spcAft>
                <a:spcPts val="0"/>
              </a:spcAft>
              <a:buClr>
                <a:srgbClr val="999999"/>
              </a:buClr>
              <a:buSzPts val="1400"/>
              <a:buFont typeface="Montserrat"/>
              <a:buChar char="○"/>
            </a:pPr>
            <a:r>
              <a:rPr lang="fr-FR" i="1" dirty="0">
                <a:solidFill>
                  <a:schemeClr val="tx1"/>
                </a:solidFill>
                <a:latin typeface="Montserrat"/>
                <a:ea typeface="Montserrat"/>
                <a:cs typeface="Montserrat"/>
                <a:sym typeface="Montserrat"/>
              </a:rPr>
              <a:t>Supprimer les données incohérents (Comme les prix </a:t>
            </a:r>
            <a:r>
              <a:rPr lang="fr-FR" i="1" dirty="0" err="1">
                <a:solidFill>
                  <a:schemeClr val="tx1"/>
                </a:solidFill>
                <a:latin typeface="Montserrat"/>
                <a:ea typeface="Montserrat"/>
                <a:cs typeface="Montserrat"/>
                <a:sym typeface="Montserrat"/>
              </a:rPr>
              <a:t>negatifs</a:t>
            </a:r>
            <a:r>
              <a:rPr lang="fr-FR" i="1" dirty="0">
                <a:solidFill>
                  <a:schemeClr val="tx1"/>
                </a:solidFill>
                <a:latin typeface="Montserrat"/>
                <a:ea typeface="Montserrat"/>
                <a:cs typeface="Montserrat"/>
                <a:sym typeface="Montserrat"/>
              </a:rPr>
              <a:t>)</a:t>
            </a:r>
          </a:p>
          <a:p>
            <a:pPr marL="1097280" lvl="2" indent="-317500">
              <a:lnSpc>
                <a:spcPct val="115000"/>
              </a:lnSpc>
              <a:spcBef>
                <a:spcPts val="0"/>
              </a:spcBef>
              <a:spcAft>
                <a:spcPts val="0"/>
              </a:spcAft>
              <a:buClr>
                <a:srgbClr val="999999"/>
              </a:buClr>
              <a:buSzPts val="1400"/>
              <a:buFont typeface="Montserrat"/>
              <a:buChar char="○"/>
            </a:pPr>
            <a:r>
              <a:rPr lang="fr-FR" i="1" dirty="0">
                <a:solidFill>
                  <a:schemeClr val="tx1"/>
                </a:solidFill>
                <a:latin typeface="Montserrat"/>
                <a:ea typeface="Montserrat"/>
                <a:cs typeface="Montserrat"/>
                <a:sym typeface="Montserrat"/>
              </a:rPr>
              <a:t>Vérifier les données et corriger data (Stock)</a:t>
            </a:r>
          </a:p>
          <a:p>
            <a:pPr marL="1097280" lvl="2" indent="-317500">
              <a:lnSpc>
                <a:spcPct val="115000"/>
              </a:lnSpc>
              <a:spcBef>
                <a:spcPts val="0"/>
              </a:spcBef>
              <a:spcAft>
                <a:spcPts val="0"/>
              </a:spcAft>
              <a:buClr>
                <a:srgbClr val="999999"/>
              </a:buClr>
              <a:buSzPts val="1400"/>
              <a:buFont typeface="Montserrat"/>
              <a:buChar char="○"/>
            </a:pPr>
            <a:endParaRPr lang="fr-FR" i="1" dirty="0">
              <a:solidFill>
                <a:schemeClr val="tx1"/>
              </a:solidFill>
              <a:latin typeface="Montserrat"/>
              <a:ea typeface="Montserrat"/>
              <a:cs typeface="Montserrat"/>
              <a:sym typeface="Montserrat"/>
            </a:endParaRPr>
          </a:p>
          <a:p>
            <a:pPr marL="914400" marR="0" lvl="1" indent="-317500" algn="l" rtl="0">
              <a:lnSpc>
                <a:spcPct val="115000"/>
              </a:lnSpc>
              <a:spcBef>
                <a:spcPts val="0"/>
              </a:spcBef>
              <a:spcAft>
                <a:spcPts val="0"/>
              </a:spcAft>
              <a:buClr>
                <a:srgbClr val="999999"/>
              </a:buClr>
              <a:buSzPts val="1400"/>
              <a:buFont typeface="Montserrat"/>
              <a:buChar char="○"/>
            </a:pPr>
            <a:r>
              <a:rPr lang="fr-FR" sz="1800" i="1" dirty="0" err="1">
                <a:solidFill>
                  <a:schemeClr val="tx1"/>
                </a:solidFill>
                <a:latin typeface="Montserrat"/>
                <a:ea typeface="Montserrat"/>
                <a:cs typeface="Montserrat"/>
                <a:sym typeface="Montserrat"/>
              </a:rPr>
              <a:t>Features</a:t>
            </a:r>
            <a:r>
              <a:rPr lang="fr-FR" sz="1800" i="1" dirty="0">
                <a:solidFill>
                  <a:schemeClr val="tx1"/>
                </a:solidFill>
                <a:latin typeface="Montserrat"/>
                <a:ea typeface="Montserrat"/>
                <a:cs typeface="Montserrat"/>
                <a:sym typeface="Montserrat"/>
              </a:rPr>
              <a:t> engineering</a:t>
            </a:r>
          </a:p>
          <a:p>
            <a:pPr marL="1097280" lvl="2" indent="-317500">
              <a:lnSpc>
                <a:spcPct val="115000"/>
              </a:lnSpc>
              <a:spcBef>
                <a:spcPts val="0"/>
              </a:spcBef>
              <a:spcAft>
                <a:spcPts val="0"/>
              </a:spcAft>
              <a:buClr>
                <a:srgbClr val="999999"/>
              </a:buClr>
              <a:buSzPts val="1400"/>
              <a:buFont typeface="Montserrat"/>
              <a:buChar char="○"/>
            </a:pPr>
            <a:r>
              <a:rPr lang="fr-FR" i="1" dirty="0" err="1">
                <a:solidFill>
                  <a:schemeClr val="tx1"/>
                </a:solidFill>
                <a:latin typeface="Montserrat"/>
                <a:ea typeface="Montserrat"/>
                <a:cs typeface="Montserrat"/>
                <a:sym typeface="Montserrat"/>
              </a:rPr>
              <a:t>Creation</a:t>
            </a:r>
            <a:r>
              <a:rPr lang="fr-FR" i="1" dirty="0">
                <a:solidFill>
                  <a:schemeClr val="tx1"/>
                </a:solidFill>
                <a:latin typeface="Montserrat"/>
                <a:ea typeface="Montserrat"/>
                <a:cs typeface="Montserrat"/>
                <a:sym typeface="Montserrat"/>
              </a:rPr>
              <a:t> d une colonne stock_status2</a:t>
            </a:r>
          </a:p>
          <a:p>
            <a:pPr marL="1097280" lvl="2" indent="-317500">
              <a:lnSpc>
                <a:spcPct val="115000"/>
              </a:lnSpc>
              <a:spcBef>
                <a:spcPts val="0"/>
              </a:spcBef>
              <a:spcAft>
                <a:spcPts val="0"/>
              </a:spcAft>
              <a:buClr>
                <a:srgbClr val="999999"/>
              </a:buClr>
              <a:buSzPts val="1400"/>
              <a:buFont typeface="Montserrat"/>
              <a:buChar char="○"/>
            </a:pPr>
            <a:endParaRPr lang="fr-FR" i="1"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Remarques éventuelles, pièges ou difficultés rencontrées </a:t>
            </a:r>
          </a:p>
          <a:p>
            <a:pPr marL="0" indent="0">
              <a:buNone/>
            </a:pPr>
            <a:endParaRPr lang="fr-FR" dirty="0">
              <a:solidFill>
                <a:schemeClr val="tx1"/>
              </a:solidFill>
            </a:endParaRPr>
          </a:p>
        </p:txBody>
      </p:sp>
      <p:pic>
        <p:nvPicPr>
          <p:cNvPr id="6" name="Espace réservé pour une image  5">
            <a:extLst>
              <a:ext uri="{FF2B5EF4-FFF2-40B4-BE49-F238E27FC236}">
                <a16:creationId xmlns:a16="http://schemas.microsoft.com/office/drawing/2014/main" id="{9ADBF50C-B38C-B418-9F8B-6F2F468D9562}"/>
              </a:ext>
            </a:extLst>
          </p:cNvPr>
          <p:cNvPicPr>
            <a:picLocks noGrp="1" noChangeAspect="1"/>
          </p:cNvPicPr>
          <p:nvPr>
            <p:ph type="pic" sz="quarter" idx="13"/>
          </p:nvPr>
        </p:nvPicPr>
        <p:blipFill rotWithShape="1">
          <a:blip r:embed="rId2"/>
          <a:srcRect t="7904" b="-354"/>
          <a:stretch/>
        </p:blipFill>
        <p:spPr>
          <a:xfrm>
            <a:off x="10602912" y="9728"/>
            <a:ext cx="1589088" cy="988905"/>
          </a:xfrm>
        </p:spPr>
      </p:pic>
    </p:spTree>
    <p:extLst>
      <p:ext uri="{BB962C8B-B14F-4D97-AF65-F5344CB8AC3E}">
        <p14:creationId xmlns:p14="http://schemas.microsoft.com/office/powerpoint/2010/main" val="372961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C1E2E6-89D8-D777-FBC1-18C6F6105111}"/>
              </a:ext>
            </a:extLst>
          </p:cNvPr>
          <p:cNvSpPr>
            <a:spLocks noGrp="1"/>
          </p:cNvSpPr>
          <p:nvPr>
            <p:ph type="title"/>
          </p:nvPr>
        </p:nvSpPr>
        <p:spPr/>
        <p:txBody>
          <a:bodyPr>
            <a:normAutofit/>
          </a:bodyPr>
          <a:lstStyle/>
          <a:p>
            <a:r>
              <a:rPr lang="fr-FR" sz="4800" b="0" i="0" u="none" strike="noStrike" cap="none" dirty="0">
                <a:solidFill>
                  <a:schemeClr val="tx1"/>
                </a:solidFill>
                <a:latin typeface="Montserrat"/>
                <a:ea typeface="Montserrat"/>
                <a:cs typeface="Montserrat"/>
                <a:sym typeface="Montserrat"/>
              </a:rPr>
              <a:t>Fusion ou consolidations des données</a:t>
            </a:r>
            <a:endParaRPr lang="fr-FR" dirty="0">
              <a:solidFill>
                <a:schemeClr val="tx1"/>
              </a:solidFill>
            </a:endParaRPr>
          </a:p>
        </p:txBody>
      </p:sp>
      <p:sp>
        <p:nvSpPr>
          <p:cNvPr id="3" name="Espace réservé du contenu 2">
            <a:extLst>
              <a:ext uri="{FF2B5EF4-FFF2-40B4-BE49-F238E27FC236}">
                <a16:creationId xmlns:a16="http://schemas.microsoft.com/office/drawing/2014/main" id="{449E1AE0-54B2-0E6B-7A53-53AC15CB91CE}"/>
              </a:ext>
            </a:extLst>
          </p:cNvPr>
          <p:cNvSpPr>
            <a:spLocks noGrp="1"/>
          </p:cNvSpPr>
          <p:nvPr>
            <p:ph idx="1"/>
          </p:nvPr>
        </p:nvSpPr>
        <p:spPr/>
        <p:txBody>
          <a:bodyPr/>
          <a:lstStyle/>
          <a:p>
            <a:pPr marL="457200" indent="-34290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Choix des attributs</a:t>
            </a:r>
          </a:p>
          <a:p>
            <a:pPr marL="749808" lvl="1" indent="-34290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WEB : </a:t>
            </a:r>
            <a:r>
              <a:rPr lang="fr-FR" dirty="0">
                <a:solidFill>
                  <a:schemeClr val="tx1"/>
                </a:solidFill>
                <a:latin typeface="Consolas" panose="020B0609020204030204" pitchFamily="49" charset="0"/>
                <a:ea typeface="Montserrat"/>
                <a:cs typeface="Montserrat"/>
                <a:sym typeface="Montserrat"/>
              </a:rPr>
              <a:t>715</a:t>
            </a:r>
            <a:r>
              <a:rPr lang="fr-FR" b="0" i="0" dirty="0">
                <a:solidFill>
                  <a:schemeClr val="tx1"/>
                </a:solidFill>
                <a:effectLst/>
                <a:latin typeface="Consolas" panose="020B0609020204030204" pitchFamily="49" charset="0"/>
              </a:rPr>
              <a:t> observation(s) et 7 colonne(s)</a:t>
            </a:r>
            <a:endParaRPr lang="fr-FR" i="1" dirty="0">
              <a:solidFill>
                <a:schemeClr val="tx1"/>
              </a:solidFill>
              <a:latin typeface="Montserrat"/>
              <a:ea typeface="Montserrat"/>
              <a:cs typeface="Montserrat"/>
              <a:sym typeface="Montserrat"/>
            </a:endParaRPr>
          </a:p>
          <a:p>
            <a:pPr marL="749808" lvl="1" indent="-34290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ERP : </a:t>
            </a:r>
            <a:r>
              <a:rPr lang="fr-FR" b="0" i="0" dirty="0">
                <a:solidFill>
                  <a:schemeClr val="tx1"/>
                </a:solidFill>
                <a:effectLst/>
                <a:latin typeface="Consolas" panose="020B0609020204030204" pitchFamily="49" charset="0"/>
              </a:rPr>
              <a:t>822 observation(s) et </a:t>
            </a:r>
            <a:r>
              <a:rPr lang="fr-FR" dirty="0">
                <a:solidFill>
                  <a:schemeClr val="tx1"/>
                </a:solidFill>
                <a:latin typeface="Consolas" panose="020B0609020204030204" pitchFamily="49" charset="0"/>
              </a:rPr>
              <a:t>6</a:t>
            </a:r>
            <a:r>
              <a:rPr lang="fr-FR" b="0" i="0" dirty="0">
                <a:solidFill>
                  <a:schemeClr val="tx1"/>
                </a:solidFill>
                <a:effectLst/>
                <a:latin typeface="Consolas" panose="020B0609020204030204" pitchFamily="49" charset="0"/>
              </a:rPr>
              <a:t> colonne(s)</a:t>
            </a:r>
            <a:endParaRPr lang="fr-FR" i="1" dirty="0">
              <a:solidFill>
                <a:schemeClr val="tx1"/>
              </a:solidFill>
              <a:latin typeface="Montserrat"/>
              <a:ea typeface="Montserrat"/>
              <a:cs typeface="Montserrat"/>
              <a:sym typeface="Montserrat"/>
            </a:endParaRPr>
          </a:p>
          <a:p>
            <a:pPr marL="749808" lvl="1" indent="-34290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LIAISON : </a:t>
            </a:r>
            <a:r>
              <a:rPr lang="fr-FR" dirty="0">
                <a:solidFill>
                  <a:schemeClr val="tx1"/>
                </a:solidFill>
                <a:latin typeface="Consolas" panose="020B0609020204030204" pitchFamily="49" charset="0"/>
                <a:ea typeface="Montserrat"/>
                <a:cs typeface="Montserrat"/>
                <a:sym typeface="Montserrat"/>
              </a:rPr>
              <a:t>734</a:t>
            </a:r>
            <a:r>
              <a:rPr lang="fr-FR" b="0" i="0" dirty="0">
                <a:solidFill>
                  <a:schemeClr val="tx1"/>
                </a:solidFill>
                <a:effectLst/>
                <a:latin typeface="Consolas" panose="020B0609020204030204" pitchFamily="49" charset="0"/>
              </a:rPr>
              <a:t> observation(s) et 2 colonne(s)</a:t>
            </a:r>
          </a:p>
          <a:p>
            <a:pPr marL="457200" indent="-34290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Clés utilisés</a:t>
            </a:r>
          </a:p>
          <a:p>
            <a:pPr marL="749808" lvl="1" indent="-342900">
              <a:lnSpc>
                <a:spcPct val="115000"/>
              </a:lnSpc>
              <a:spcBef>
                <a:spcPts val="0"/>
              </a:spcBef>
              <a:spcAft>
                <a:spcPts val="0"/>
              </a:spcAft>
              <a:buClr>
                <a:srgbClr val="999999"/>
              </a:buClr>
              <a:buSzPts val="1800"/>
              <a:buFont typeface="Montserrat"/>
              <a:buChar char="●"/>
            </a:pPr>
            <a:endParaRPr lang="fr-FR" i="1" dirty="0">
              <a:solidFill>
                <a:schemeClr val="tx1"/>
              </a:solidFill>
              <a:latin typeface="Montserrat"/>
              <a:ea typeface="Montserrat"/>
              <a:cs typeface="Montserrat"/>
              <a:sym typeface="Montserrat"/>
            </a:endParaRPr>
          </a:p>
          <a:p>
            <a:pPr marL="0" indent="0">
              <a:buNone/>
            </a:pPr>
            <a:endParaRPr lang="fr-FR" dirty="0">
              <a:solidFill>
                <a:schemeClr val="tx1"/>
              </a:solidFill>
            </a:endParaRPr>
          </a:p>
        </p:txBody>
      </p:sp>
      <p:pic>
        <p:nvPicPr>
          <p:cNvPr id="6" name="Espace réservé pour une image  5">
            <a:extLst>
              <a:ext uri="{FF2B5EF4-FFF2-40B4-BE49-F238E27FC236}">
                <a16:creationId xmlns:a16="http://schemas.microsoft.com/office/drawing/2014/main" id="{9ADBF50C-B38C-B418-9F8B-6F2F468D9562}"/>
              </a:ext>
            </a:extLst>
          </p:cNvPr>
          <p:cNvPicPr>
            <a:picLocks noGrp="1" noChangeAspect="1"/>
          </p:cNvPicPr>
          <p:nvPr>
            <p:ph type="pic" sz="quarter" idx="13"/>
          </p:nvPr>
        </p:nvPicPr>
        <p:blipFill rotWithShape="1">
          <a:blip r:embed="rId2"/>
          <a:srcRect t="7904" b="-354"/>
          <a:stretch/>
        </p:blipFill>
        <p:spPr>
          <a:xfrm>
            <a:off x="10602912" y="9728"/>
            <a:ext cx="1589088" cy="988905"/>
          </a:xfrm>
        </p:spPr>
      </p:pic>
      <p:pic>
        <p:nvPicPr>
          <p:cNvPr id="5" name="Image 4">
            <a:extLst>
              <a:ext uri="{FF2B5EF4-FFF2-40B4-BE49-F238E27FC236}">
                <a16:creationId xmlns:a16="http://schemas.microsoft.com/office/drawing/2014/main" id="{CF21B84C-6D34-83A2-27CE-78EE72899BD7}"/>
              </a:ext>
            </a:extLst>
          </p:cNvPr>
          <p:cNvPicPr>
            <a:picLocks noChangeAspect="1"/>
          </p:cNvPicPr>
          <p:nvPr/>
        </p:nvPicPr>
        <p:blipFill>
          <a:blip r:embed="rId3"/>
          <a:stretch>
            <a:fillRect/>
          </a:stretch>
        </p:blipFill>
        <p:spPr>
          <a:xfrm>
            <a:off x="6965004" y="4842543"/>
            <a:ext cx="4986628" cy="1164390"/>
          </a:xfrm>
          <a:prstGeom prst="rect">
            <a:avLst/>
          </a:prstGeom>
        </p:spPr>
      </p:pic>
      <p:pic>
        <p:nvPicPr>
          <p:cNvPr id="9" name="Image 8">
            <a:extLst>
              <a:ext uri="{FF2B5EF4-FFF2-40B4-BE49-F238E27FC236}">
                <a16:creationId xmlns:a16="http://schemas.microsoft.com/office/drawing/2014/main" id="{A2EC8928-7CD1-71E0-81FA-0CD0153B43CF}"/>
              </a:ext>
            </a:extLst>
          </p:cNvPr>
          <p:cNvPicPr>
            <a:picLocks noChangeAspect="1"/>
          </p:cNvPicPr>
          <p:nvPr/>
        </p:nvPicPr>
        <p:blipFill>
          <a:blip r:embed="rId4"/>
          <a:stretch>
            <a:fillRect/>
          </a:stretch>
        </p:blipFill>
        <p:spPr>
          <a:xfrm>
            <a:off x="145283" y="4842543"/>
            <a:ext cx="5506488" cy="1134925"/>
          </a:xfrm>
          <a:prstGeom prst="rect">
            <a:avLst/>
          </a:prstGeom>
        </p:spPr>
      </p:pic>
      <p:pic>
        <p:nvPicPr>
          <p:cNvPr id="13" name="Image 12">
            <a:extLst>
              <a:ext uri="{FF2B5EF4-FFF2-40B4-BE49-F238E27FC236}">
                <a16:creationId xmlns:a16="http://schemas.microsoft.com/office/drawing/2014/main" id="{0FEA3257-CAF4-1304-60BA-FFD3342CDFC3}"/>
              </a:ext>
            </a:extLst>
          </p:cNvPr>
          <p:cNvPicPr>
            <a:picLocks noChangeAspect="1"/>
          </p:cNvPicPr>
          <p:nvPr/>
        </p:nvPicPr>
        <p:blipFill>
          <a:blip r:embed="rId5"/>
          <a:stretch>
            <a:fillRect/>
          </a:stretch>
        </p:blipFill>
        <p:spPr>
          <a:xfrm>
            <a:off x="4928478" y="3429000"/>
            <a:ext cx="1809750" cy="1076325"/>
          </a:xfrm>
          <a:prstGeom prst="rect">
            <a:avLst/>
          </a:prstGeom>
        </p:spPr>
      </p:pic>
      <p:cxnSp>
        <p:nvCxnSpPr>
          <p:cNvPr id="15" name="Connecteur : en angle 14">
            <a:extLst>
              <a:ext uri="{FF2B5EF4-FFF2-40B4-BE49-F238E27FC236}">
                <a16:creationId xmlns:a16="http://schemas.microsoft.com/office/drawing/2014/main" id="{175ADC00-D053-76E2-31F9-EEF91576B767}"/>
              </a:ext>
            </a:extLst>
          </p:cNvPr>
          <p:cNvCxnSpPr/>
          <p:nvPr/>
        </p:nvCxnSpPr>
        <p:spPr>
          <a:xfrm rot="16200000" flipH="1">
            <a:off x="6604477" y="3723257"/>
            <a:ext cx="1253037" cy="985534"/>
          </a:xfrm>
          <a:prstGeom prst="bentConnector3">
            <a:avLst>
              <a:gd name="adj1" fmla="val -279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Connecteur : en angle 17">
            <a:extLst>
              <a:ext uri="{FF2B5EF4-FFF2-40B4-BE49-F238E27FC236}">
                <a16:creationId xmlns:a16="http://schemas.microsoft.com/office/drawing/2014/main" id="{24192D79-219B-E227-809B-A9DFA7797FC6}"/>
              </a:ext>
            </a:extLst>
          </p:cNvPr>
          <p:cNvCxnSpPr/>
          <p:nvPr/>
        </p:nvCxnSpPr>
        <p:spPr>
          <a:xfrm rot="10800000" flipV="1">
            <a:off x="457200" y="3589505"/>
            <a:ext cx="4471278" cy="1253038"/>
          </a:xfrm>
          <a:prstGeom prst="bentConnector3">
            <a:avLst>
              <a:gd name="adj1" fmla="val 100039"/>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18075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C1E2E6-89D8-D777-FBC1-18C6F6105111}"/>
              </a:ext>
            </a:extLst>
          </p:cNvPr>
          <p:cNvSpPr>
            <a:spLocks noGrp="1"/>
          </p:cNvSpPr>
          <p:nvPr>
            <p:ph type="title"/>
          </p:nvPr>
        </p:nvSpPr>
        <p:spPr/>
        <p:txBody>
          <a:bodyPr>
            <a:normAutofit/>
          </a:bodyPr>
          <a:lstStyle/>
          <a:p>
            <a:r>
              <a:rPr lang="fr-FR" sz="4800" b="0" i="0" u="none" strike="noStrike" cap="none" dirty="0">
                <a:solidFill>
                  <a:schemeClr val="tx1"/>
                </a:solidFill>
                <a:latin typeface="Montserrat"/>
                <a:ea typeface="Montserrat"/>
                <a:cs typeface="Montserrat"/>
                <a:sym typeface="Montserrat"/>
              </a:rPr>
              <a:t>Fusion ou consolidations des données</a:t>
            </a:r>
            <a:endParaRPr lang="fr-FR" dirty="0">
              <a:solidFill>
                <a:schemeClr val="tx1"/>
              </a:solidFill>
            </a:endParaRPr>
          </a:p>
        </p:txBody>
      </p:sp>
      <p:sp>
        <p:nvSpPr>
          <p:cNvPr id="3" name="Espace réservé du contenu 2">
            <a:extLst>
              <a:ext uri="{FF2B5EF4-FFF2-40B4-BE49-F238E27FC236}">
                <a16:creationId xmlns:a16="http://schemas.microsoft.com/office/drawing/2014/main" id="{449E1AE0-54B2-0E6B-7A53-53AC15CB91CE}"/>
              </a:ext>
            </a:extLst>
          </p:cNvPr>
          <p:cNvSpPr>
            <a:spLocks noGrp="1"/>
          </p:cNvSpPr>
          <p:nvPr>
            <p:ph idx="1"/>
          </p:nvPr>
        </p:nvSpPr>
        <p:spPr/>
        <p:txBody>
          <a:bodyPr/>
          <a:lstStyle/>
          <a:p>
            <a:pPr marL="457200" indent="-342900">
              <a:lnSpc>
                <a:spcPct val="115000"/>
              </a:lnSpc>
              <a:spcBef>
                <a:spcPts val="0"/>
              </a:spcBef>
              <a:spcAft>
                <a:spcPts val="0"/>
              </a:spcAft>
              <a:buClr>
                <a:srgbClr val="999999"/>
              </a:buClr>
              <a:buSzPts val="1800"/>
              <a:buFont typeface="Montserrat"/>
              <a:buChar char="●"/>
            </a:pPr>
            <a:r>
              <a:rPr lang="fr-FR" i="1" dirty="0" err="1">
                <a:solidFill>
                  <a:schemeClr val="tx1"/>
                </a:solidFill>
                <a:latin typeface="Montserrat"/>
                <a:ea typeface="Montserrat"/>
                <a:cs typeface="Montserrat"/>
                <a:sym typeface="Montserrat"/>
              </a:rPr>
              <a:t>Dataset</a:t>
            </a:r>
            <a:r>
              <a:rPr lang="fr-FR" i="1" dirty="0">
                <a:solidFill>
                  <a:schemeClr val="tx1"/>
                </a:solidFill>
                <a:latin typeface="Montserrat"/>
                <a:ea typeface="Montserrat"/>
                <a:cs typeface="Montserrat"/>
                <a:sym typeface="Montserrat"/>
              </a:rPr>
              <a:t> </a:t>
            </a:r>
            <a:r>
              <a:rPr lang="fr-FR" i="1" dirty="0" err="1">
                <a:solidFill>
                  <a:schemeClr val="tx1"/>
                </a:solidFill>
                <a:latin typeface="Montserrat"/>
                <a:ea typeface="Montserrat"/>
                <a:cs typeface="Montserrat"/>
                <a:sym typeface="Montserrat"/>
              </a:rPr>
              <a:t>apres</a:t>
            </a:r>
            <a:r>
              <a:rPr lang="fr-FR" i="1" dirty="0">
                <a:solidFill>
                  <a:schemeClr val="tx1"/>
                </a:solidFill>
                <a:latin typeface="Montserrat"/>
                <a:ea typeface="Montserrat"/>
                <a:cs typeface="Montserrat"/>
                <a:sym typeface="Montserrat"/>
              </a:rPr>
              <a:t> fusion :</a:t>
            </a:r>
          </a:p>
          <a:p>
            <a:pPr marL="749808" lvl="1" indent="-342900">
              <a:lnSpc>
                <a:spcPct val="115000"/>
              </a:lnSpc>
              <a:spcBef>
                <a:spcPts val="0"/>
              </a:spcBef>
              <a:spcAft>
                <a:spcPts val="0"/>
              </a:spcAft>
              <a:buClr>
                <a:srgbClr val="999999"/>
              </a:buClr>
              <a:buSzPts val="1800"/>
              <a:buFont typeface="Montserrat"/>
              <a:buChar char="●"/>
            </a:pPr>
            <a:r>
              <a:rPr lang="fr-FR" i="1" dirty="0" err="1">
                <a:solidFill>
                  <a:schemeClr val="tx1"/>
                </a:solidFill>
                <a:latin typeface="Montserrat"/>
                <a:ea typeface="Montserrat"/>
                <a:cs typeface="Montserrat"/>
                <a:sym typeface="Montserrat"/>
              </a:rPr>
              <a:t>Df_merge</a:t>
            </a:r>
            <a:r>
              <a:rPr lang="fr-FR" i="1" dirty="0">
                <a:solidFill>
                  <a:schemeClr val="tx1"/>
                </a:solidFill>
                <a:latin typeface="Montserrat"/>
                <a:ea typeface="Montserrat"/>
                <a:cs typeface="Montserrat"/>
                <a:sym typeface="Montserrat"/>
              </a:rPr>
              <a:t> ; 735 lignes × 14 colonnes (dont 21 lignes sans correspondances)</a:t>
            </a:r>
          </a:p>
          <a:p>
            <a:pPr marL="749808" lvl="1" indent="-342900">
              <a:lnSpc>
                <a:spcPct val="115000"/>
              </a:lnSpc>
              <a:spcBef>
                <a:spcPts val="0"/>
              </a:spcBef>
              <a:spcAft>
                <a:spcPts val="0"/>
              </a:spcAft>
              <a:buClr>
                <a:srgbClr val="999999"/>
              </a:buClr>
              <a:buSzPts val="1800"/>
              <a:buFont typeface="Montserrat"/>
              <a:buChar char="●"/>
            </a:pPr>
            <a:endParaRPr lang="fr-FR" i="1" dirty="0">
              <a:solidFill>
                <a:schemeClr val="tx1"/>
              </a:solidFill>
              <a:latin typeface="Montserrat"/>
              <a:ea typeface="Montserrat"/>
              <a:cs typeface="Montserrat"/>
              <a:sym typeface="Montserrat"/>
            </a:endParaRPr>
          </a:p>
          <a:p>
            <a:pPr marL="749808" lvl="1" indent="-342900">
              <a:lnSpc>
                <a:spcPct val="115000"/>
              </a:lnSpc>
              <a:spcBef>
                <a:spcPts val="0"/>
              </a:spcBef>
              <a:spcAft>
                <a:spcPts val="0"/>
              </a:spcAft>
              <a:buClr>
                <a:srgbClr val="999999"/>
              </a:buClr>
              <a:buSzPts val="1800"/>
              <a:buFont typeface="Montserrat"/>
              <a:buChar char="●"/>
            </a:pPr>
            <a:endParaRPr lang="fr-FR" i="1" dirty="0">
              <a:solidFill>
                <a:schemeClr val="tx1"/>
              </a:solidFill>
              <a:latin typeface="Montserrat"/>
              <a:ea typeface="Montserrat"/>
              <a:cs typeface="Montserrat"/>
              <a:sym typeface="Montserrat"/>
            </a:endParaRPr>
          </a:p>
          <a:p>
            <a:pPr marL="749808" lvl="1" indent="-342900">
              <a:lnSpc>
                <a:spcPct val="115000"/>
              </a:lnSpc>
              <a:spcBef>
                <a:spcPts val="0"/>
              </a:spcBef>
              <a:spcAft>
                <a:spcPts val="0"/>
              </a:spcAft>
              <a:buClr>
                <a:srgbClr val="999999"/>
              </a:buClr>
              <a:buSzPts val="1800"/>
              <a:buFont typeface="Montserrat"/>
              <a:buChar char="●"/>
            </a:pPr>
            <a:endParaRPr lang="fr-FR" i="1" dirty="0">
              <a:solidFill>
                <a:schemeClr val="tx1"/>
              </a:solidFill>
              <a:latin typeface="Montserrat"/>
              <a:ea typeface="Montserrat"/>
              <a:cs typeface="Montserrat"/>
              <a:sym typeface="Montserrat"/>
            </a:endParaRPr>
          </a:p>
          <a:p>
            <a:pPr marL="0" indent="0">
              <a:buNone/>
            </a:pPr>
            <a:endParaRPr lang="fr-FR" dirty="0">
              <a:solidFill>
                <a:schemeClr val="tx1"/>
              </a:solidFill>
            </a:endParaRPr>
          </a:p>
        </p:txBody>
      </p:sp>
      <p:pic>
        <p:nvPicPr>
          <p:cNvPr id="6" name="Espace réservé pour une image  5">
            <a:extLst>
              <a:ext uri="{FF2B5EF4-FFF2-40B4-BE49-F238E27FC236}">
                <a16:creationId xmlns:a16="http://schemas.microsoft.com/office/drawing/2014/main" id="{9ADBF50C-B38C-B418-9F8B-6F2F468D9562}"/>
              </a:ext>
            </a:extLst>
          </p:cNvPr>
          <p:cNvPicPr>
            <a:picLocks noGrp="1" noChangeAspect="1"/>
          </p:cNvPicPr>
          <p:nvPr>
            <p:ph type="pic" sz="quarter" idx="13"/>
          </p:nvPr>
        </p:nvPicPr>
        <p:blipFill rotWithShape="1">
          <a:blip r:embed="rId2"/>
          <a:srcRect t="7904" b="-354"/>
          <a:stretch/>
        </p:blipFill>
        <p:spPr>
          <a:xfrm>
            <a:off x="10602912" y="9728"/>
            <a:ext cx="1589088" cy="988905"/>
          </a:xfrm>
        </p:spPr>
      </p:pic>
      <p:pic>
        <p:nvPicPr>
          <p:cNvPr id="7" name="Image 6">
            <a:extLst>
              <a:ext uri="{FF2B5EF4-FFF2-40B4-BE49-F238E27FC236}">
                <a16:creationId xmlns:a16="http://schemas.microsoft.com/office/drawing/2014/main" id="{E9F1C01C-024F-1BF6-CB90-D96484318813}"/>
              </a:ext>
            </a:extLst>
          </p:cNvPr>
          <p:cNvPicPr>
            <a:picLocks noChangeAspect="1"/>
          </p:cNvPicPr>
          <p:nvPr/>
        </p:nvPicPr>
        <p:blipFill>
          <a:blip r:embed="rId3"/>
          <a:stretch>
            <a:fillRect/>
          </a:stretch>
        </p:blipFill>
        <p:spPr>
          <a:xfrm>
            <a:off x="322310" y="3523180"/>
            <a:ext cx="11234150" cy="1356577"/>
          </a:xfrm>
          <a:prstGeom prst="rect">
            <a:avLst/>
          </a:prstGeom>
        </p:spPr>
      </p:pic>
    </p:spTree>
    <p:extLst>
      <p:ext uri="{BB962C8B-B14F-4D97-AF65-F5344CB8AC3E}">
        <p14:creationId xmlns:p14="http://schemas.microsoft.com/office/powerpoint/2010/main" val="638544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DD0A8-D867-83AF-DD16-D37BA191AAE6}"/>
              </a:ext>
            </a:extLst>
          </p:cNvPr>
          <p:cNvSpPr>
            <a:spLocks noGrp="1"/>
          </p:cNvSpPr>
          <p:nvPr>
            <p:ph type="title"/>
          </p:nvPr>
        </p:nvSpPr>
        <p:spPr/>
        <p:txBody>
          <a:bodyPr/>
          <a:lstStyle/>
          <a:p>
            <a:r>
              <a:rPr lang="fr-FR" sz="4800" b="0" i="0" u="none" strike="noStrike" cap="none" dirty="0">
                <a:solidFill>
                  <a:schemeClr val="tx1"/>
                </a:solidFill>
                <a:latin typeface="Montserrat"/>
                <a:ea typeface="Montserrat"/>
                <a:cs typeface="Montserrat"/>
                <a:sym typeface="Montserrat"/>
              </a:rPr>
              <a:t>Analyses univariées du prix</a:t>
            </a:r>
            <a:br>
              <a:rPr lang="fr-FR" sz="4800" b="0" i="0" u="none" strike="noStrike" cap="none" dirty="0">
                <a:solidFill>
                  <a:schemeClr val="tx1"/>
                </a:solidFill>
                <a:latin typeface="Montserrat"/>
                <a:ea typeface="Montserrat"/>
                <a:cs typeface="Montserrat"/>
                <a:sym typeface="Montserrat"/>
              </a:rPr>
            </a:br>
            <a:endParaRPr lang="fr-FR" dirty="0">
              <a:solidFill>
                <a:schemeClr val="tx1"/>
              </a:solidFill>
            </a:endParaRPr>
          </a:p>
        </p:txBody>
      </p:sp>
      <p:graphicFrame>
        <p:nvGraphicFramePr>
          <p:cNvPr id="8" name="Espace réservé du contenu 7">
            <a:extLst>
              <a:ext uri="{FF2B5EF4-FFF2-40B4-BE49-F238E27FC236}">
                <a16:creationId xmlns:a16="http://schemas.microsoft.com/office/drawing/2014/main" id="{63137C59-F237-1DDF-F634-F1DFBE48CA01}"/>
              </a:ext>
            </a:extLst>
          </p:cNvPr>
          <p:cNvGraphicFramePr>
            <a:graphicFrameLocks noGrp="1"/>
          </p:cNvGraphicFramePr>
          <p:nvPr>
            <p:ph idx="1"/>
            <p:extLst>
              <p:ext uri="{D42A27DB-BD31-4B8C-83A1-F6EECF244321}">
                <p14:modId xmlns:p14="http://schemas.microsoft.com/office/powerpoint/2010/main" val="180999979"/>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Espace réservé pour une image  5">
            <a:extLst>
              <a:ext uri="{FF2B5EF4-FFF2-40B4-BE49-F238E27FC236}">
                <a16:creationId xmlns:a16="http://schemas.microsoft.com/office/drawing/2014/main" id="{326C6EB2-FC74-184C-7FF8-1FE13D13737A}"/>
              </a:ext>
            </a:extLst>
          </p:cNvPr>
          <p:cNvPicPr>
            <a:picLocks noGrp="1" noChangeAspect="1"/>
          </p:cNvPicPr>
          <p:nvPr>
            <p:ph type="pic" sz="quarter" idx="13"/>
          </p:nvPr>
        </p:nvPicPr>
        <p:blipFill rotWithShape="1">
          <a:blip r:embed="rId7"/>
          <a:srcRect t="7904" b="-354"/>
          <a:stretch/>
        </p:blipFill>
        <p:spPr>
          <a:xfrm>
            <a:off x="10602912" y="9728"/>
            <a:ext cx="1589088" cy="988905"/>
          </a:xfrm>
        </p:spPr>
      </p:pic>
    </p:spTree>
    <p:extLst>
      <p:ext uri="{BB962C8B-B14F-4D97-AF65-F5344CB8AC3E}">
        <p14:creationId xmlns:p14="http://schemas.microsoft.com/office/powerpoint/2010/main" val="395559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DD0A8-D867-83AF-DD16-D37BA191AAE6}"/>
              </a:ext>
            </a:extLst>
          </p:cNvPr>
          <p:cNvSpPr>
            <a:spLocks noGrp="1"/>
          </p:cNvSpPr>
          <p:nvPr>
            <p:ph type="title"/>
          </p:nvPr>
        </p:nvSpPr>
        <p:spPr/>
        <p:txBody>
          <a:bodyPr/>
          <a:lstStyle/>
          <a:p>
            <a:r>
              <a:rPr lang="fr-FR" sz="4800" b="0" i="0" u="none" strike="noStrike" cap="none" dirty="0">
                <a:solidFill>
                  <a:schemeClr val="tx1"/>
                </a:solidFill>
                <a:latin typeface="Montserrat"/>
                <a:ea typeface="Montserrat"/>
                <a:cs typeface="Montserrat"/>
                <a:sym typeface="Montserrat"/>
              </a:rPr>
              <a:t>Analyses univariées du prix</a:t>
            </a:r>
            <a:br>
              <a:rPr lang="fr-FR" sz="4800" b="0" i="0" u="none" strike="noStrike" cap="none" dirty="0">
                <a:solidFill>
                  <a:schemeClr val="tx1"/>
                </a:solidFill>
                <a:latin typeface="Montserrat"/>
                <a:ea typeface="Montserrat"/>
                <a:cs typeface="Montserrat"/>
                <a:sym typeface="Montserrat"/>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396C3D24-5AA0-DAB0-AE80-EF59DDDCED06}"/>
              </a:ext>
            </a:extLst>
          </p:cNvPr>
          <p:cNvSpPr>
            <a:spLocks noGrp="1"/>
          </p:cNvSpPr>
          <p:nvPr>
            <p:ph idx="1"/>
          </p:nvPr>
        </p:nvSpPr>
        <p:spPr>
          <a:xfrm>
            <a:off x="1097280" y="1845734"/>
            <a:ext cx="10058400" cy="1450757"/>
          </a:xfrm>
        </p:spPr>
        <p:txBody>
          <a:bodyPr/>
          <a:lstStyle/>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Graphique avec commentaire des résultats</a:t>
            </a:r>
          </a:p>
          <a:p>
            <a:pPr marL="749808" lvl="1" indent="-342900">
              <a:lnSpc>
                <a:spcPct val="115000"/>
              </a:lnSpc>
              <a:spcBef>
                <a:spcPts val="0"/>
              </a:spcBef>
              <a:spcAft>
                <a:spcPts val="0"/>
              </a:spcAft>
              <a:buClr>
                <a:srgbClr val="999999"/>
              </a:buClr>
              <a:buSzPts val="1800"/>
              <a:buFont typeface="Montserrat"/>
              <a:buChar char="●"/>
            </a:pPr>
            <a:r>
              <a:rPr lang="fr-FR" dirty="0">
                <a:latin typeface="Montserrat" panose="00000500000000000000" pitchFamily="2" charset="0"/>
              </a:rPr>
              <a:t>Médiane de 23,3 et un écart interquartile de 27,75. Il y a quelques valeurs aberrantes dans la distribution.</a:t>
            </a:r>
          </a:p>
          <a:p>
            <a:pPr marL="457200" marR="0" lvl="0" indent="-342900" algn="l" rtl="0">
              <a:lnSpc>
                <a:spcPct val="115000"/>
              </a:lnSpc>
              <a:spcBef>
                <a:spcPts val="0"/>
              </a:spcBef>
              <a:spcAft>
                <a:spcPts val="0"/>
              </a:spcAft>
              <a:buClr>
                <a:srgbClr val="999999"/>
              </a:buClr>
              <a:buSzPts val="1800"/>
              <a:buFont typeface="Montserrat"/>
              <a:buChar char="●"/>
            </a:pPr>
            <a:endParaRPr lang="fr-FR" i="1"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i="1" dirty="0">
              <a:solidFill>
                <a:schemeClr val="tx1"/>
              </a:solidFill>
              <a:latin typeface="Montserrat"/>
              <a:ea typeface="Montserrat"/>
              <a:cs typeface="Montserrat"/>
              <a:sym typeface="Montserrat"/>
            </a:endParaRPr>
          </a:p>
          <a:p>
            <a:endParaRPr lang="fr-FR" dirty="0">
              <a:solidFill>
                <a:schemeClr val="tx1"/>
              </a:solidFill>
            </a:endParaRPr>
          </a:p>
        </p:txBody>
      </p:sp>
      <p:pic>
        <p:nvPicPr>
          <p:cNvPr id="7" name="Espace réservé pour une image  5">
            <a:extLst>
              <a:ext uri="{FF2B5EF4-FFF2-40B4-BE49-F238E27FC236}">
                <a16:creationId xmlns:a16="http://schemas.microsoft.com/office/drawing/2014/main" id="{326C6EB2-FC74-184C-7FF8-1FE13D13737A}"/>
              </a:ext>
            </a:extLst>
          </p:cNvPr>
          <p:cNvPicPr>
            <a:picLocks noGrp="1" noChangeAspect="1"/>
          </p:cNvPicPr>
          <p:nvPr>
            <p:ph type="pic" sz="quarter" idx="13"/>
          </p:nvPr>
        </p:nvPicPr>
        <p:blipFill rotWithShape="1">
          <a:blip r:embed="rId3"/>
          <a:srcRect t="7904" b="-354"/>
          <a:stretch/>
        </p:blipFill>
        <p:spPr>
          <a:xfrm>
            <a:off x="10602912" y="9728"/>
            <a:ext cx="1589088" cy="988905"/>
          </a:xfrm>
        </p:spPr>
      </p:pic>
      <p:pic>
        <p:nvPicPr>
          <p:cNvPr id="10" name="Image 9">
            <a:extLst>
              <a:ext uri="{FF2B5EF4-FFF2-40B4-BE49-F238E27FC236}">
                <a16:creationId xmlns:a16="http://schemas.microsoft.com/office/drawing/2014/main" id="{F3C71224-DC3D-B9F1-7AC1-15AE003432B3}"/>
              </a:ext>
            </a:extLst>
          </p:cNvPr>
          <p:cNvPicPr>
            <a:picLocks noChangeAspect="1"/>
          </p:cNvPicPr>
          <p:nvPr/>
        </p:nvPicPr>
        <p:blipFill>
          <a:blip r:embed="rId4"/>
          <a:stretch>
            <a:fillRect/>
          </a:stretch>
        </p:blipFill>
        <p:spPr>
          <a:xfrm>
            <a:off x="542925" y="3296491"/>
            <a:ext cx="11106150" cy="2695575"/>
          </a:xfrm>
          <a:prstGeom prst="rect">
            <a:avLst/>
          </a:prstGeom>
        </p:spPr>
      </p:pic>
    </p:spTree>
    <p:extLst>
      <p:ext uri="{BB962C8B-B14F-4D97-AF65-F5344CB8AC3E}">
        <p14:creationId xmlns:p14="http://schemas.microsoft.com/office/powerpoint/2010/main" val="224511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DD0A8-D867-83AF-DD16-D37BA191AAE6}"/>
              </a:ext>
            </a:extLst>
          </p:cNvPr>
          <p:cNvSpPr>
            <a:spLocks noGrp="1"/>
          </p:cNvSpPr>
          <p:nvPr>
            <p:ph type="title"/>
          </p:nvPr>
        </p:nvSpPr>
        <p:spPr/>
        <p:txBody>
          <a:bodyPr/>
          <a:lstStyle/>
          <a:p>
            <a:r>
              <a:rPr lang="fr-FR" sz="4800" b="0" i="0" u="none" strike="noStrike" cap="none" dirty="0">
                <a:solidFill>
                  <a:schemeClr val="tx1"/>
                </a:solidFill>
                <a:latin typeface="Montserrat"/>
                <a:ea typeface="Montserrat"/>
                <a:cs typeface="Montserrat"/>
                <a:sym typeface="Montserrat"/>
              </a:rPr>
              <a:t>Analyses univariées du prix</a:t>
            </a:r>
            <a:br>
              <a:rPr lang="fr-FR" sz="4800" b="0" i="0" u="none" strike="noStrike" cap="none" dirty="0">
                <a:solidFill>
                  <a:schemeClr val="tx1"/>
                </a:solidFill>
                <a:latin typeface="Montserrat"/>
                <a:ea typeface="Montserrat"/>
                <a:cs typeface="Montserrat"/>
                <a:sym typeface="Montserrat"/>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396C3D24-5AA0-DAB0-AE80-EF59DDDCED06}"/>
              </a:ext>
            </a:extLst>
          </p:cNvPr>
          <p:cNvSpPr>
            <a:spLocks noGrp="1"/>
          </p:cNvSpPr>
          <p:nvPr>
            <p:ph idx="1"/>
          </p:nvPr>
        </p:nvSpPr>
        <p:spPr>
          <a:xfrm>
            <a:off x="1097280" y="1845734"/>
            <a:ext cx="10058400" cy="2016147"/>
          </a:xfrm>
        </p:spPr>
        <p:txBody>
          <a:bodyPr/>
          <a:lstStyle/>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Graphique avec commentaire des résultats</a:t>
            </a:r>
          </a:p>
          <a:p>
            <a:pPr marL="749808" lvl="1" indent="-34290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L'histogramme présenté permet d'analyser la distribution des prix en fonction de leur fréquence</a:t>
            </a:r>
          </a:p>
          <a:p>
            <a:pPr marL="749808" lvl="1" indent="-34290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Les prix inférieurs à 10 et supérieurs à 70 sont beaucoup moins fréquents.</a:t>
            </a:r>
          </a:p>
          <a:p>
            <a:pPr marL="749808" lvl="1" indent="-34290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La classe de prix la plus fréquente est celle centrée autour de 15.</a:t>
            </a:r>
          </a:p>
          <a:p>
            <a:pPr marL="749808" lvl="1" indent="-342900">
              <a:lnSpc>
                <a:spcPct val="115000"/>
              </a:lnSpc>
              <a:spcBef>
                <a:spcPts val="0"/>
              </a:spcBef>
              <a:spcAft>
                <a:spcPts val="0"/>
              </a:spcAft>
              <a:buClr>
                <a:srgbClr val="999999"/>
              </a:buClr>
              <a:buSzPts val="1800"/>
              <a:buFont typeface="Montserrat"/>
              <a:buChar char="●"/>
            </a:pPr>
            <a:endParaRPr lang="fr-FR" i="1"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i="1" dirty="0">
              <a:solidFill>
                <a:schemeClr val="tx1"/>
              </a:solidFill>
              <a:latin typeface="Montserrat"/>
              <a:ea typeface="Montserrat"/>
              <a:cs typeface="Montserrat"/>
              <a:sym typeface="Montserrat"/>
            </a:endParaRPr>
          </a:p>
          <a:p>
            <a:endParaRPr lang="fr-FR" dirty="0">
              <a:solidFill>
                <a:schemeClr val="tx1"/>
              </a:solidFill>
            </a:endParaRPr>
          </a:p>
        </p:txBody>
      </p:sp>
      <p:pic>
        <p:nvPicPr>
          <p:cNvPr id="7" name="Espace réservé pour une image  5">
            <a:extLst>
              <a:ext uri="{FF2B5EF4-FFF2-40B4-BE49-F238E27FC236}">
                <a16:creationId xmlns:a16="http://schemas.microsoft.com/office/drawing/2014/main" id="{326C6EB2-FC74-184C-7FF8-1FE13D13737A}"/>
              </a:ext>
            </a:extLst>
          </p:cNvPr>
          <p:cNvPicPr>
            <a:picLocks noGrp="1" noChangeAspect="1"/>
          </p:cNvPicPr>
          <p:nvPr>
            <p:ph type="pic" sz="quarter" idx="13"/>
          </p:nvPr>
        </p:nvPicPr>
        <p:blipFill rotWithShape="1">
          <a:blip r:embed="rId2"/>
          <a:srcRect t="7904" b="-354"/>
          <a:stretch/>
        </p:blipFill>
        <p:spPr>
          <a:xfrm>
            <a:off x="10602912" y="9728"/>
            <a:ext cx="1589088" cy="988905"/>
          </a:xfrm>
        </p:spPr>
      </p:pic>
      <p:pic>
        <p:nvPicPr>
          <p:cNvPr id="9" name="Image 8">
            <a:extLst>
              <a:ext uri="{FF2B5EF4-FFF2-40B4-BE49-F238E27FC236}">
                <a16:creationId xmlns:a16="http://schemas.microsoft.com/office/drawing/2014/main" id="{6AC250B0-B79E-AC09-8851-FE26C44E1706}"/>
              </a:ext>
            </a:extLst>
          </p:cNvPr>
          <p:cNvPicPr>
            <a:picLocks noChangeAspect="1"/>
          </p:cNvPicPr>
          <p:nvPr/>
        </p:nvPicPr>
        <p:blipFill rotWithShape="1">
          <a:blip r:embed="rId3">
            <a:extLst>
              <a:ext uri="{28A0092B-C50C-407E-A947-70E740481C1C}">
                <a14:useLocalDpi xmlns:a14="http://schemas.microsoft.com/office/drawing/2010/main" val="0"/>
              </a:ext>
            </a:extLst>
          </a:blip>
          <a:srcRect l="1217" t="6803" r="4693" b="7015"/>
          <a:stretch/>
        </p:blipFill>
        <p:spPr>
          <a:xfrm>
            <a:off x="929316" y="3578807"/>
            <a:ext cx="10165404" cy="2752929"/>
          </a:xfrm>
          <a:prstGeom prst="rect">
            <a:avLst/>
          </a:prstGeom>
        </p:spPr>
      </p:pic>
    </p:spTree>
    <p:extLst>
      <p:ext uri="{BB962C8B-B14F-4D97-AF65-F5344CB8AC3E}">
        <p14:creationId xmlns:p14="http://schemas.microsoft.com/office/powerpoint/2010/main" val="2957074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DD0A8-D867-83AF-DD16-D37BA191AAE6}"/>
              </a:ext>
            </a:extLst>
          </p:cNvPr>
          <p:cNvSpPr>
            <a:spLocks noGrp="1"/>
          </p:cNvSpPr>
          <p:nvPr>
            <p:ph type="title"/>
          </p:nvPr>
        </p:nvSpPr>
        <p:spPr/>
        <p:txBody>
          <a:bodyPr/>
          <a:lstStyle/>
          <a:p>
            <a:r>
              <a:rPr lang="fr-FR" sz="4800" b="0" i="0" u="none" strike="noStrike" cap="none" dirty="0">
                <a:solidFill>
                  <a:schemeClr val="tx1"/>
                </a:solidFill>
                <a:latin typeface="Montserrat"/>
                <a:ea typeface="Montserrat"/>
                <a:cs typeface="Montserrat"/>
                <a:sym typeface="Montserrat"/>
              </a:rPr>
              <a:t>Analyses univariées du prix</a:t>
            </a:r>
            <a:br>
              <a:rPr lang="fr-FR" sz="4800" b="0" i="0" u="none" strike="noStrike" cap="none" dirty="0">
                <a:solidFill>
                  <a:schemeClr val="tx1"/>
                </a:solidFill>
                <a:latin typeface="Montserrat"/>
                <a:ea typeface="Montserrat"/>
                <a:cs typeface="Montserrat"/>
                <a:sym typeface="Montserrat"/>
              </a:rPr>
            </a:br>
            <a:endParaRPr lang="fr-FR" dirty="0">
              <a:solidFill>
                <a:schemeClr val="tx1"/>
              </a:solidFill>
            </a:endParaRPr>
          </a:p>
        </p:txBody>
      </p:sp>
      <p:graphicFrame>
        <p:nvGraphicFramePr>
          <p:cNvPr id="4" name="Espace réservé du contenu 3">
            <a:extLst>
              <a:ext uri="{FF2B5EF4-FFF2-40B4-BE49-F238E27FC236}">
                <a16:creationId xmlns:a16="http://schemas.microsoft.com/office/drawing/2014/main" id="{6AA45F31-BAFE-8E56-4A28-7FA6D1098511}"/>
              </a:ext>
            </a:extLst>
          </p:cNvPr>
          <p:cNvGraphicFramePr>
            <a:graphicFrameLocks noGrp="1"/>
          </p:cNvGraphicFramePr>
          <p:nvPr>
            <p:ph idx="1"/>
            <p:extLst>
              <p:ext uri="{D42A27DB-BD31-4B8C-83A1-F6EECF244321}">
                <p14:modId xmlns:p14="http://schemas.microsoft.com/office/powerpoint/2010/main" val="401405379"/>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Espace réservé pour une image  5">
            <a:extLst>
              <a:ext uri="{FF2B5EF4-FFF2-40B4-BE49-F238E27FC236}">
                <a16:creationId xmlns:a16="http://schemas.microsoft.com/office/drawing/2014/main" id="{326C6EB2-FC74-184C-7FF8-1FE13D13737A}"/>
              </a:ext>
            </a:extLst>
          </p:cNvPr>
          <p:cNvPicPr>
            <a:picLocks noGrp="1" noChangeAspect="1"/>
          </p:cNvPicPr>
          <p:nvPr>
            <p:ph type="pic" sz="quarter" idx="13"/>
          </p:nvPr>
        </p:nvPicPr>
        <p:blipFill rotWithShape="1">
          <a:blip r:embed="rId7"/>
          <a:srcRect t="7904" b="-354"/>
          <a:stretch/>
        </p:blipFill>
        <p:spPr>
          <a:xfrm>
            <a:off x="10602912" y="9728"/>
            <a:ext cx="1589088" cy="988905"/>
          </a:xfrm>
        </p:spPr>
      </p:pic>
    </p:spTree>
    <p:extLst>
      <p:ext uri="{BB962C8B-B14F-4D97-AF65-F5344CB8AC3E}">
        <p14:creationId xmlns:p14="http://schemas.microsoft.com/office/powerpoint/2010/main" val="4149550291"/>
      </p:ext>
    </p:extLst>
  </p:cSld>
  <p:clrMapOvr>
    <a:masterClrMapping/>
  </p:clrMapOvr>
</p:sld>
</file>

<file path=ppt/theme/theme1.xml><?xml version="1.0" encoding="utf-8"?>
<a:theme xmlns:a="http://schemas.openxmlformats.org/drawingml/2006/main" name="Rétrospective">
  <a:themeElements>
    <a:clrScheme name="Bleu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1195</TotalTime>
  <Words>1412</Words>
  <Application>Microsoft Office PowerPoint</Application>
  <PresentationFormat>Grand écran</PresentationFormat>
  <Paragraphs>124</Paragraphs>
  <Slides>18</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Calibri</vt:lpstr>
      <vt:lpstr>Calibri Light</vt:lpstr>
      <vt:lpstr>Consolas</vt:lpstr>
      <vt:lpstr>Montserrat</vt:lpstr>
      <vt:lpstr>Rétrospective</vt:lpstr>
      <vt:lpstr>Optimisez la gestion des données d'une boutique avec Python</vt:lpstr>
      <vt:lpstr>Analyses Exploratoires des Données </vt:lpstr>
      <vt:lpstr>Analyses Exploratoires des Données </vt:lpstr>
      <vt:lpstr>Fusion ou consolidations des données</vt:lpstr>
      <vt:lpstr>Fusion ou consolidations des données</vt:lpstr>
      <vt:lpstr>Analyses univariées du prix </vt:lpstr>
      <vt:lpstr>Analyses univariées du prix </vt:lpstr>
      <vt:lpstr>Analyses univariées du prix </vt:lpstr>
      <vt:lpstr>Analyses univariées du prix </vt:lpstr>
      <vt:lpstr>Analyses complémentaires CA, quantités, stocks, taux de marge et correlations</vt:lpstr>
      <vt:lpstr>Analyses complémentaires CA, quantités, stocks, taux de marge et correlations</vt:lpstr>
      <vt:lpstr>Analyses complémentaires CA, quantités, stocks, taux de marge et correlations</vt:lpstr>
      <vt:lpstr>Analyses complémentaires CA, quantités, stocks, taux de marge et correlations</vt:lpstr>
      <vt:lpstr>Analyses complémentaires CA, quantités, stocks, taux de marge et correlations</vt:lpstr>
      <vt:lpstr>Analyses complémentaires CA, quantités, stocks, taux de marge et correlations</vt:lpstr>
      <vt:lpstr>Actions pour la suite</vt:lpstr>
      <vt:lpstr>Actions pour la suite</vt:lpstr>
      <vt:lpstr>Actions pour la suite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ordinateur</dc:creator>
  <cp:lastModifiedBy>benos akuma</cp:lastModifiedBy>
  <cp:revision>40</cp:revision>
  <dcterms:created xsi:type="dcterms:W3CDTF">2024-04-06T12:37:07Z</dcterms:created>
  <dcterms:modified xsi:type="dcterms:W3CDTF">2024-07-01T07:29:59Z</dcterms:modified>
</cp:coreProperties>
</file>