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36576000" cy="27432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5264">
          <p15:clr>
            <a:srgbClr val="A4A3A4"/>
          </p15:clr>
        </p15:guide>
        <p15:guide id="2" pos="7776">
          <p15:clr>
            <a:srgbClr val="9AA0A6"/>
          </p15:clr>
        </p15:guide>
        <p15:guide id="3">
          <p15:clr>
            <a:srgbClr val="9AA0A6"/>
          </p15:clr>
        </p15:guide>
        <p15:guide id="4" pos="23040">
          <p15:clr>
            <a:srgbClr val="9AA0A6"/>
          </p15:clr>
        </p15:guide>
        <p15:guide id="5" orient="horz" pos="27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304CE1-E055-4BD2-B5BF-4F8D70363B2D}">
  <a:tblStyle styleId="{74304CE1-E055-4BD2-B5BF-4F8D70363B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2"/>
    <p:restoredTop sz="94643"/>
  </p:normalViewPr>
  <p:slideViewPr>
    <p:cSldViewPr snapToGrid="0">
      <p:cViewPr>
        <p:scale>
          <a:sx n="30" d="100"/>
          <a:sy n="30" d="100"/>
        </p:scale>
        <p:origin x="2288" y="480"/>
      </p:cViewPr>
      <p:guideLst>
        <p:guide pos="15264"/>
        <p:guide pos="7776"/>
        <p:guide/>
        <p:guide pos="23040"/>
        <p:guide orient="horz"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177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17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er 2 and 3">
  <p:cSld name="Tier 2 and 3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4039850" y="876300"/>
            <a:ext cx="21469349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300" y="876300"/>
            <a:ext cx="1228725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4039850" y="876300"/>
            <a:ext cx="21469349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0" y="54429"/>
            <a:ext cx="36576001" cy="95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29"/>
              <a:buFont typeface="Arial"/>
              <a:buNone/>
            </a:pPr>
            <a:r>
              <a:rPr lang="en-US" sz="3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UNCLASSIFIED</a:t>
            </a:r>
            <a:endParaRPr sz="342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72571" y="35839475"/>
            <a:ext cx="27432000" cy="73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29"/>
              <a:buFont typeface="Arial"/>
              <a:buNone/>
            </a:pPr>
            <a:r>
              <a:rPr lang="en-US" sz="3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UNCLASSIFIED</a:t>
            </a:r>
            <a:endParaRPr sz="342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4039850" y="876300"/>
            <a:ext cx="21469349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3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26475581"/>
            <a:ext cx="36576001" cy="95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29"/>
              <a:buFont typeface="Arial"/>
              <a:buNone/>
            </a:pPr>
            <a:r>
              <a:rPr lang="en-US" sz="3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UNCLASSIFIED</a:t>
            </a:r>
            <a:endParaRPr sz="342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160200" y="10007437"/>
            <a:ext cx="12024000" cy="2407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60200" y="17143429"/>
            <a:ext cx="12024000" cy="1400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0" y="4343400"/>
            <a:ext cx="12344400" cy="230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dirty="0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54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Semi-Supervised Learning</a:t>
            </a:r>
            <a:r>
              <a:rPr lang="en-US" sz="360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type of machine learning that makes use of unlabeled data for training to improve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accuracy</a:t>
            </a:r>
            <a:r>
              <a:rPr lang="en-US" sz="360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has been shown to work in Automatic Speech Recognition</a:t>
            </a:r>
            <a:r>
              <a:rPr lang="en-US" sz="3600" baseline="30000" dirty="0">
                <a:latin typeface="Helvetica Neue"/>
                <a:ea typeface="Helvetica Neue"/>
                <a:cs typeface="Helvetica Neue"/>
                <a:sym typeface="Helvetica Neue"/>
              </a:rPr>
              <a:t>[1]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latin typeface="Helvetica Neue"/>
                <a:ea typeface="Helvetica Neue"/>
                <a:cs typeface="Helvetica Neue"/>
                <a:sym typeface="Helvetica Neue"/>
              </a:rPr>
              <a:t>Domain Adaptation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 is the process of modifying a model trained on data from a specific source domain to improve performance on a target domain.</a:t>
            </a:r>
            <a:endParaRPr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goal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to find the smallest quantity of out-of-domain speech data to train a speech recognition system whose predictions on unlabeled in-domain data improve accuracy during semi-supervised learning.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 sz="5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The Multilingual Computing and Analytics Branch at ARL has speech-to-speech devices deployed with soldiers in noisy, conversational environments.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Most speech data available in low-resource languages is clean audio from parliamentary proceedings or TV news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Helvetica Neue"/>
                <a:ea typeface="Helvetica Neue"/>
                <a:cs typeface="Helvetica Neue"/>
                <a:sym typeface="Helvetica Neue"/>
              </a:rPr>
              <a:t>A method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 to train low-resource, robust ASR models for everyday speech would benefit most ASR applications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54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We use two very common English ASR corpora, Wall Street Journal (WSJ) and Switchboard (SWBD)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9250" y="5482316"/>
            <a:ext cx="11349301" cy="74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12344400" y="4343400"/>
            <a:ext cx="11887200" cy="230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</a:t>
            </a:r>
            <a:endParaRPr sz="3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Prepare </a:t>
            </a:r>
            <a:r>
              <a:rPr lang="en-US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data.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 the out-of-domain </a:t>
            </a:r>
            <a:r>
              <a:rPr lang="en-US" sz="3600" b="1" dirty="0" smtClean="0">
                <a:solidFill>
                  <a:srgbClr val="2072B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WSJ</a:t>
            </a:r>
            <a:endParaRPr lang="en-US" sz="3600" b="1" dirty="0">
              <a:solidFill>
                <a:srgbClr val="2072B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smtClean="0">
                <a:latin typeface="Helvetica Neue"/>
                <a:ea typeface="Helvetica Neue"/>
                <a:cs typeface="Helvetica Neue"/>
                <a:sym typeface="Helvetica Neue"/>
              </a:rPr>
              <a:t>training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subsets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Train </a:t>
            </a:r>
            <a:r>
              <a:rPr lang="en-US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model.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</a:t>
            </a:r>
            <a:r>
              <a:rPr lang="en-US" sz="36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Kaldi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train an LF-MMI </a:t>
            </a: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</a:t>
            </a:r>
            <a:endParaRPr lang="en-US"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r>
              <a:rPr lang="en-US" sz="3600" baseline="300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</a:t>
            </a:r>
            <a:r>
              <a:rPr lang="en-US" sz="3600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each of the </a:t>
            </a:r>
            <a:r>
              <a:rPr lang="en-US" sz="3600" b="1" dirty="0">
                <a:solidFill>
                  <a:srgbClr val="2072B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WSJ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training subsets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endParaRPr lang="en-US"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split1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split2, split3, etc.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Assign </a:t>
            </a:r>
            <a:r>
              <a:rPr lang="en-US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pseudo-labels.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each split’s model </a:t>
            </a: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lang="en-US"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pseudo-labels to a batch of the </a:t>
            </a: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unlabeled</a:t>
            </a:r>
            <a:endParaRPr lang="en-US"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SWBD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Train </a:t>
            </a:r>
            <a:r>
              <a:rPr lang="en-US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model.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to train the </a:t>
            </a: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lang="en-US"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pseudo-labeled </a:t>
            </a:r>
            <a:r>
              <a:rPr lang="en-US" sz="3600" b="1" dirty="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SWBD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to get </a:t>
            </a: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lang="en-US"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Repeat</a:t>
            </a:r>
            <a:r>
              <a:rPr lang="en-US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to step 3 with improved model </a:t>
            </a:r>
            <a:r>
              <a:rPr lang="en-US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incorporate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</a:t>
            </a:r>
            <a:r>
              <a:rPr lang="en-US" sz="3600" b="1" dirty="0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SWBD </a:t>
            </a:r>
            <a:r>
              <a:rPr lang="en-US" sz="3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</a:t>
            </a:r>
            <a:endParaRPr sz="3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588150" y="1191769"/>
            <a:ext cx="17286900" cy="2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ADAPTATION FOR SPEECH RECOGNITION THROUGH SEMI-SUPERVISED LEARNING</a:t>
            </a:r>
            <a:endParaRPr sz="5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Oliver Bentham		Dr. Stephen </a:t>
            </a:r>
            <a:r>
              <a:rPr lang="en-US" sz="4800" b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LaRocca</a:t>
            </a:r>
            <a:endParaRPr sz="4800" b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24231700" y="4343450"/>
            <a:ext cx="12344400" cy="230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dirty="0">
                <a:latin typeface="Helvetica Neue"/>
                <a:ea typeface="Helvetica Neue"/>
                <a:cs typeface="Helvetica Neue"/>
                <a:sym typeface="Helvetica Neue"/>
              </a:rPr>
              <a:t>Hypothesized Results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80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b="1" dirty="0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sz="54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Baseline Word Error Rates for splits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prior to semi-supervised learning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b="1" dirty="0"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sz="54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smtClean="0">
                <a:latin typeface="Helvetica Neue"/>
                <a:ea typeface="Helvetica Neue"/>
                <a:cs typeface="Helvetica Neue"/>
                <a:sym typeface="Helvetica Neue"/>
              </a:rPr>
              <a:t>1. Test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with different languages and different domains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smtClean="0">
                <a:latin typeface="Helvetica Neue"/>
                <a:ea typeface="Helvetica Neue"/>
                <a:cs typeface="Helvetica Neue"/>
                <a:sym typeface="Helvetica Neue"/>
              </a:rPr>
              <a:t>2. Experiment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with different language models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3. Investigate different neural architectures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b="1" dirty="0"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sz="18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1] </a:t>
            </a:r>
            <a:r>
              <a:rPr lang="en-US" sz="24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Manohar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V., </a:t>
            </a: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Hadian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H., </a:t>
            </a: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Povey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D., &amp; </a:t>
            </a: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Khudanpur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S. (2018). Semi-Supervised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Training of Acoustic Models Using Lattice-Free MMI. 2018 IEEE International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Conference on Acoustics, Speech and Signal Processing (ICASSP).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doi:10.1109/icassp.2018.8462331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2]  </a:t>
            </a:r>
            <a:r>
              <a:rPr lang="en-US" sz="24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Povey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D., </a:t>
            </a: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Peddinti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V., Galvez, D., </a:t>
            </a: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Ghahremani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P., </a:t>
            </a: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Manohar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V., Na, X., . . .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Khudanpur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, S. (2016). Purely Sequence-Trained Neural Networks for ASR Based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on Lattice-Free MMI. </a:t>
            </a:r>
            <a:r>
              <a:rPr lang="en-US" sz="2400" dirty="0" err="1">
                <a:latin typeface="Helvetica Neue"/>
                <a:ea typeface="Helvetica Neue"/>
                <a:cs typeface="Helvetica Neue"/>
                <a:sym typeface="Helvetica Neue"/>
              </a:rPr>
              <a:t>Interspeech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 2016. doi:10.21437/interspeech.2016-595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0" name="Google Shape;30;p3"/>
          <p:cNvGraphicFramePr/>
          <p:nvPr/>
        </p:nvGraphicFramePr>
        <p:xfrm>
          <a:off x="176922" y="21446478"/>
          <a:ext cx="12024000" cy="5826400"/>
        </p:xfrm>
        <a:graphic>
          <a:graphicData uri="http://schemas.openxmlformats.org/drawingml/2006/table">
            <a:tbl>
              <a:tblPr>
                <a:noFill/>
                <a:tableStyleId>{74304CE1-E055-4BD2-B5BF-4F8D70363B2D}</a:tableStyleId>
              </a:tblPr>
              <a:tblGrid>
                <a:gridCol w="2788875"/>
                <a:gridCol w="3207125"/>
                <a:gridCol w="3259775"/>
                <a:gridCol w="2768225"/>
              </a:tblGrid>
              <a:tr h="160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speech corpus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domain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labeled/ transcribed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Wall Street Journal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out-of-</a:t>
                      </a: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domain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edited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news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clean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Switchboard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in-domain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conversational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phone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noisy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4450" y="14004625"/>
            <a:ext cx="11887200" cy="160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0791" y="18600996"/>
            <a:ext cx="8434510" cy="16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70800" y="23004259"/>
            <a:ext cx="8434500" cy="262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59223" y="9548900"/>
            <a:ext cx="7657652" cy="1603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" name="Google Shape;35;p3"/>
          <p:cNvGraphicFramePr/>
          <p:nvPr/>
        </p:nvGraphicFramePr>
        <p:xfrm>
          <a:off x="25826688" y="14989708"/>
          <a:ext cx="9154425" cy="5669070"/>
        </p:xfrm>
        <a:graphic>
          <a:graphicData uri="http://schemas.openxmlformats.org/drawingml/2006/table">
            <a:tbl>
              <a:tblPr>
                <a:noFill/>
                <a:tableStyleId>{74304CE1-E055-4BD2-B5BF-4F8D70363B2D}</a:tableStyleId>
              </a:tblPr>
              <a:tblGrid>
                <a:gridCol w="3051475"/>
                <a:gridCol w="3051475"/>
                <a:gridCol w="3051475"/>
              </a:tblGrid>
              <a:tr h="122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wsj training utterances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wsj test set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swbd test set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5k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11.67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94.76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10k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9.03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86.95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15k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7.60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85.98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20k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7.23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83.74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25k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7.20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72.96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30k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7.03</a:t>
                      </a:r>
                      <a:endParaRPr sz="36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79.91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Custom</PresentationFormat>
  <Paragraphs>155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1_Office Theme</vt:lpstr>
      <vt:lpstr>DOMAIN ADAPTATION FOR SPEECH RECOGNITION THROUGH SEMI-SUPERVISED LEARNING  Oliver Bentham  Dr. Stephen LaRocca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ADAPTATION FOR SPEECH RECOGNITION THROUGH SEMI-SUPERVISED LEARNING  Oliver Bentham  Dr. Stephen LaRocca</dc:title>
  <cp:lastModifiedBy>Microsoft Office User</cp:lastModifiedBy>
  <cp:revision>1</cp:revision>
  <dcterms:modified xsi:type="dcterms:W3CDTF">2019-08-01T17:47:01Z</dcterms:modified>
</cp:coreProperties>
</file>