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0875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4340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055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50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6818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6274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77177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9442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0458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7239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836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2276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5939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3612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558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6785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7391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7CBFE5-1CAD-401A-8EE5-9B99B9442CDA}" type="datetimeFigureOut">
              <a:rPr lang="en-NG" smtClean="0"/>
              <a:t>29/03/2022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2C3A-C801-47C8-81E2-1301150367B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1809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4F7A-8092-45B1-B508-36BC87936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Assignment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3C79A-3F92-4E24-A018-A0CFA2F04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6728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08B6-5CE6-4A8C-AC9B-6869A39D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cubic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6ADF-8911-41FF-A202-D0D1A674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911" y="1152983"/>
            <a:ext cx="8949923" cy="5705017"/>
          </a:xfrm>
        </p:spPr>
        <p:txBody>
          <a:bodyPr>
            <a:noAutofit/>
          </a:bodyPr>
          <a:lstStyle/>
          <a:p>
            <a:r>
              <a:rPr lang="en-US" sz="1400" dirty="0"/>
              <a:t>A=input coefficient of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B=input coefficient of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C= input </a:t>
            </a:r>
            <a:r>
              <a:rPr lang="en-US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coeffient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of x</a:t>
            </a:r>
          </a:p>
          <a:p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= input constant term</a:t>
            </a:r>
          </a:p>
          <a:p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COMPUTE a1= B/A</a:t>
            </a:r>
          </a:p>
          <a:p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COMPUTE a2= C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/A</a:t>
            </a:r>
          </a:p>
          <a:p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COMPUTE a3= D/A</a:t>
            </a:r>
          </a:p>
          <a:p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COMPUTE Q= (3a1 *a2-a1*a1)/9</a:t>
            </a:r>
          </a:p>
          <a:p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COMPUTE R=(9*a1*a2 -27*a3-2*a1*a1*a1)/54</a:t>
            </a:r>
          </a:p>
          <a:p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COMPUTE S=  (R+ (Q</a:t>
            </a:r>
            <a:r>
              <a:rPr lang="en-US" sz="14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+R</a:t>
            </a:r>
            <a:r>
              <a:rPr lang="en-US" sz="14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1/2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1/3</a:t>
            </a:r>
          </a:p>
          <a:p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COMPUTE T= (R- (Q</a:t>
            </a:r>
            <a:r>
              <a:rPr lang="en-US" sz="14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+R</a:t>
            </a:r>
            <a:r>
              <a:rPr lang="en-US" sz="14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1/2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1/3</a:t>
            </a:r>
          </a:p>
          <a:p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COMPUTE ROOT1= S +T –(a1/3)</a:t>
            </a:r>
          </a:p>
          <a:p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COMPUTE ROOT2= -0.5(S+T)-(a1/3) +0.5i(S-T)(3)</a:t>
            </a:r>
            <a:r>
              <a:rPr lang="en-US" sz="1400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</a:p>
          <a:p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COMPUTE ROOT3= -0.5(S+T)-(a1/3) -0.5i(S-T)(3)</a:t>
            </a:r>
            <a:r>
              <a:rPr lang="en-US" sz="1400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1/2  </a:t>
            </a:r>
          </a:p>
          <a:p>
            <a:pPr marL="0" indent="0">
              <a:buNone/>
            </a:pPr>
            <a:r>
              <a:rPr lang="en-US" sz="1400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PRINT ROOT1</a:t>
            </a:r>
          </a:p>
          <a:p>
            <a:pPr marL="0" indent="0">
              <a:buNone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         PRINT ROOT2</a:t>
            </a:r>
          </a:p>
          <a:p>
            <a:pPr marL="0" indent="0">
              <a:buNone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          PRINT ROOT3</a:t>
            </a:r>
          </a:p>
          <a:p>
            <a:endParaRPr lang="en-NG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G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/>
              <a:t> </a:t>
            </a:r>
            <a:endParaRPr lang="en-NG" sz="1400" dirty="0"/>
          </a:p>
        </p:txBody>
      </p:sp>
    </p:spTree>
    <p:extLst>
      <p:ext uri="{BB962C8B-B14F-4D97-AF65-F5344CB8AC3E}">
        <p14:creationId xmlns:p14="http://schemas.microsoft.com/office/powerpoint/2010/main" val="12746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F615-C708-471A-9189-8CBC12A7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5E19-021C-4B1E-9448-576B0CB66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24C8E0-38B2-49AB-B9C6-2C5553B5534D}"/>
              </a:ext>
            </a:extLst>
          </p:cNvPr>
          <p:cNvSpPr/>
          <p:nvPr/>
        </p:nvSpPr>
        <p:spPr>
          <a:xfrm>
            <a:off x="4214191" y="452718"/>
            <a:ext cx="2398644" cy="7929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8311BA-8FDB-4DBA-9886-B5EAEC8F9B7C}"/>
              </a:ext>
            </a:extLst>
          </p:cNvPr>
          <p:cNvCxnSpPr>
            <a:stCxn id="4" idx="4"/>
          </p:cNvCxnSpPr>
          <p:nvPr/>
        </p:nvCxnSpPr>
        <p:spPr>
          <a:xfrm>
            <a:off x="5413513" y="1245704"/>
            <a:ext cx="19878" cy="33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8168A2B-EB91-4790-8952-2D346ED67827}"/>
              </a:ext>
            </a:extLst>
          </p:cNvPr>
          <p:cNvSpPr/>
          <p:nvPr/>
        </p:nvSpPr>
        <p:spPr>
          <a:xfrm>
            <a:off x="4234069" y="1577009"/>
            <a:ext cx="2398644" cy="106922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A=coefficient of x</a:t>
            </a:r>
            <a:r>
              <a:rPr lang="en-US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NG" baseline="30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2B40BA-BBE5-414D-8549-E96E7B9DDF9F}"/>
              </a:ext>
            </a:extLst>
          </p:cNvPr>
          <p:cNvCxnSpPr/>
          <p:nvPr/>
        </p:nvCxnSpPr>
        <p:spPr>
          <a:xfrm>
            <a:off x="5552661" y="2646234"/>
            <a:ext cx="0" cy="42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EE14E893-FAFC-4169-A411-C6C42E673238}"/>
              </a:ext>
            </a:extLst>
          </p:cNvPr>
          <p:cNvSpPr/>
          <p:nvPr/>
        </p:nvSpPr>
        <p:spPr>
          <a:xfrm>
            <a:off x="4234069" y="3074504"/>
            <a:ext cx="2398644" cy="106922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B=coefficient of x</a:t>
            </a:r>
            <a:r>
              <a:rPr lang="en-US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NG" baseline="30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94D1DC-46E1-4361-A2DC-4EEDD3A4D91A}"/>
              </a:ext>
            </a:extLst>
          </p:cNvPr>
          <p:cNvCxnSpPr/>
          <p:nvPr/>
        </p:nvCxnSpPr>
        <p:spPr>
          <a:xfrm>
            <a:off x="5552661" y="4143729"/>
            <a:ext cx="0" cy="28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DC0FAC9-607D-4A39-960A-89653039A71A}"/>
              </a:ext>
            </a:extLst>
          </p:cNvPr>
          <p:cNvSpPr/>
          <p:nvPr/>
        </p:nvSpPr>
        <p:spPr>
          <a:xfrm>
            <a:off x="4214191" y="4409336"/>
            <a:ext cx="2398643" cy="786728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C=coefficient of x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C6C465-AE59-4D69-83FE-E41CE8995A09}"/>
              </a:ext>
            </a:extLst>
          </p:cNvPr>
          <p:cNvCxnSpPr/>
          <p:nvPr/>
        </p:nvCxnSpPr>
        <p:spPr>
          <a:xfrm>
            <a:off x="5433391" y="5196064"/>
            <a:ext cx="0" cy="41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114DD8C2-2EFA-4FD3-9C38-C34F9A4C6BC3}"/>
              </a:ext>
            </a:extLst>
          </p:cNvPr>
          <p:cNvSpPr/>
          <p:nvPr/>
        </p:nvSpPr>
        <p:spPr>
          <a:xfrm>
            <a:off x="3538330" y="5618922"/>
            <a:ext cx="3445563" cy="57040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D=</a:t>
            </a:r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constant term</a:t>
            </a:r>
            <a:endParaRPr lang="en-NG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905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91E5-677B-4551-A294-217BD63F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6915-28B4-4B33-B71E-58C65828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75ACAD-D7AA-4663-BFD1-B7DD0FA42253}"/>
              </a:ext>
            </a:extLst>
          </p:cNvPr>
          <p:cNvCxnSpPr/>
          <p:nvPr/>
        </p:nvCxnSpPr>
        <p:spPr>
          <a:xfrm>
            <a:off x="5194852" y="609600"/>
            <a:ext cx="0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711053-B4D7-4E0E-8903-114E47776817}"/>
              </a:ext>
            </a:extLst>
          </p:cNvPr>
          <p:cNvSpPr/>
          <p:nvPr/>
        </p:nvSpPr>
        <p:spPr>
          <a:xfrm>
            <a:off x="4194312" y="954157"/>
            <a:ext cx="2001079" cy="7798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COMPUTE a1= B/A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5CF553-CB4C-4B04-9DC8-50675F55EEFA}"/>
              </a:ext>
            </a:extLst>
          </p:cNvPr>
          <p:cNvCxnSpPr>
            <a:stCxn id="6" idx="2"/>
          </p:cNvCxnSpPr>
          <p:nvPr/>
        </p:nvCxnSpPr>
        <p:spPr>
          <a:xfrm flipH="1">
            <a:off x="5194851" y="1733979"/>
            <a:ext cx="1" cy="31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2F54318-440C-476B-BCE8-B29F9905BD2C}"/>
              </a:ext>
            </a:extLst>
          </p:cNvPr>
          <p:cNvSpPr/>
          <p:nvPr/>
        </p:nvSpPr>
        <p:spPr>
          <a:xfrm>
            <a:off x="4194312" y="2078536"/>
            <a:ext cx="2001074" cy="554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COMPUTE a2=C/A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78410A-F51E-4B6F-92BE-324E8E3E6F7F}"/>
              </a:ext>
            </a:extLst>
          </p:cNvPr>
          <p:cNvCxnSpPr>
            <a:stCxn id="9" idx="2"/>
          </p:cNvCxnSpPr>
          <p:nvPr/>
        </p:nvCxnSpPr>
        <p:spPr>
          <a:xfrm>
            <a:off x="5194849" y="2633070"/>
            <a:ext cx="2" cy="30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B43DC8E-A8D3-41D6-9A21-F7C60397B65F}"/>
              </a:ext>
            </a:extLst>
          </p:cNvPr>
          <p:cNvSpPr/>
          <p:nvPr/>
        </p:nvSpPr>
        <p:spPr>
          <a:xfrm>
            <a:off x="4194312" y="2941983"/>
            <a:ext cx="2312501" cy="649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COMPUTE a3=D/A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6CD901-FCCA-4A10-825E-EB1961CD66F8}"/>
              </a:ext>
            </a:extLst>
          </p:cNvPr>
          <p:cNvCxnSpPr/>
          <p:nvPr/>
        </p:nvCxnSpPr>
        <p:spPr>
          <a:xfrm>
            <a:off x="5194849" y="3591339"/>
            <a:ext cx="0" cy="33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BCA427-D2B0-4603-BA1F-C78355179F66}"/>
              </a:ext>
            </a:extLst>
          </p:cNvPr>
          <p:cNvSpPr/>
          <p:nvPr/>
        </p:nvSpPr>
        <p:spPr>
          <a:xfrm>
            <a:off x="4194312" y="3900252"/>
            <a:ext cx="2663689" cy="883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COMPUTE Q= (3a1 *a2-a1*a1)/9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4FFCDD-D69A-42EB-A52B-3EDBB7796571}"/>
              </a:ext>
            </a:extLst>
          </p:cNvPr>
          <p:cNvCxnSpPr/>
          <p:nvPr/>
        </p:nvCxnSpPr>
        <p:spPr>
          <a:xfrm>
            <a:off x="5685183" y="4784035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4E4AE-9E0A-4A37-9398-55DDE1C6A66E}"/>
              </a:ext>
            </a:extLst>
          </p:cNvPr>
          <p:cNvSpPr/>
          <p:nvPr/>
        </p:nvSpPr>
        <p:spPr>
          <a:xfrm>
            <a:off x="4399722" y="5128591"/>
            <a:ext cx="2782954" cy="5392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COMPUTE R=(9*a1*a2 -27*a3-2*a1*a1*a1)/54</a:t>
            </a:r>
            <a:endParaRPr lang="en-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7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2AFE-E013-423B-BF3A-8909234D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002B-02EA-4FBA-9BF9-2F2E9970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E263B1-2BDA-4AF1-A5F3-2143FD78C087}"/>
              </a:ext>
            </a:extLst>
          </p:cNvPr>
          <p:cNvCxnSpPr/>
          <p:nvPr/>
        </p:nvCxnSpPr>
        <p:spPr>
          <a:xfrm>
            <a:off x="5168348" y="556591"/>
            <a:ext cx="0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C609C99-9211-4DCA-B163-6B58601A70A6}"/>
              </a:ext>
            </a:extLst>
          </p:cNvPr>
          <p:cNvSpPr/>
          <p:nvPr/>
        </p:nvSpPr>
        <p:spPr>
          <a:xfrm>
            <a:off x="3379306" y="834887"/>
            <a:ext cx="3578084" cy="821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COMPUTE S=  (R+ (Q</a:t>
            </a:r>
            <a:r>
              <a:rPr lang="en-US" sz="1800" baseline="300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+R</a:t>
            </a:r>
            <a:r>
              <a:rPr lang="en-US" sz="1800" baseline="300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1/2 </a:t>
            </a:r>
            <a:r>
              <a:rPr lang="en-US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1/3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3FBB9B-63E0-4C9B-86BD-24DEC2B27DE6}"/>
              </a:ext>
            </a:extLst>
          </p:cNvPr>
          <p:cNvCxnSpPr/>
          <p:nvPr/>
        </p:nvCxnSpPr>
        <p:spPr>
          <a:xfrm>
            <a:off x="5300870" y="1656522"/>
            <a:ext cx="0" cy="26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337094-865E-410E-92CC-26F7DE676145}"/>
              </a:ext>
            </a:extLst>
          </p:cNvPr>
          <p:cNvSpPr/>
          <p:nvPr/>
        </p:nvSpPr>
        <p:spPr>
          <a:xfrm>
            <a:off x="3379306" y="1934818"/>
            <a:ext cx="3750365" cy="1062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COMPUTE T= (R- (Q</a:t>
            </a:r>
            <a:r>
              <a:rPr lang="en-US" sz="1800" baseline="300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+R</a:t>
            </a:r>
            <a:r>
              <a:rPr lang="en-US" sz="1800" baseline="300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1/2 </a:t>
            </a:r>
            <a:r>
              <a:rPr lang="en-US" sz="18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1/3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518C2-5AC1-411F-B808-9B68F0556F7F}"/>
              </a:ext>
            </a:extLst>
          </p:cNvPr>
          <p:cNvCxnSpPr/>
          <p:nvPr/>
        </p:nvCxnSpPr>
        <p:spPr>
          <a:xfrm>
            <a:off x="5512904" y="2997048"/>
            <a:ext cx="0" cy="24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3463D-4649-4DA5-8072-D9B964997A9D}"/>
              </a:ext>
            </a:extLst>
          </p:cNvPr>
          <p:cNvSpPr/>
          <p:nvPr/>
        </p:nvSpPr>
        <p:spPr>
          <a:xfrm>
            <a:off x="3173895" y="3246783"/>
            <a:ext cx="3988905" cy="967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COMPUTE ROOT1= S +T –(a1/3)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BEE2AD-B19D-4492-9C05-1E08D7114C7D}"/>
              </a:ext>
            </a:extLst>
          </p:cNvPr>
          <p:cNvCxnSpPr/>
          <p:nvPr/>
        </p:nvCxnSpPr>
        <p:spPr>
          <a:xfrm>
            <a:off x="5512904" y="4214191"/>
            <a:ext cx="0" cy="33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F21F7F-3073-4A83-97F0-8D64E3918AEB}"/>
              </a:ext>
            </a:extLst>
          </p:cNvPr>
          <p:cNvSpPr/>
          <p:nvPr/>
        </p:nvSpPr>
        <p:spPr>
          <a:xfrm>
            <a:off x="3173895" y="4544327"/>
            <a:ext cx="4949688" cy="84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COMPUTE ROOT2= -0.5(S+T)-(a1/3) +0.5i(S-T)(3)</a:t>
            </a:r>
            <a:r>
              <a:rPr lang="en-US" sz="1800" baseline="300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6722565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3090-2B34-40E0-B0AC-61696B5A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934D-F4C3-4FA8-92EF-CC5E5522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4CCF96-602E-4C41-984A-570939490D1F}"/>
              </a:ext>
            </a:extLst>
          </p:cNvPr>
          <p:cNvCxnSpPr/>
          <p:nvPr/>
        </p:nvCxnSpPr>
        <p:spPr>
          <a:xfrm>
            <a:off x="5327374" y="675861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EBADC55-30AA-4FB3-AE81-CD86708403CA}"/>
              </a:ext>
            </a:extLst>
          </p:cNvPr>
          <p:cNvSpPr/>
          <p:nvPr/>
        </p:nvSpPr>
        <p:spPr>
          <a:xfrm>
            <a:off x="3896139" y="1232452"/>
            <a:ext cx="3856379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COMPUTE ROOT3= -0.5(S+T)-(a1/3) -0.5i(S-T)(3)</a:t>
            </a:r>
            <a:r>
              <a:rPr lang="en-US" sz="1800" baseline="300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1/2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29B917-9976-439B-B67E-66298D134A14}"/>
              </a:ext>
            </a:extLst>
          </p:cNvPr>
          <p:cNvCxnSpPr>
            <a:cxnSpLocks/>
          </p:cNvCxnSpPr>
          <p:nvPr/>
        </p:nvCxnSpPr>
        <p:spPr>
          <a:xfrm>
            <a:off x="6096000" y="2451652"/>
            <a:ext cx="0" cy="22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EB65819D-2CB7-4C0B-9C2A-4E5920450FCD}"/>
              </a:ext>
            </a:extLst>
          </p:cNvPr>
          <p:cNvSpPr/>
          <p:nvPr/>
        </p:nvSpPr>
        <p:spPr>
          <a:xfrm>
            <a:off x="4273824" y="2670312"/>
            <a:ext cx="3101007" cy="69574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ROOT1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00EA38-379B-4565-9606-84834EF41ACF}"/>
              </a:ext>
            </a:extLst>
          </p:cNvPr>
          <p:cNvCxnSpPr>
            <a:cxnSpLocks/>
          </p:cNvCxnSpPr>
          <p:nvPr/>
        </p:nvCxnSpPr>
        <p:spPr>
          <a:xfrm>
            <a:off x="5512904" y="3366052"/>
            <a:ext cx="0" cy="18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452D4DB6-165F-47E9-BAE7-8122D231CCFC}"/>
              </a:ext>
            </a:extLst>
          </p:cNvPr>
          <p:cNvSpPr/>
          <p:nvPr/>
        </p:nvSpPr>
        <p:spPr>
          <a:xfrm>
            <a:off x="3913438" y="3548270"/>
            <a:ext cx="3326288" cy="90114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ROOT2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7DEA85-9DDA-43B7-A9D5-F924C8A50754}"/>
              </a:ext>
            </a:extLst>
          </p:cNvPr>
          <p:cNvCxnSpPr/>
          <p:nvPr/>
        </p:nvCxnSpPr>
        <p:spPr>
          <a:xfrm>
            <a:off x="5824327" y="4449417"/>
            <a:ext cx="0" cy="29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DD4B5F5-0A95-427A-A9A9-06EBAAB1C5A8}"/>
              </a:ext>
            </a:extLst>
          </p:cNvPr>
          <p:cNvSpPr/>
          <p:nvPr/>
        </p:nvSpPr>
        <p:spPr>
          <a:xfrm>
            <a:off x="4081670" y="4744278"/>
            <a:ext cx="3158045" cy="50358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ROOT3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93794C-F227-4B29-A236-0A507F46271E}"/>
              </a:ext>
            </a:extLst>
          </p:cNvPr>
          <p:cNvCxnSpPr/>
          <p:nvPr/>
        </p:nvCxnSpPr>
        <p:spPr>
          <a:xfrm>
            <a:off x="5824327" y="5247861"/>
            <a:ext cx="0" cy="29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57E1CDF-EDBD-41F5-AC54-BBB0BDAD6EF1}"/>
              </a:ext>
            </a:extLst>
          </p:cNvPr>
          <p:cNvSpPr/>
          <p:nvPr/>
        </p:nvSpPr>
        <p:spPr>
          <a:xfrm>
            <a:off x="4784034" y="5546035"/>
            <a:ext cx="1842049" cy="4207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951494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9931-5100-49C6-8E01-DA99BACB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Quartic Equation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18A8-59F8-42C7-8083-A135680C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flowchart for quartic equation is shown in the following slides: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98217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7527-9AF4-4FB0-BC73-1659F257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0CBB-5926-4100-A6AE-8B35C1F71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63B456-407D-46C9-A06E-18E2A9F8B5A3}"/>
              </a:ext>
            </a:extLst>
          </p:cNvPr>
          <p:cNvSpPr/>
          <p:nvPr/>
        </p:nvSpPr>
        <p:spPr>
          <a:xfrm>
            <a:off x="4089515" y="562190"/>
            <a:ext cx="2517914" cy="7023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D52B76-C263-4290-9EA2-60873F1786F2}"/>
              </a:ext>
            </a:extLst>
          </p:cNvPr>
          <p:cNvCxnSpPr/>
          <p:nvPr/>
        </p:nvCxnSpPr>
        <p:spPr>
          <a:xfrm>
            <a:off x="5576582" y="1258957"/>
            <a:ext cx="0" cy="34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82A4293-955F-4015-880D-637A486CF2A8}"/>
              </a:ext>
            </a:extLst>
          </p:cNvPr>
          <p:cNvSpPr/>
          <p:nvPr/>
        </p:nvSpPr>
        <p:spPr>
          <a:xfrm>
            <a:off x="3638942" y="1634003"/>
            <a:ext cx="2968487" cy="91601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a=coefficient of x</a:t>
            </a:r>
            <a:r>
              <a:rPr lang="en-US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NG" baseline="30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91994A-C386-44EB-8D13-6FA0630DB8EB}"/>
              </a:ext>
            </a:extLst>
          </p:cNvPr>
          <p:cNvCxnSpPr/>
          <p:nvPr/>
        </p:nvCxnSpPr>
        <p:spPr>
          <a:xfrm>
            <a:off x="5348472" y="2550015"/>
            <a:ext cx="0" cy="23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E7303C9-8CB9-42D1-94AA-FF19DA7178E4}"/>
              </a:ext>
            </a:extLst>
          </p:cNvPr>
          <p:cNvSpPr/>
          <p:nvPr/>
        </p:nvSpPr>
        <p:spPr>
          <a:xfrm>
            <a:off x="3638942" y="2810946"/>
            <a:ext cx="2968485" cy="69676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b=coefficient of x</a:t>
            </a:r>
            <a:r>
              <a:rPr lang="en-US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NG" baseline="30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791212-428E-4E73-B273-7C9EA1C70E4A}"/>
              </a:ext>
            </a:extLst>
          </p:cNvPr>
          <p:cNvCxnSpPr/>
          <p:nvPr/>
        </p:nvCxnSpPr>
        <p:spPr>
          <a:xfrm>
            <a:off x="4890052" y="3507713"/>
            <a:ext cx="0" cy="22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F07BF7D-7D98-4489-A0F7-70890A8E8B88}"/>
              </a:ext>
            </a:extLst>
          </p:cNvPr>
          <p:cNvSpPr/>
          <p:nvPr/>
        </p:nvSpPr>
        <p:spPr>
          <a:xfrm>
            <a:off x="3816626" y="3731300"/>
            <a:ext cx="2790796" cy="81419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c=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coeffient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of x</a:t>
            </a:r>
            <a:r>
              <a:rPr lang="en-US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NG" baseline="30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09EF8B-33FA-4FD3-A47C-1D2A7EA426C2}"/>
              </a:ext>
            </a:extLst>
          </p:cNvPr>
          <p:cNvCxnSpPr>
            <a:stCxn id="13" idx="4"/>
          </p:cNvCxnSpPr>
          <p:nvPr/>
        </p:nvCxnSpPr>
        <p:spPr>
          <a:xfrm>
            <a:off x="5212024" y="4545496"/>
            <a:ext cx="9333" cy="30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26C680D4-C8B7-4D2C-B626-65FA1486D0C5}"/>
              </a:ext>
            </a:extLst>
          </p:cNvPr>
          <p:cNvSpPr/>
          <p:nvPr/>
        </p:nvSpPr>
        <p:spPr>
          <a:xfrm>
            <a:off x="3180522" y="4902276"/>
            <a:ext cx="3322369" cy="106120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d=coefficient of x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88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C3ED-0D24-4F68-8CEB-FA641D55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pic>
        <p:nvPicPr>
          <p:cNvPr id="15" name="Content Placeholder 14" descr="Graphical user interface, application, Word, Excel&#10;&#10;Description automatically generated">
            <a:extLst>
              <a:ext uri="{FF2B5EF4-FFF2-40B4-BE49-F238E27FC236}">
                <a16:creationId xmlns:a16="http://schemas.microsoft.com/office/drawing/2014/main" id="{63D2FCB2-3749-4348-A99E-3F81078DE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39" y="4725022"/>
            <a:ext cx="5151712" cy="1410111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66EBD9-9B54-468C-97AE-75050698771C}"/>
              </a:ext>
            </a:extLst>
          </p:cNvPr>
          <p:cNvCxnSpPr/>
          <p:nvPr/>
        </p:nvCxnSpPr>
        <p:spPr>
          <a:xfrm>
            <a:off x="5367130" y="569843"/>
            <a:ext cx="0" cy="31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692DCC99-8C20-4D32-8176-C3FC892D0532}"/>
              </a:ext>
            </a:extLst>
          </p:cNvPr>
          <p:cNvSpPr/>
          <p:nvPr/>
        </p:nvSpPr>
        <p:spPr>
          <a:xfrm>
            <a:off x="3717235" y="887896"/>
            <a:ext cx="3273286" cy="98066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e=constant term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A2F481-A241-49BC-8902-BAE9A269E074}"/>
              </a:ext>
            </a:extLst>
          </p:cNvPr>
          <p:cNvCxnSpPr/>
          <p:nvPr/>
        </p:nvCxnSpPr>
        <p:spPr>
          <a:xfrm>
            <a:off x="5579165" y="1868557"/>
            <a:ext cx="0" cy="53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6014D-7AF6-42A4-B701-D2324B66E848}"/>
              </a:ext>
            </a:extLst>
          </p:cNvPr>
          <p:cNvSpPr/>
          <p:nvPr/>
        </p:nvSpPr>
        <p:spPr>
          <a:xfrm>
            <a:off x="3717235" y="2398643"/>
            <a:ext cx="3061252" cy="77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COMPUTE </a:t>
            </a:r>
            <a:r>
              <a:rPr lang="it-IT" dirty="0">
                <a:solidFill>
                  <a:srgbClr val="C00000"/>
                </a:solidFill>
              </a:rPr>
              <a:t>p = 2c − 9bcd + 27ad + 27b e − 72ace</a:t>
            </a:r>
            <a:endParaRPr lang="en-NG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1EC0E-7EFC-4F8A-B9D8-402C508FFEF6}"/>
              </a:ext>
            </a:extLst>
          </p:cNvPr>
          <p:cNvCxnSpPr/>
          <p:nvPr/>
        </p:nvCxnSpPr>
        <p:spPr>
          <a:xfrm>
            <a:off x="5459896" y="3177208"/>
            <a:ext cx="0" cy="3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DDBC8E6-A33F-4BA8-A56F-A23CE096AE2B}"/>
              </a:ext>
            </a:extLst>
          </p:cNvPr>
          <p:cNvSpPr/>
          <p:nvPr/>
        </p:nvSpPr>
        <p:spPr>
          <a:xfrm>
            <a:off x="3879578" y="3522933"/>
            <a:ext cx="2975104" cy="77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COMPUTE </a:t>
            </a:r>
            <a:r>
              <a:rPr lang="en-US" dirty="0">
                <a:solidFill>
                  <a:srgbClr val="C00000"/>
                </a:solidFill>
              </a:rPr>
              <a:t>q = c − 3bd + 12ae</a:t>
            </a:r>
            <a:endParaRPr lang="en-NG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060779-21DD-4EC8-A0B0-ED489AEE7A28}"/>
              </a:ext>
            </a:extLst>
          </p:cNvPr>
          <p:cNvCxnSpPr>
            <a:cxnSpLocks/>
          </p:cNvCxnSpPr>
          <p:nvPr/>
        </p:nvCxnSpPr>
        <p:spPr>
          <a:xfrm>
            <a:off x="5247861" y="4301498"/>
            <a:ext cx="0" cy="3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791756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4674-EC79-40A4-8FCE-B62CCD4C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pic>
        <p:nvPicPr>
          <p:cNvPr id="7" name="Content Placeholder 6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350D83FF-70DC-4F79-9A75-7142BF99E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940905"/>
            <a:ext cx="8947150" cy="1400530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4E6E4A-B5C9-4DD0-8417-553292950272}"/>
              </a:ext>
            </a:extLst>
          </p:cNvPr>
          <p:cNvCxnSpPr/>
          <p:nvPr/>
        </p:nvCxnSpPr>
        <p:spPr>
          <a:xfrm>
            <a:off x="5632174" y="452718"/>
            <a:ext cx="0" cy="4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application, Word, Excel&#10;&#10;Description automatically generated">
            <a:extLst>
              <a:ext uri="{FF2B5EF4-FFF2-40B4-BE49-F238E27FC236}">
                <a16:creationId xmlns:a16="http://schemas.microsoft.com/office/drawing/2014/main" id="{46BC5694-D61F-4E57-967C-A632EF75D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2953092"/>
            <a:ext cx="8593095" cy="22367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75123B-91B4-46D6-9044-DCEFA3721A71}"/>
              </a:ext>
            </a:extLst>
          </p:cNvPr>
          <p:cNvCxnSpPr/>
          <p:nvPr/>
        </p:nvCxnSpPr>
        <p:spPr>
          <a:xfrm>
            <a:off x="5348472" y="2341435"/>
            <a:ext cx="0" cy="6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82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875D-0D2E-4E46-ABD2-815B98AC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83" y="320394"/>
            <a:ext cx="9404723" cy="1400530"/>
          </a:xfrm>
        </p:spPr>
        <p:txBody>
          <a:bodyPr/>
          <a:lstStyle/>
          <a:p>
            <a:endParaRPr lang="en-NG" dirty="0"/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A6403E2-C702-4D69-B8CC-B407D236E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2" y="647213"/>
            <a:ext cx="8451123" cy="1552648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803CDC-F8BA-4FF1-9988-09B7F6FB94F3}"/>
              </a:ext>
            </a:extLst>
          </p:cNvPr>
          <p:cNvCxnSpPr/>
          <p:nvPr/>
        </p:nvCxnSpPr>
        <p:spPr>
          <a:xfrm>
            <a:off x="5605670" y="32039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AE21C-DB13-4E92-9DAC-23EEC98440C7}"/>
              </a:ext>
            </a:extLst>
          </p:cNvPr>
          <p:cNvCxnSpPr/>
          <p:nvPr/>
        </p:nvCxnSpPr>
        <p:spPr>
          <a:xfrm>
            <a:off x="5559287" y="2199861"/>
            <a:ext cx="0" cy="37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5094938-3888-40CD-9967-6C4345FE0CE3}"/>
              </a:ext>
            </a:extLst>
          </p:cNvPr>
          <p:cNvSpPr/>
          <p:nvPr/>
        </p:nvSpPr>
        <p:spPr>
          <a:xfrm>
            <a:off x="4386471" y="2584174"/>
            <a:ext cx="2199860" cy="71561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x</a:t>
            </a:r>
            <a:r>
              <a:rPr lang="en-US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NG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BBC241-16C7-4D9B-A2C8-260CB9BE5417}"/>
              </a:ext>
            </a:extLst>
          </p:cNvPr>
          <p:cNvCxnSpPr/>
          <p:nvPr/>
        </p:nvCxnSpPr>
        <p:spPr>
          <a:xfrm>
            <a:off x="5486400" y="3299791"/>
            <a:ext cx="0" cy="2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18226EE-431A-4903-A818-97E2BFB8307A}"/>
              </a:ext>
            </a:extLst>
          </p:cNvPr>
          <p:cNvSpPr/>
          <p:nvPr/>
        </p:nvSpPr>
        <p:spPr>
          <a:xfrm>
            <a:off x="4280457" y="3591339"/>
            <a:ext cx="2305874" cy="71561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x</a:t>
            </a:r>
            <a:r>
              <a:rPr lang="en-US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NG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6110F7-ED70-4D20-9A0D-CB55707FD508}"/>
              </a:ext>
            </a:extLst>
          </p:cNvPr>
          <p:cNvCxnSpPr/>
          <p:nvPr/>
        </p:nvCxnSpPr>
        <p:spPr>
          <a:xfrm>
            <a:off x="5433394" y="4306956"/>
            <a:ext cx="0" cy="23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F1B991BE-75C9-40C0-9966-BE04BE65BEAD}"/>
              </a:ext>
            </a:extLst>
          </p:cNvPr>
          <p:cNvSpPr/>
          <p:nvPr/>
        </p:nvSpPr>
        <p:spPr>
          <a:xfrm>
            <a:off x="4147934" y="4532244"/>
            <a:ext cx="2570917" cy="450574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x</a:t>
            </a:r>
            <a:r>
              <a:rPr lang="en-US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NG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B985A6-B850-436F-A127-AA4D74BB79D9}"/>
              </a:ext>
            </a:extLst>
          </p:cNvPr>
          <p:cNvCxnSpPr/>
          <p:nvPr/>
        </p:nvCxnSpPr>
        <p:spPr>
          <a:xfrm>
            <a:off x="5433393" y="4982816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99453F7-BD25-47F5-9FA3-B9A79DAF4122}"/>
              </a:ext>
            </a:extLst>
          </p:cNvPr>
          <p:cNvSpPr/>
          <p:nvPr/>
        </p:nvSpPr>
        <p:spPr>
          <a:xfrm>
            <a:off x="4043784" y="5287617"/>
            <a:ext cx="2570917" cy="503584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x</a:t>
            </a:r>
            <a:r>
              <a:rPr lang="en-US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NG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33B8D2-FD84-44AF-B8F9-4A7C8E63B5C0}"/>
              </a:ext>
            </a:extLst>
          </p:cNvPr>
          <p:cNvCxnSpPr/>
          <p:nvPr/>
        </p:nvCxnSpPr>
        <p:spPr>
          <a:xfrm>
            <a:off x="5459896" y="5791201"/>
            <a:ext cx="0" cy="18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5B8307E-AFDD-48C6-B1EE-2863CF17E982}"/>
              </a:ext>
            </a:extLst>
          </p:cNvPr>
          <p:cNvSpPr/>
          <p:nvPr/>
        </p:nvSpPr>
        <p:spPr>
          <a:xfrm>
            <a:off x="4883427" y="6012004"/>
            <a:ext cx="1205946" cy="3975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18366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B523-7C71-43D2-A2CA-7C90CBCE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Morning routine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9658-77CA-44F2-90AD-3D904570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early morning routine is shown as follow in the next slide;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78201504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4063-72A4-44FB-BBBF-63FDDC39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Quartic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7284-CD25-4593-9539-FE74571A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A=coefficient of x</a:t>
            </a:r>
            <a:r>
              <a:rPr lang="en-US" baseline="30000" dirty="0"/>
              <a:t>4</a:t>
            </a:r>
          </a:p>
          <a:p>
            <a:r>
              <a:rPr lang="en-US" dirty="0"/>
              <a:t>INPUT B=coefficient of x</a:t>
            </a:r>
            <a:r>
              <a:rPr lang="en-US" baseline="30000" dirty="0"/>
              <a:t>3   </a:t>
            </a:r>
            <a:endParaRPr lang="en-US" dirty="0"/>
          </a:p>
          <a:p>
            <a:r>
              <a:rPr lang="en-US" dirty="0"/>
              <a:t>INPUT C=coefficient of x</a:t>
            </a:r>
            <a:r>
              <a:rPr lang="en-US" baseline="30000" dirty="0"/>
              <a:t>2  </a:t>
            </a:r>
            <a:endParaRPr lang="en-US" dirty="0"/>
          </a:p>
          <a:p>
            <a:r>
              <a:rPr lang="en-US" dirty="0"/>
              <a:t>INPUT D=coefficient of x</a:t>
            </a:r>
          </a:p>
          <a:p>
            <a:r>
              <a:rPr lang="en-US" dirty="0"/>
              <a:t>INPUT E=constant term</a:t>
            </a:r>
          </a:p>
          <a:p>
            <a:r>
              <a:rPr lang="en-US" dirty="0"/>
              <a:t> 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COMPUTE </a:t>
            </a:r>
            <a:r>
              <a:rPr lang="it-IT" dirty="0"/>
              <a:t>p = 2c − 9bcd + 27ad + 27b e − 72ace</a:t>
            </a:r>
          </a:p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COMPUTE </a:t>
            </a:r>
            <a:r>
              <a:rPr lang="en-US" dirty="0"/>
              <a:t>q = c − 3bd + 12ae</a:t>
            </a:r>
          </a:p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COMPUTE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vietta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formula</a:t>
            </a:r>
          </a:p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</a:t>
            </a:r>
            <a:r>
              <a:rPr lang="en-US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ROOTS</a:t>
            </a:r>
            <a:endParaRPr lang="en-NG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NG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3252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10DB-F5F6-4D7E-8096-84A89F88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 dirty="0"/>
              <a:t>THANKS</a:t>
            </a:r>
            <a:endParaRPr lang="en-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D5DD6B-FE6F-4BC3-B495-0CBAB0375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42" b="-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4ABEC4-E360-ED8D-51BD-025675648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en-US" dirty="0"/>
              <a:t>I appreciate your time</a:t>
            </a:r>
          </a:p>
        </p:txBody>
      </p:sp>
    </p:spTree>
    <p:extLst>
      <p:ext uri="{BB962C8B-B14F-4D97-AF65-F5344CB8AC3E}">
        <p14:creationId xmlns:p14="http://schemas.microsoft.com/office/powerpoint/2010/main" val="358335577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C400-B680-4E75-A89D-0293E461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F5C8-DF55-4E2D-AD2A-14681F77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86421"/>
          </a:xfrm>
        </p:spPr>
        <p:txBody>
          <a:bodyPr/>
          <a:lstStyle/>
          <a:p>
            <a:endParaRPr lang="en-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B02EC8-0782-45B5-ACC4-A8FECA292742}"/>
              </a:ext>
            </a:extLst>
          </p:cNvPr>
          <p:cNvSpPr/>
          <p:nvPr/>
        </p:nvSpPr>
        <p:spPr>
          <a:xfrm>
            <a:off x="3489365" y="452718"/>
            <a:ext cx="2981739" cy="9786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Wake up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0A3880-A13D-4125-B17B-16AB1DE6B218}"/>
              </a:ext>
            </a:extLst>
          </p:cNvPr>
          <p:cNvCxnSpPr>
            <a:cxnSpLocks/>
          </p:cNvCxnSpPr>
          <p:nvPr/>
        </p:nvCxnSpPr>
        <p:spPr>
          <a:xfrm>
            <a:off x="5009322" y="1463781"/>
            <a:ext cx="0" cy="27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BC2F14-0244-4448-8650-EB887B583AF6}"/>
              </a:ext>
            </a:extLst>
          </p:cNvPr>
          <p:cNvSpPr/>
          <p:nvPr/>
        </p:nvSpPr>
        <p:spPr>
          <a:xfrm>
            <a:off x="3825828" y="1761370"/>
            <a:ext cx="2376175" cy="740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PRAY</a:t>
            </a:r>
            <a:endParaRPr lang="en-N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2E16C-3755-4B21-BDFB-28A2A572F620}"/>
              </a:ext>
            </a:extLst>
          </p:cNvPr>
          <p:cNvCxnSpPr/>
          <p:nvPr/>
        </p:nvCxnSpPr>
        <p:spPr>
          <a:xfrm>
            <a:off x="5009320" y="2501651"/>
            <a:ext cx="0" cy="3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67CF564-CD0B-420A-A5EB-3F3D101CC8E1}"/>
              </a:ext>
            </a:extLst>
          </p:cNvPr>
          <p:cNvSpPr/>
          <p:nvPr/>
        </p:nvSpPr>
        <p:spPr>
          <a:xfrm>
            <a:off x="3825828" y="2891118"/>
            <a:ext cx="2376181" cy="540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BRUSH TEETH</a:t>
            </a:r>
            <a:endParaRPr lang="en-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31221B-4BB1-472E-AA6B-FB1A883C0AF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013919" y="3431729"/>
            <a:ext cx="0" cy="26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94A815-B77A-436D-9F96-880F06303D33}"/>
              </a:ext>
            </a:extLst>
          </p:cNvPr>
          <p:cNvSpPr/>
          <p:nvPr/>
        </p:nvSpPr>
        <p:spPr>
          <a:xfrm>
            <a:off x="3825828" y="3673281"/>
            <a:ext cx="2376181" cy="649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Bath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2F57F3-F2D4-4222-9EE1-C4D352D6979B}"/>
              </a:ext>
            </a:extLst>
          </p:cNvPr>
          <p:cNvCxnSpPr/>
          <p:nvPr/>
        </p:nvCxnSpPr>
        <p:spPr>
          <a:xfrm>
            <a:off x="5009320" y="4322637"/>
            <a:ext cx="0" cy="26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C65BDB2-CD18-4AA2-8C24-EB01374C3CE2}"/>
              </a:ext>
            </a:extLst>
          </p:cNvPr>
          <p:cNvSpPr/>
          <p:nvPr/>
        </p:nvSpPr>
        <p:spPr>
          <a:xfrm>
            <a:off x="3825828" y="4564189"/>
            <a:ext cx="2376181" cy="546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Dressing up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43EA79-ECFD-413B-8984-7A08FDF50FEB}"/>
              </a:ext>
            </a:extLst>
          </p:cNvPr>
          <p:cNvCxnSpPr/>
          <p:nvPr/>
        </p:nvCxnSpPr>
        <p:spPr>
          <a:xfrm>
            <a:off x="5009320" y="5121966"/>
            <a:ext cx="0" cy="17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702AA-48E4-439A-A7AA-67CEC114D3FC}"/>
              </a:ext>
            </a:extLst>
          </p:cNvPr>
          <p:cNvSpPr/>
          <p:nvPr/>
        </p:nvSpPr>
        <p:spPr>
          <a:xfrm>
            <a:off x="3962404" y="5213545"/>
            <a:ext cx="2239598" cy="546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Eat cereal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E0C0E3-929A-4BB0-A39E-CBC13920A65B}"/>
              </a:ext>
            </a:extLst>
          </p:cNvPr>
          <p:cNvCxnSpPr/>
          <p:nvPr/>
        </p:nvCxnSpPr>
        <p:spPr>
          <a:xfrm>
            <a:off x="5009320" y="5759895"/>
            <a:ext cx="0" cy="3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B6ECDF2-A5B7-4B9E-8463-8B79B024A1C6}"/>
              </a:ext>
            </a:extLst>
          </p:cNvPr>
          <p:cNvSpPr/>
          <p:nvPr/>
        </p:nvSpPr>
        <p:spPr>
          <a:xfrm>
            <a:off x="3825828" y="6069496"/>
            <a:ext cx="2645276" cy="4590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 to school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32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1917-A30C-4C7F-B149-80B46699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question C: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9BB7-7FD4-40B7-924B-C6241AFE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boy=INPUT("Enter the name of the boy")</a:t>
            </a:r>
          </a:p>
          <a:p>
            <a:r>
              <a:rPr lang="en-US" dirty="0" err="1"/>
              <a:t>boy_age</a:t>
            </a:r>
            <a:r>
              <a:rPr lang="en-US" dirty="0"/>
              <a:t>=input("What is the age of "+boy+"")</a:t>
            </a:r>
          </a:p>
          <a:p>
            <a:r>
              <a:rPr lang="en-US" dirty="0"/>
              <a:t>girl=INPUT("What is the name of the girl")</a:t>
            </a:r>
          </a:p>
          <a:p>
            <a:r>
              <a:rPr lang="en-US" dirty="0" err="1"/>
              <a:t>girl_age</a:t>
            </a:r>
            <a:r>
              <a:rPr lang="en-US" dirty="0"/>
              <a:t>=INPUT("What is the age of the girl")</a:t>
            </a:r>
          </a:p>
          <a:p>
            <a:r>
              <a:rPr lang="en-US" dirty="0"/>
              <a:t>PRINT("Age of "+</a:t>
            </a:r>
            <a:r>
              <a:rPr lang="en-US" dirty="0" err="1"/>
              <a:t>boy+"is</a:t>
            </a:r>
            <a:r>
              <a:rPr lang="en-US" dirty="0"/>
              <a:t> "+</a:t>
            </a:r>
            <a:r>
              <a:rPr lang="en-US" dirty="0" err="1"/>
              <a:t>boy_age</a:t>
            </a:r>
            <a:r>
              <a:rPr lang="en-US" dirty="0"/>
              <a:t>+"")</a:t>
            </a:r>
          </a:p>
          <a:p>
            <a:r>
              <a:rPr lang="en-US" dirty="0"/>
              <a:t>PRINT("Age of "+girl+" is "+</a:t>
            </a:r>
            <a:r>
              <a:rPr lang="en-US" dirty="0" err="1"/>
              <a:t>girl_age</a:t>
            </a:r>
            <a:r>
              <a:rPr lang="en-US" dirty="0"/>
              <a:t>+"")</a:t>
            </a:r>
          </a:p>
          <a:p>
            <a:r>
              <a:rPr lang="en-US" dirty="0"/>
              <a:t>PRINT("If we swap the ages:")</a:t>
            </a:r>
          </a:p>
          <a:p>
            <a:r>
              <a:rPr lang="en-US" dirty="0"/>
              <a:t>PRINT("Age of "+boy+" is" , </a:t>
            </a:r>
            <a:r>
              <a:rPr lang="en-US" dirty="0" err="1"/>
              <a:t>girl_age</a:t>
            </a:r>
            <a:r>
              <a:rPr lang="en-US" dirty="0"/>
              <a:t>)</a:t>
            </a:r>
          </a:p>
          <a:p>
            <a:r>
              <a:rPr lang="en-US" dirty="0"/>
              <a:t>PRINT("Age of "+girl+" is", </a:t>
            </a:r>
            <a:r>
              <a:rPr lang="en-US" dirty="0" err="1"/>
              <a:t>boy_age</a:t>
            </a:r>
            <a:r>
              <a:rPr lang="en-US" dirty="0"/>
              <a:t>)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5618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DDC0-2C80-42E0-8C76-57D64FDD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question C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1323-A92B-41E3-87E8-C9018EA9B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flowchart for  question C is shown in the next slide.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0355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DCF6-C5EC-44E1-942B-1E77B697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D1A2-02F9-4A50-9021-4E76CC223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endParaRPr lang="en-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EC8521-9B3E-4C21-9B81-FDBB7B78489E}"/>
              </a:ext>
            </a:extLst>
          </p:cNvPr>
          <p:cNvSpPr/>
          <p:nvPr/>
        </p:nvSpPr>
        <p:spPr>
          <a:xfrm>
            <a:off x="3339548" y="609601"/>
            <a:ext cx="3326295" cy="609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79682C-21A2-4349-9CD2-C7042FC79E26}"/>
              </a:ext>
            </a:extLst>
          </p:cNvPr>
          <p:cNvCxnSpPr/>
          <p:nvPr/>
        </p:nvCxnSpPr>
        <p:spPr>
          <a:xfrm>
            <a:off x="5009322" y="1258957"/>
            <a:ext cx="0" cy="26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7CC3B52-60E2-429E-A7F6-D527D04EA844}"/>
              </a:ext>
            </a:extLst>
          </p:cNvPr>
          <p:cNvSpPr/>
          <p:nvPr/>
        </p:nvSpPr>
        <p:spPr>
          <a:xfrm>
            <a:off x="3525086" y="1563758"/>
            <a:ext cx="2849197" cy="446374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boy_name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CC6D8-B01D-49FA-A175-E3F1C939F49E}"/>
              </a:ext>
            </a:extLst>
          </p:cNvPr>
          <p:cNvCxnSpPr>
            <a:stCxn id="7" idx="4"/>
          </p:cNvCxnSpPr>
          <p:nvPr/>
        </p:nvCxnSpPr>
        <p:spPr>
          <a:xfrm flipH="1">
            <a:off x="4916557" y="2010132"/>
            <a:ext cx="33128" cy="18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85B5006-B9B4-463C-91EB-732903980482}"/>
              </a:ext>
            </a:extLst>
          </p:cNvPr>
          <p:cNvSpPr/>
          <p:nvPr/>
        </p:nvSpPr>
        <p:spPr>
          <a:xfrm>
            <a:off x="3617850" y="2197806"/>
            <a:ext cx="2597413" cy="30148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boy_age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0EF8AC-100D-4B08-8840-87A6ECF45510}"/>
              </a:ext>
            </a:extLst>
          </p:cNvPr>
          <p:cNvCxnSpPr>
            <a:stCxn id="10" idx="4"/>
          </p:cNvCxnSpPr>
          <p:nvPr/>
        </p:nvCxnSpPr>
        <p:spPr>
          <a:xfrm flipH="1">
            <a:off x="4916556" y="2499292"/>
            <a:ext cx="1" cy="24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50F784F-1B33-4288-A684-8FFCF8D55BE5}"/>
              </a:ext>
            </a:extLst>
          </p:cNvPr>
          <p:cNvSpPr/>
          <p:nvPr/>
        </p:nvSpPr>
        <p:spPr>
          <a:xfrm>
            <a:off x="3339548" y="2749057"/>
            <a:ext cx="2875713" cy="55327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girl_name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D958F5-45B7-48F1-A7F6-3CD0ADC2C95C}"/>
              </a:ext>
            </a:extLst>
          </p:cNvPr>
          <p:cNvCxnSpPr/>
          <p:nvPr/>
        </p:nvCxnSpPr>
        <p:spPr>
          <a:xfrm>
            <a:off x="4823791" y="3302334"/>
            <a:ext cx="0" cy="15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E5A8C839-5C3B-49B6-8FCF-59DA3EF6F2C7}"/>
              </a:ext>
            </a:extLst>
          </p:cNvPr>
          <p:cNvSpPr/>
          <p:nvPr/>
        </p:nvSpPr>
        <p:spPr>
          <a:xfrm>
            <a:off x="3478698" y="3462132"/>
            <a:ext cx="2597411" cy="30148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girl_age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4FFF70-9E3E-49A8-A5E1-8B2329515298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4777404" y="3763618"/>
            <a:ext cx="0" cy="19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20CB07F-72FC-4BC5-B88E-E485F4B44984}"/>
              </a:ext>
            </a:extLst>
          </p:cNvPr>
          <p:cNvSpPr/>
          <p:nvPr/>
        </p:nvSpPr>
        <p:spPr>
          <a:xfrm>
            <a:off x="3194995" y="4820210"/>
            <a:ext cx="4333458" cy="51991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The age of “+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boy_name+”is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“+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girl_age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+”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FF1C5-B93E-4D11-A491-CE9BBD9E3B0C}"/>
              </a:ext>
            </a:extLst>
          </p:cNvPr>
          <p:cNvSpPr/>
          <p:nvPr/>
        </p:nvSpPr>
        <p:spPr>
          <a:xfrm>
            <a:off x="3455509" y="3956291"/>
            <a:ext cx="2736563" cy="593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Swap the ages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AC3C43-37B7-4D0F-8ABC-CB7455AC14E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800602" y="4550212"/>
            <a:ext cx="23189" cy="26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82AE52-5CA9-4EEE-9623-40EB34C8B091}"/>
              </a:ext>
            </a:extLst>
          </p:cNvPr>
          <p:cNvCxnSpPr/>
          <p:nvPr/>
        </p:nvCxnSpPr>
        <p:spPr>
          <a:xfrm>
            <a:off x="4949684" y="5340123"/>
            <a:ext cx="0" cy="25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6B3C44D4-A6FB-4880-BA6A-E3783878456A}"/>
              </a:ext>
            </a:extLst>
          </p:cNvPr>
          <p:cNvSpPr/>
          <p:nvPr/>
        </p:nvSpPr>
        <p:spPr>
          <a:xfrm>
            <a:off x="2982960" y="5564623"/>
            <a:ext cx="4333458" cy="51991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The age of “+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girl_name+”is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“+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boy_age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+”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C52FD8-6678-484D-A20C-940221D91CFF}"/>
              </a:ext>
            </a:extLst>
          </p:cNvPr>
          <p:cNvCxnSpPr>
            <a:stCxn id="29" idx="4"/>
          </p:cNvCxnSpPr>
          <p:nvPr/>
        </p:nvCxnSpPr>
        <p:spPr>
          <a:xfrm>
            <a:off x="5149689" y="6084536"/>
            <a:ext cx="0" cy="22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30DBF5D-CE75-457D-8369-F0B73EC83A77}"/>
              </a:ext>
            </a:extLst>
          </p:cNvPr>
          <p:cNvSpPr/>
          <p:nvPr/>
        </p:nvSpPr>
        <p:spPr>
          <a:xfrm>
            <a:off x="4439478" y="6414052"/>
            <a:ext cx="1656522" cy="3165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97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5932-B109-41CE-B085-84AC04D1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6B69-7C44-45FC-B42D-B254F638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shows the pseudocode for store checkout: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8622313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AF30-A3C3-4664-A28E-03794A6C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575F-72B1-4D9C-9486-F027C411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Items=INPUT(“How many items are u buying”)</a:t>
            </a:r>
          </a:p>
          <a:p>
            <a:r>
              <a:rPr lang="en-US" dirty="0"/>
              <a:t>for every item in items: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print amount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Sum (amount)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30030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4781-504B-4E0E-9430-B6219232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D390-BDDF-4F24-B4C7-772A7338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A4A495-5296-485B-93C4-9297E735D1BC}"/>
              </a:ext>
            </a:extLst>
          </p:cNvPr>
          <p:cNvSpPr/>
          <p:nvPr/>
        </p:nvSpPr>
        <p:spPr>
          <a:xfrm>
            <a:off x="3657600" y="410375"/>
            <a:ext cx="2557669" cy="7160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D62C4-B765-4E22-96DF-3472A7799C5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936435" y="1126435"/>
            <a:ext cx="0" cy="19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6BF82D0-DA67-4698-B99A-481A1CBDB447}"/>
              </a:ext>
            </a:extLst>
          </p:cNvPr>
          <p:cNvSpPr/>
          <p:nvPr/>
        </p:nvSpPr>
        <p:spPr>
          <a:xfrm>
            <a:off x="2027584" y="1325440"/>
            <a:ext cx="6294780" cy="610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dictionary with item and price as key value pairs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63BFBD-C6D6-41EC-8AB7-E6F11B25E94D}"/>
              </a:ext>
            </a:extLst>
          </p:cNvPr>
          <p:cNvCxnSpPr/>
          <p:nvPr/>
        </p:nvCxnSpPr>
        <p:spPr>
          <a:xfrm>
            <a:off x="4936435" y="1936370"/>
            <a:ext cx="0" cy="27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02A567F-455D-4A9C-92A2-6ECC3954102F}"/>
              </a:ext>
            </a:extLst>
          </p:cNvPr>
          <p:cNvSpPr/>
          <p:nvPr/>
        </p:nvSpPr>
        <p:spPr>
          <a:xfrm>
            <a:off x="2690191" y="2213113"/>
            <a:ext cx="5632168" cy="51285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Item buyer wants for all items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870DEB-8DCB-4404-9AC9-78AFB9DFA1F3}"/>
              </a:ext>
            </a:extLst>
          </p:cNvPr>
          <p:cNvCxnSpPr/>
          <p:nvPr/>
        </p:nvCxnSpPr>
        <p:spPr>
          <a:xfrm>
            <a:off x="5221357" y="2725970"/>
            <a:ext cx="0" cy="24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4098E5-B565-4EF8-920E-9D85799D0D50}"/>
              </a:ext>
            </a:extLst>
          </p:cNvPr>
          <p:cNvSpPr/>
          <p:nvPr/>
        </p:nvSpPr>
        <p:spPr>
          <a:xfrm>
            <a:off x="2504662" y="2945226"/>
            <a:ext cx="5777941" cy="669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Trace the item to the price in the dictionary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04EDC2-D5B9-4AC8-B6FC-217D924A3496}"/>
              </a:ext>
            </a:extLst>
          </p:cNvPr>
          <p:cNvCxnSpPr/>
          <p:nvPr/>
        </p:nvCxnSpPr>
        <p:spPr>
          <a:xfrm>
            <a:off x="5174974" y="3639709"/>
            <a:ext cx="0" cy="39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F9708-CD9C-4204-A732-866A78F8C0E7}"/>
              </a:ext>
            </a:extLst>
          </p:cNvPr>
          <p:cNvSpPr/>
          <p:nvPr/>
        </p:nvSpPr>
        <p:spPr>
          <a:xfrm>
            <a:off x="2862470" y="4031308"/>
            <a:ext cx="5314120" cy="669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 all the amount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673A5AFD-1AD2-4B48-9E97-22F77F6B5834}"/>
              </a:ext>
            </a:extLst>
          </p:cNvPr>
          <p:cNvSpPr/>
          <p:nvPr/>
        </p:nvSpPr>
        <p:spPr>
          <a:xfrm>
            <a:off x="3237573" y="5115117"/>
            <a:ext cx="4678018" cy="41744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SUM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E0765D-359E-4DB7-8077-B433B683A8ED}"/>
              </a:ext>
            </a:extLst>
          </p:cNvPr>
          <p:cNvCxnSpPr/>
          <p:nvPr/>
        </p:nvCxnSpPr>
        <p:spPr>
          <a:xfrm>
            <a:off x="5711687" y="4700544"/>
            <a:ext cx="0" cy="39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B206-8DF1-4B34-A90E-3FFEA9A7114A}"/>
              </a:ext>
            </a:extLst>
          </p:cNvPr>
          <p:cNvCxnSpPr/>
          <p:nvPr/>
        </p:nvCxnSpPr>
        <p:spPr>
          <a:xfrm>
            <a:off x="5711687" y="5532560"/>
            <a:ext cx="0" cy="19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1AC7855-6F5E-427D-B113-ED86A838E728}"/>
              </a:ext>
            </a:extLst>
          </p:cNvPr>
          <p:cNvSpPr/>
          <p:nvPr/>
        </p:nvSpPr>
        <p:spPr>
          <a:xfrm>
            <a:off x="4333462" y="5778168"/>
            <a:ext cx="2902224" cy="3379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383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489</TotalTime>
  <Words>725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Computer Assignment</vt:lpstr>
      <vt:lpstr>Daily Morning routine</vt:lpstr>
      <vt:lpstr>PowerPoint Presentation</vt:lpstr>
      <vt:lpstr>Pseudocode for question C:</vt:lpstr>
      <vt:lpstr>Flowchart for question C</vt:lpstr>
      <vt:lpstr>PowerPoint Presentation</vt:lpstr>
      <vt:lpstr>PowerPoint Presentation</vt:lpstr>
      <vt:lpstr>PowerPoint Presentation</vt:lpstr>
      <vt:lpstr>PowerPoint Presentation</vt:lpstr>
      <vt:lpstr>Pseudocode for cubic </vt:lpstr>
      <vt:lpstr>PowerPoint Presentation</vt:lpstr>
      <vt:lpstr>PowerPoint Presentation</vt:lpstr>
      <vt:lpstr>PowerPoint Presentation</vt:lpstr>
      <vt:lpstr>PowerPoint Presentation</vt:lpstr>
      <vt:lpstr>Quartic Equation</vt:lpstr>
      <vt:lpstr>PowerPoint Presentation</vt:lpstr>
      <vt:lpstr>PowerPoint Presentation</vt:lpstr>
      <vt:lpstr>PowerPoint Presentation</vt:lpstr>
      <vt:lpstr>PowerPoint Presentation</vt:lpstr>
      <vt:lpstr>Pseudocode for Quartic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Assignment</dc:title>
  <dc:creator>Felix Obere</dc:creator>
  <cp:lastModifiedBy>Felix Obere</cp:lastModifiedBy>
  <cp:revision>15</cp:revision>
  <dcterms:created xsi:type="dcterms:W3CDTF">2022-03-25T18:18:32Z</dcterms:created>
  <dcterms:modified xsi:type="dcterms:W3CDTF">2022-03-29T19:05:16Z</dcterms:modified>
</cp:coreProperties>
</file>