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3" r:id="rId2"/>
    <p:sldId id="358" r:id="rId3"/>
    <p:sldId id="359" r:id="rId4"/>
    <p:sldId id="355" r:id="rId5"/>
    <p:sldId id="343" r:id="rId6"/>
    <p:sldId id="351" r:id="rId7"/>
    <p:sldId id="354" r:id="rId8"/>
    <p:sldId id="346" r:id="rId9"/>
    <p:sldId id="352" r:id="rId10"/>
    <p:sldId id="361" r:id="rId11"/>
    <p:sldId id="350" r:id="rId12"/>
    <p:sldId id="348" r:id="rId13"/>
    <p:sldId id="356" r:id="rId14"/>
    <p:sldId id="357" r:id="rId15"/>
    <p:sldId id="360" r:id="rId16"/>
    <p:sldId id="344" r:id="rId17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645">
          <p15:clr>
            <a:srgbClr val="A4A3A4"/>
          </p15:clr>
        </p15:guide>
        <p15:guide id="3" orient="horz" pos="561">
          <p15:clr>
            <a:srgbClr val="A4A3A4"/>
          </p15:clr>
        </p15:guide>
        <p15:guide id="4" orient="horz" pos="254" userDrawn="1">
          <p15:clr>
            <a:srgbClr val="FFFFFF"/>
          </p15:clr>
        </p15:guide>
        <p15:guide id="5" pos="2562">
          <p15:clr>
            <a:srgbClr val="A4A3A4"/>
          </p15:clr>
        </p15:guide>
        <p15:guide id="6" pos="4832">
          <p15:clr>
            <a:srgbClr val="A4A3A4"/>
          </p15:clr>
        </p15:guide>
        <p15:guide id="7" pos="219">
          <p15:clr>
            <a:srgbClr val="A4A3A4"/>
          </p15:clr>
        </p15:guide>
        <p15:guide id="8" pos="2494">
          <p15:clr>
            <a:srgbClr val="A4A3A4"/>
          </p15:clr>
        </p15:guide>
        <p15:guide id="9" pos="55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7E2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54"/>
  </p:normalViewPr>
  <p:slideViewPr>
    <p:cSldViewPr snapToGrid="0" snapToObjects="1">
      <p:cViewPr>
        <p:scale>
          <a:sx n="125" d="100"/>
          <a:sy n="125" d="100"/>
        </p:scale>
        <p:origin x="1074" y="648"/>
      </p:cViewPr>
      <p:guideLst>
        <p:guide orient="horz" pos="2977"/>
        <p:guide orient="horz" pos="645"/>
        <p:guide orient="horz" pos="561"/>
        <p:guide orient="horz" pos="254"/>
        <p:guide pos="2562"/>
        <p:guide pos="4832"/>
        <p:guide pos="219"/>
        <p:guide pos="2494"/>
        <p:guide pos="55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D39C9-DFD1-C748-A6F5-16B4CDD852A9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AE00A-63C9-D04F-807B-3125D43472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379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A7D5E-109D-EA4E-805A-B8080251109D}" type="datetimeFigureOut">
              <a:rPr lang="de-DE" smtClean="0"/>
              <a:t>14.12.2020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5246E-2916-F341-9FA2-DE7190C95D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800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5246E-2916-F341-9FA2-DE7190C95DE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68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5246E-2916-F341-9FA2-DE7190C95DE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78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bus.ca/" TargetMode="External"/><Relationship Id="rId3" Type="http://schemas.openxmlformats.org/officeDocument/2006/relationships/hyperlink" Target="http://www.qs-tag.de" TargetMode="External"/><Relationship Id="rId7" Type="http://schemas.openxmlformats.org/officeDocument/2006/relationships/hyperlink" Target="http://www.imbus.tn" TargetMode="External"/><Relationship Id="rId2" Type="http://schemas.openxmlformats.org/officeDocument/2006/relationships/hyperlink" Target="http://www.imbus.de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imbus.cn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://www.testtoolreview.de/de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00" y="1755000"/>
            <a:ext cx="6732000" cy="1134000"/>
          </a:xfrm>
        </p:spPr>
        <p:txBody>
          <a:bodyPr/>
          <a:lstStyle>
            <a:lvl1pPr>
              <a:defRPr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0000" y="2970000"/>
            <a:ext cx="6732000" cy="8100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720000" y="4860000"/>
            <a:ext cx="14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12000" y="4860000"/>
            <a:ext cx="50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Fußzeile</a:t>
            </a:r>
          </a:p>
        </p:txBody>
      </p:sp>
      <p:pic>
        <p:nvPicPr>
          <p:cNvPr id="4" name="Bild 3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1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Fußzeile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5455945D-D414-8445-A5CB-A160F62EA1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 userDrawn="1"/>
        </p:nvSpPr>
        <p:spPr>
          <a:xfrm>
            <a:off x="360000" y="1026000"/>
            <a:ext cx="23752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00946C"/>
                </a:solidFill>
              </a:rPr>
              <a:t>imbus AG</a:t>
            </a:r>
          </a:p>
          <a:p>
            <a:r>
              <a:rPr lang="de-DE" sz="2000" dirty="0" err="1"/>
              <a:t>Kleinseebacher</a:t>
            </a:r>
            <a:r>
              <a:rPr lang="de-DE" sz="2000" dirty="0"/>
              <a:t> Str. 9</a:t>
            </a:r>
          </a:p>
          <a:p>
            <a:r>
              <a:rPr lang="de-DE" sz="2000" dirty="0"/>
              <a:t>91096 Möhrendorf</a:t>
            </a:r>
          </a:p>
          <a:p>
            <a:r>
              <a:rPr lang="de-DE" sz="2000" dirty="0"/>
              <a:t>DEUTSCHLAND</a:t>
            </a:r>
          </a:p>
          <a:p>
            <a:r>
              <a:rPr lang="de-DE" sz="2000" dirty="0"/>
              <a:t>Tel. +49 9131 7518-0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3766391" y="1546441"/>
            <a:ext cx="3450271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>
                <a:solidFill>
                  <a:srgbClr val="00946C"/>
                </a:solidFill>
              </a:defRPr>
            </a:lvl1pPr>
          </a:lstStyle>
          <a:p>
            <a:r>
              <a:rPr lang="de-DE" sz="2000" b="0" dirty="0">
                <a:solidFill>
                  <a:schemeClr val="tx1"/>
                </a:solidFill>
                <a:hlinkClick r:id="rId2"/>
              </a:rPr>
              <a:t>www.imbus.de</a:t>
            </a:r>
            <a:endParaRPr lang="de-DE" sz="2000" b="0" dirty="0">
              <a:solidFill>
                <a:schemeClr val="tx1"/>
              </a:solidFill>
            </a:endParaRPr>
          </a:p>
          <a:p>
            <a:r>
              <a:rPr lang="de-DE" sz="2000" b="0" dirty="0">
                <a:solidFill>
                  <a:schemeClr val="tx1"/>
                </a:solidFill>
                <a:hlinkClick r:id="rId3"/>
              </a:rPr>
              <a:t>www.qs-tag.de</a:t>
            </a:r>
            <a:endParaRPr lang="de-DE" sz="2000" b="0" dirty="0">
              <a:solidFill>
                <a:schemeClr val="tx1"/>
              </a:solidFill>
            </a:endParaRPr>
          </a:p>
          <a:p>
            <a:r>
              <a:rPr lang="de-DE" sz="2000" b="0" dirty="0">
                <a:solidFill>
                  <a:schemeClr val="tx1"/>
                </a:solidFill>
                <a:hlinkClick r:id="rId4"/>
              </a:rPr>
              <a:t>www.testtoolreview.de</a:t>
            </a:r>
            <a:endParaRPr lang="de-DE" sz="2000" b="0" dirty="0">
              <a:solidFill>
                <a:schemeClr val="tx1"/>
              </a:solidFill>
            </a:endParaRPr>
          </a:p>
        </p:txBody>
      </p:sp>
      <p:sp>
        <p:nvSpPr>
          <p:cNvPr id="20" name="Titel 1"/>
          <p:cNvSpPr txBox="1">
            <a:spLocks/>
          </p:cNvSpPr>
          <p:nvPr userDrawn="1"/>
        </p:nvSpPr>
        <p:spPr>
          <a:xfrm>
            <a:off x="359999" y="405000"/>
            <a:ext cx="7310801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cap="none" dirty="0"/>
              <a:t>Kontakt und Links</a:t>
            </a:r>
          </a:p>
        </p:txBody>
      </p:sp>
      <p:sp>
        <p:nvSpPr>
          <p:cNvPr id="19" name="Rechteck 18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Bild 20" descr="imbus_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29" name="Textfeld 28"/>
          <p:cNvSpPr txBox="1"/>
          <p:nvPr userDrawn="1"/>
        </p:nvSpPr>
        <p:spPr>
          <a:xfrm>
            <a:off x="360000" y="2935160"/>
            <a:ext cx="148951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AG</a:t>
            </a:r>
          </a:p>
          <a:p>
            <a:r>
              <a:rPr lang="de-DE" sz="1050" dirty="0" err="1"/>
              <a:t>Balanstr</a:t>
            </a:r>
            <a:r>
              <a:rPr lang="de-DE" sz="1050" dirty="0"/>
              <a:t>. 73 // Gbd. 21a</a:t>
            </a:r>
          </a:p>
          <a:p>
            <a:r>
              <a:rPr lang="de-DE" sz="1050" dirty="0"/>
              <a:t>81541 München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89 3219909-0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2230888" y="2932002"/>
            <a:ext cx="140936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AG</a:t>
            </a:r>
          </a:p>
          <a:p>
            <a:r>
              <a:rPr lang="de-DE" sz="1050" dirty="0"/>
              <a:t>Rathausallee 70</a:t>
            </a:r>
          </a:p>
          <a:p>
            <a:r>
              <a:rPr lang="de-DE" sz="1050" dirty="0"/>
              <a:t>22846 Norderstedt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40 3085426-0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5626161" y="2930085"/>
            <a:ext cx="15905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Rhein-Main GmbH</a:t>
            </a:r>
          </a:p>
          <a:p>
            <a:r>
              <a:rPr lang="de-DE" sz="1050" dirty="0"/>
              <a:t>Kirschgartenstr. 15</a:t>
            </a:r>
          </a:p>
          <a:p>
            <a:r>
              <a:rPr lang="de-DE" sz="1050" dirty="0"/>
              <a:t>65719 Hofheim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6192 92192-0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7306321" y="2932002"/>
            <a:ext cx="150393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Rheinland GmbH</a:t>
            </a:r>
          </a:p>
          <a:p>
            <a:r>
              <a:rPr lang="de-DE" sz="1050" dirty="0" err="1"/>
              <a:t>Maternusstr</a:t>
            </a:r>
            <a:r>
              <a:rPr lang="de-DE" sz="1050" dirty="0"/>
              <a:t>. 44</a:t>
            </a:r>
          </a:p>
          <a:p>
            <a:r>
              <a:rPr lang="de-DE" sz="1050" dirty="0"/>
              <a:t>50996 Köln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Tel. +49 221 998788-0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360000" y="4038687"/>
            <a:ext cx="1686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Shanghai IT Co., Ltd.</a:t>
            </a:r>
            <a:endParaRPr lang="hu-HU" sz="1050" dirty="0"/>
          </a:p>
          <a:p>
            <a:r>
              <a:rPr lang="hu-HU" sz="1050" dirty="0"/>
              <a:t>Shanghai 201203</a:t>
            </a:r>
          </a:p>
          <a:p>
            <a:r>
              <a:rPr lang="de-DE" sz="1050" dirty="0"/>
              <a:t>P.R. CHINA</a:t>
            </a:r>
          </a:p>
          <a:p>
            <a:r>
              <a:rPr lang="de-DE" sz="1050" dirty="0">
                <a:hlinkClick r:id="rId6"/>
              </a:rPr>
              <a:t>www.imbus.cn</a:t>
            </a:r>
            <a:r>
              <a:rPr lang="de-DE" sz="1050" dirty="0"/>
              <a:t> 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2230888" y="4038687"/>
            <a:ext cx="13773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</a:t>
            </a:r>
            <a:r>
              <a:rPr lang="de-DE" sz="1050" b="1" dirty="0" err="1">
                <a:solidFill>
                  <a:srgbClr val="00946C"/>
                </a:solidFill>
              </a:rPr>
              <a:t>Tunisia</a:t>
            </a:r>
            <a:r>
              <a:rPr lang="de-DE" sz="1050" b="1" dirty="0">
                <a:solidFill>
                  <a:srgbClr val="00946C"/>
                </a:solidFill>
              </a:rPr>
              <a:t> S.À.R.L</a:t>
            </a:r>
            <a:endParaRPr lang="de-DE" sz="1050" dirty="0"/>
          </a:p>
          <a:p>
            <a:r>
              <a:rPr lang="de-DE" sz="1050" dirty="0"/>
              <a:t>4000 </a:t>
            </a:r>
            <a:r>
              <a:rPr lang="de-DE" sz="1050" dirty="0" err="1"/>
              <a:t>Sousse</a:t>
            </a:r>
            <a:endParaRPr lang="de-DE" sz="1050" dirty="0"/>
          </a:p>
          <a:p>
            <a:r>
              <a:rPr lang="de-DE" sz="1050" dirty="0"/>
              <a:t>TUNESIEN</a:t>
            </a:r>
          </a:p>
          <a:p>
            <a:r>
              <a:rPr lang="de-DE" sz="1050" dirty="0">
                <a:hlinkClick r:id="rId7"/>
              </a:rPr>
              <a:t>www.imbus.tn</a:t>
            </a:r>
            <a:r>
              <a:rPr lang="de-DE" sz="1050" dirty="0"/>
              <a:t> </a:t>
            </a:r>
          </a:p>
        </p:txBody>
      </p:sp>
      <p:sp>
        <p:nvSpPr>
          <p:cNvPr id="35" name="Textfeld 34"/>
          <p:cNvSpPr txBox="1"/>
          <p:nvPr userDrawn="1"/>
        </p:nvSpPr>
        <p:spPr>
          <a:xfrm>
            <a:off x="3766390" y="4038687"/>
            <a:ext cx="1117614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err="1">
                <a:solidFill>
                  <a:srgbClr val="00946C"/>
                </a:solidFill>
              </a:rPr>
              <a:t>imbus</a:t>
            </a:r>
            <a:r>
              <a:rPr lang="de-DE" sz="1050" b="1" dirty="0">
                <a:solidFill>
                  <a:srgbClr val="00946C"/>
                </a:solidFill>
              </a:rPr>
              <a:t> </a:t>
            </a:r>
            <a:r>
              <a:rPr lang="de-DE" sz="1050" b="1" dirty="0" err="1">
                <a:solidFill>
                  <a:srgbClr val="00946C"/>
                </a:solidFill>
              </a:rPr>
              <a:t>Peja</a:t>
            </a:r>
            <a:r>
              <a:rPr lang="de-DE" sz="1050" b="1" dirty="0">
                <a:solidFill>
                  <a:srgbClr val="00946C"/>
                </a:solidFill>
              </a:rPr>
              <a:t> L.L.C.</a:t>
            </a:r>
            <a:endParaRPr lang="de-DE" sz="1050" dirty="0"/>
          </a:p>
          <a:p>
            <a:r>
              <a:rPr lang="de-DE" sz="1050" dirty="0"/>
              <a:t>30000 </a:t>
            </a:r>
            <a:r>
              <a:rPr lang="de-DE" sz="1050" dirty="0" err="1"/>
              <a:t>Peja</a:t>
            </a:r>
            <a:endParaRPr lang="de-DE" sz="1050" dirty="0"/>
          </a:p>
          <a:p>
            <a:r>
              <a:rPr lang="de-DE" sz="1050" dirty="0"/>
              <a:t>KOSOVO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26161" y="4037867"/>
            <a:ext cx="1672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00946C"/>
                </a:solidFill>
              </a:rPr>
              <a:t>imbus Canada Corporation</a:t>
            </a:r>
          </a:p>
          <a:p>
            <a:r>
              <a:rPr lang="de-DE" sz="1050" b="0" dirty="0">
                <a:solidFill>
                  <a:schemeClr val="tx1"/>
                </a:solidFill>
              </a:rPr>
              <a:t>Toronto Ontario</a:t>
            </a:r>
            <a:r>
              <a:rPr lang="de-DE" sz="1050" b="0" baseline="0" dirty="0">
                <a:solidFill>
                  <a:schemeClr val="tx1"/>
                </a:solidFill>
              </a:rPr>
              <a:t> </a:t>
            </a:r>
            <a:r>
              <a:rPr lang="de-DE" sz="1050" b="0" dirty="0">
                <a:solidFill>
                  <a:schemeClr val="tx1"/>
                </a:solidFill>
              </a:rPr>
              <a:t>M9A 5G4</a:t>
            </a:r>
          </a:p>
          <a:p>
            <a:r>
              <a:rPr lang="de-DE" sz="1050" b="0" dirty="0">
                <a:solidFill>
                  <a:schemeClr val="tx1"/>
                </a:solidFill>
              </a:rPr>
              <a:t>CANADA</a:t>
            </a:r>
          </a:p>
          <a:p>
            <a:r>
              <a:rPr lang="de-DE" sz="1050" b="0" dirty="0">
                <a:solidFill>
                  <a:schemeClr val="tx1"/>
                </a:solidFill>
                <a:hlinkClick r:id="rId8"/>
              </a:rPr>
              <a:t>www.imbus.ca</a:t>
            </a:r>
            <a:endParaRPr lang="de-DE" sz="1050" b="0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3766390" y="2928844"/>
            <a:ext cx="175881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 err="1">
                <a:solidFill>
                  <a:srgbClr val="00946C"/>
                </a:solidFill>
              </a:rPr>
              <a:t>imbus</a:t>
            </a:r>
            <a:r>
              <a:rPr lang="de-DE" sz="1050" b="1" dirty="0">
                <a:solidFill>
                  <a:srgbClr val="00946C"/>
                </a:solidFill>
              </a:rPr>
              <a:t> Niedersachsen</a:t>
            </a:r>
            <a:r>
              <a:rPr lang="de-DE" sz="1050" b="1" baseline="0" dirty="0">
                <a:solidFill>
                  <a:srgbClr val="00946C"/>
                </a:solidFill>
              </a:rPr>
              <a:t> GmbH</a:t>
            </a:r>
            <a:endParaRPr lang="de-DE" sz="1050" b="1" dirty="0">
              <a:solidFill>
                <a:srgbClr val="00946C"/>
              </a:solidFill>
            </a:endParaRPr>
          </a:p>
          <a:p>
            <a:r>
              <a:rPr lang="de-DE" sz="1050" dirty="0"/>
              <a:t>Mühlenwinkel 8</a:t>
            </a:r>
          </a:p>
          <a:p>
            <a:r>
              <a:rPr lang="de-DE" sz="1050" dirty="0"/>
              <a:t>38165 Lehre</a:t>
            </a:r>
          </a:p>
          <a:p>
            <a:r>
              <a:rPr lang="de-DE" sz="1050" dirty="0"/>
              <a:t>DEUTSCHLAND</a:t>
            </a:r>
          </a:p>
          <a:p>
            <a:r>
              <a:rPr lang="de-DE" sz="1050" dirty="0"/>
              <a:t>+49 5308 9211570</a:t>
            </a:r>
          </a:p>
        </p:txBody>
      </p:sp>
    </p:spTree>
    <p:extLst>
      <p:ext uri="{BB962C8B-B14F-4D97-AF65-F5344CB8AC3E}">
        <p14:creationId xmlns:p14="http://schemas.microsoft.com/office/powerpoint/2010/main" val="155481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65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20000" y="1755000"/>
            <a:ext cx="6732000" cy="1134000"/>
          </a:xfrm>
        </p:spPr>
        <p:txBody>
          <a:bodyPr/>
          <a:lstStyle>
            <a:lvl1pPr>
              <a:defRPr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/>
          </p:nvPr>
        </p:nvSpPr>
        <p:spPr>
          <a:xfrm>
            <a:off x="720000" y="2970000"/>
            <a:ext cx="6732000" cy="810000"/>
          </a:xfrm>
        </p:spPr>
        <p:txBody>
          <a:bodyPr/>
          <a:lstStyle>
            <a:lvl1pPr marL="0" indent="0" algn="l">
              <a:buNone/>
              <a:defRPr>
                <a:solidFill>
                  <a:srgbClr val="707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0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6" name="Bild 5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026000"/>
            <a:ext cx="8424000" cy="3699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52000" y="4860000"/>
            <a:ext cx="5040000" cy="215999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08228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Bild 10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50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Sub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368000"/>
            <a:ext cx="8424000" cy="3348000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052000" y="4860000"/>
            <a:ext cx="5040000" cy="215999"/>
          </a:xfrm>
        </p:spPr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0" y="900000"/>
            <a:ext cx="8424000" cy="461665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266700" indent="0">
              <a:buNone/>
              <a:defRPr sz="2000" b="1"/>
            </a:lvl2pPr>
            <a:lvl3pPr marL="538163" indent="0">
              <a:buNone/>
              <a:defRPr sz="2000" b="1"/>
            </a:lvl3pPr>
            <a:lvl4pPr marL="808038" indent="0">
              <a:buNone/>
              <a:defRPr sz="2000" b="1"/>
            </a:lvl4pPr>
            <a:lvl5pPr marL="1074737" indent="0">
              <a:buNone/>
              <a:defRPr sz="2000" b="1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08228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Bild 10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51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026000"/>
            <a:ext cx="3600000" cy="3699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70800" y="1026000"/>
            <a:ext cx="3600000" cy="369900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elplatzhalter 1"/>
          <p:cNvSpPr>
            <a:spLocks noGrp="1"/>
          </p:cNvSpPr>
          <p:nvPr>
            <p:ph type="title"/>
          </p:nvPr>
        </p:nvSpPr>
        <p:spPr>
          <a:xfrm>
            <a:off x="360000" y="404587"/>
            <a:ext cx="7308228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2" name="Bild 11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10800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Bild 9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463551"/>
            <a:ext cx="324000" cy="2920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8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3424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1215000"/>
            <a:ext cx="6732000" cy="2700000"/>
          </a:xfrm>
        </p:spPr>
        <p:txBody>
          <a:bodyPr anchor="t">
            <a:noAutofit/>
          </a:bodyPr>
          <a:lstStyle>
            <a:lvl1pPr algn="l">
              <a:defRPr sz="6600" b="1" cap="none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3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Fußzeile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455945D-D414-8445-A5CB-A160F62EA146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60000" y="4860000"/>
            <a:ext cx="8424000" cy="0"/>
          </a:xfrm>
          <a:prstGeom prst="line">
            <a:avLst/>
          </a:prstGeom>
          <a:ln w="12700" cmpd="sng">
            <a:solidFill>
              <a:srgbClr val="89898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 descr="imbus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28" y="133225"/>
            <a:ext cx="111541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00" y="405000"/>
            <a:ext cx="7310800" cy="48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0" y="1026001"/>
            <a:ext cx="8423638" cy="3699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00" y="4860000"/>
            <a:ext cx="14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52000" y="4860000"/>
            <a:ext cx="50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Fußzeile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43638" y="4860000"/>
            <a:ext cx="1440000" cy="215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Seite </a:t>
            </a:r>
            <a:fld id="{5455945D-D414-8445-A5CB-A160F62EA1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5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670" r:id="rId4"/>
    <p:sldLayoutId id="2147483652" r:id="rId5"/>
    <p:sldLayoutId id="2147483654" r:id="rId6"/>
    <p:sldLayoutId id="2147483657" r:id="rId7"/>
    <p:sldLayoutId id="2147483651" r:id="rId8"/>
    <p:sldLayoutId id="2147483655" r:id="rId9"/>
    <p:sldLayoutId id="2147483671" r:id="rId10"/>
    <p:sldLayoutId id="2147483658" r:id="rId11"/>
    <p:sldLayoutId id="2147483659" r:id="rId12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none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69875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indent="-266700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271463" algn="l" defTabSz="457200" rtl="0" eaLnBrk="1" latinLnBrk="0" hangingPunct="1">
        <a:spcBef>
          <a:spcPts val="6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e/docs/reference/kubectl/cheatshee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ubernetes.io/de/docs/reference/kubectl/cheatsheet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lm.sh/docs/intro/quickstart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hyperlink" Target="https://charts.bitnami.com/bitna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76004FD-7591-46E4-BB34-6E2DFDB7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5" y="1247775"/>
            <a:ext cx="6953250" cy="37052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D4497F-1701-449B-B5C0-C35032DC2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25" y="512465"/>
            <a:ext cx="6732000" cy="925810"/>
          </a:xfrm>
        </p:spPr>
        <p:txBody>
          <a:bodyPr/>
          <a:lstStyle/>
          <a:p>
            <a:pPr algn="ctr"/>
            <a:r>
              <a:rPr lang="de-DE" sz="4000" dirty="0">
                <a:solidFill>
                  <a:srgbClr val="3077E2"/>
                </a:solidFill>
              </a:rPr>
              <a:t>Eine Einführung in</a:t>
            </a:r>
          </a:p>
        </p:txBody>
      </p:sp>
    </p:spTree>
    <p:extLst>
      <p:ext uri="{BB962C8B-B14F-4D97-AF65-F5344CB8AC3E}">
        <p14:creationId xmlns:p14="http://schemas.microsoft.com/office/powerpoint/2010/main" val="240708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Paketmanager Helm - 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91440" y="905348"/>
            <a:ext cx="885444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$ </a:t>
            </a:r>
            <a:r>
              <a:rPr lang="de-DE" sz="1100" dirty="0" err="1"/>
              <a:t>helm</a:t>
            </a:r>
            <a:r>
              <a:rPr lang="de-DE" sz="1100" dirty="0"/>
              <a:t> </a:t>
            </a:r>
            <a:r>
              <a:rPr lang="de-DE" sz="1100" dirty="0" err="1"/>
              <a:t>install</a:t>
            </a:r>
            <a:r>
              <a:rPr lang="de-DE" sz="1100" dirty="0"/>
              <a:t> </a:t>
            </a:r>
            <a:r>
              <a:rPr lang="de-DE" sz="1100" dirty="0" err="1"/>
              <a:t>bitnami</a:t>
            </a:r>
            <a:r>
              <a:rPr lang="de-DE" sz="1100" dirty="0"/>
              <a:t>/</a:t>
            </a:r>
            <a:r>
              <a:rPr lang="de-DE" sz="1100" dirty="0" err="1"/>
              <a:t>testlink</a:t>
            </a:r>
            <a:r>
              <a:rPr lang="de-DE" sz="1100" dirty="0"/>
              <a:t> --generate-name</a:t>
            </a:r>
          </a:p>
          <a:p>
            <a:r>
              <a:rPr lang="de-DE" sz="1100" dirty="0"/>
              <a:t>NAME: testlink-1607499802</a:t>
            </a:r>
          </a:p>
          <a:p>
            <a:r>
              <a:rPr lang="de-DE" sz="1100" dirty="0"/>
              <a:t>LAST DEPLOYED: </a:t>
            </a:r>
            <a:r>
              <a:rPr lang="de-DE" sz="1100" dirty="0" err="1"/>
              <a:t>Wed</a:t>
            </a:r>
            <a:r>
              <a:rPr lang="de-DE" sz="1100" dirty="0"/>
              <a:t> </a:t>
            </a:r>
            <a:r>
              <a:rPr lang="de-DE" sz="1100" dirty="0" err="1"/>
              <a:t>Dec</a:t>
            </a:r>
            <a:r>
              <a:rPr lang="de-DE" sz="1100" dirty="0"/>
              <a:t>  9 08:43:24 2020</a:t>
            </a:r>
          </a:p>
          <a:p>
            <a:r>
              <a:rPr lang="de-DE" sz="1100" dirty="0"/>
              <a:t>NAMESPACE: </a:t>
            </a:r>
            <a:r>
              <a:rPr lang="de-DE" sz="1100" dirty="0" err="1"/>
              <a:t>default</a:t>
            </a:r>
            <a:endParaRPr lang="de-DE" sz="1100" dirty="0"/>
          </a:p>
          <a:p>
            <a:r>
              <a:rPr lang="de-DE" sz="1100" dirty="0"/>
              <a:t>STATUS: </a:t>
            </a:r>
            <a:r>
              <a:rPr lang="de-DE" sz="1100" dirty="0" err="1"/>
              <a:t>deployed</a:t>
            </a:r>
            <a:endParaRPr lang="de-DE" sz="1100" dirty="0"/>
          </a:p>
          <a:p>
            <a:r>
              <a:rPr lang="de-DE" sz="1100" dirty="0"/>
              <a:t>REVISION: 1</a:t>
            </a:r>
          </a:p>
          <a:p>
            <a:r>
              <a:rPr lang="de-DE" sz="1100" dirty="0"/>
              <a:t>TEST SUITE: None</a:t>
            </a:r>
          </a:p>
          <a:p>
            <a:r>
              <a:rPr lang="de-DE" sz="1100" dirty="0"/>
              <a:t>NOTES:</a:t>
            </a:r>
          </a:p>
          <a:p>
            <a:r>
              <a:rPr lang="de-DE" sz="1100" dirty="0"/>
              <a:t>** </a:t>
            </a:r>
            <a:r>
              <a:rPr lang="de-DE" sz="1100" dirty="0" err="1"/>
              <a:t>Please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patient</a:t>
            </a:r>
            <a:r>
              <a:rPr lang="de-DE" sz="1100" dirty="0"/>
              <a:t> </a:t>
            </a:r>
            <a:r>
              <a:rPr lang="de-DE" sz="1100" dirty="0" err="1"/>
              <a:t>while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chart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being</a:t>
            </a:r>
            <a:r>
              <a:rPr lang="de-DE" sz="1100" dirty="0"/>
              <a:t> </a:t>
            </a:r>
            <a:r>
              <a:rPr lang="de-DE" sz="1100" dirty="0" err="1"/>
              <a:t>deployed</a:t>
            </a:r>
            <a:r>
              <a:rPr lang="de-DE" sz="1100" dirty="0"/>
              <a:t> **</a:t>
            </a:r>
          </a:p>
          <a:p>
            <a:endParaRPr lang="de-DE" sz="1100" dirty="0"/>
          </a:p>
          <a:p>
            <a:r>
              <a:rPr lang="de-DE" sz="1100" dirty="0"/>
              <a:t>1. Access </a:t>
            </a:r>
            <a:r>
              <a:rPr lang="de-DE" sz="1100" dirty="0" err="1"/>
              <a:t>you</a:t>
            </a:r>
            <a:r>
              <a:rPr lang="de-DE" sz="1100" dirty="0"/>
              <a:t> </a:t>
            </a:r>
            <a:r>
              <a:rPr lang="de-DE" sz="1100" dirty="0" err="1"/>
              <a:t>TestLink</a:t>
            </a:r>
            <a:r>
              <a:rPr lang="de-DE" sz="1100" dirty="0"/>
              <a:t> </a:t>
            </a:r>
            <a:r>
              <a:rPr lang="de-DE" sz="1100" dirty="0" err="1"/>
              <a:t>instance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:</a:t>
            </a:r>
          </a:p>
          <a:p>
            <a:endParaRPr lang="de-DE" sz="1100" dirty="0"/>
          </a:p>
          <a:p>
            <a:r>
              <a:rPr lang="de-DE" sz="1100" dirty="0"/>
              <a:t>** </a:t>
            </a:r>
            <a:r>
              <a:rPr lang="de-DE" sz="1100" dirty="0" err="1"/>
              <a:t>Please</a:t>
            </a:r>
            <a:r>
              <a:rPr lang="de-DE" sz="1100" dirty="0"/>
              <a:t> </a:t>
            </a:r>
            <a:r>
              <a:rPr lang="de-DE" sz="1100" dirty="0" err="1"/>
              <a:t>ensure</a:t>
            </a:r>
            <a:r>
              <a:rPr lang="de-DE" sz="1100" dirty="0"/>
              <a:t> an external IP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associated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testlink-1607499802 </a:t>
            </a:r>
            <a:r>
              <a:rPr lang="de-DE" sz="1100" dirty="0" err="1"/>
              <a:t>service</a:t>
            </a:r>
            <a:r>
              <a:rPr lang="de-DE" sz="1100" dirty="0"/>
              <a:t> </a:t>
            </a:r>
            <a:r>
              <a:rPr lang="de-DE" sz="1100" dirty="0" err="1"/>
              <a:t>before</a:t>
            </a:r>
            <a:r>
              <a:rPr lang="de-DE" sz="1100" dirty="0"/>
              <a:t> </a:t>
            </a:r>
            <a:r>
              <a:rPr lang="de-DE" sz="1100" dirty="0" err="1"/>
              <a:t>proceeding</a:t>
            </a:r>
            <a:r>
              <a:rPr lang="de-DE" sz="1100" dirty="0"/>
              <a:t> **</a:t>
            </a:r>
          </a:p>
          <a:p>
            <a:r>
              <a:rPr lang="de-DE" sz="1100" dirty="0"/>
              <a:t>** Watch </a:t>
            </a:r>
            <a:r>
              <a:rPr lang="de-DE" sz="1100" dirty="0" err="1"/>
              <a:t>the</a:t>
            </a:r>
            <a:r>
              <a:rPr lang="de-DE" sz="1100" dirty="0"/>
              <a:t> status </a:t>
            </a:r>
            <a:r>
              <a:rPr lang="de-DE" sz="1100" dirty="0" err="1"/>
              <a:t>using</a:t>
            </a:r>
            <a:r>
              <a:rPr lang="de-DE" sz="1100" dirty="0"/>
              <a:t>: </a:t>
            </a:r>
            <a:r>
              <a:rPr lang="de-DE" sz="1100" dirty="0" err="1"/>
              <a:t>kubectl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svc</a:t>
            </a:r>
            <a:r>
              <a:rPr lang="de-DE" sz="1100" dirty="0"/>
              <a:t> --namespace </a:t>
            </a:r>
            <a:r>
              <a:rPr lang="de-DE" sz="1100" dirty="0" err="1"/>
              <a:t>default</a:t>
            </a:r>
            <a:r>
              <a:rPr lang="de-DE" sz="1100" dirty="0"/>
              <a:t> -w testlink-1607499802 **</a:t>
            </a:r>
          </a:p>
          <a:p>
            <a:endParaRPr lang="de-DE" sz="1100" dirty="0"/>
          </a:p>
          <a:p>
            <a:r>
              <a:rPr lang="de-DE" sz="1100" dirty="0"/>
              <a:t>  </a:t>
            </a:r>
            <a:r>
              <a:rPr lang="de-DE" sz="1100" dirty="0" err="1"/>
              <a:t>export</a:t>
            </a:r>
            <a:r>
              <a:rPr lang="de-DE" sz="1100" dirty="0"/>
              <a:t> SERVICE_IP=$(</a:t>
            </a:r>
            <a:r>
              <a:rPr lang="de-DE" sz="1100" dirty="0" err="1"/>
              <a:t>kubectl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svc</a:t>
            </a:r>
            <a:r>
              <a:rPr lang="de-DE" sz="1100" dirty="0"/>
              <a:t> --namespace </a:t>
            </a:r>
            <a:r>
              <a:rPr lang="de-DE" sz="1100" dirty="0" err="1"/>
              <a:t>default</a:t>
            </a:r>
            <a:r>
              <a:rPr lang="de-DE" sz="1100" dirty="0"/>
              <a:t> testlink-1607499802 --template "{{ </a:t>
            </a:r>
            <a:r>
              <a:rPr lang="de-DE" sz="1100" dirty="0" err="1"/>
              <a:t>range</a:t>
            </a:r>
            <a:r>
              <a:rPr lang="de-DE" sz="1100" dirty="0"/>
              <a:t> (</a:t>
            </a:r>
            <a:r>
              <a:rPr lang="de-DE" sz="1100" dirty="0" err="1"/>
              <a:t>index</a:t>
            </a:r>
            <a:r>
              <a:rPr lang="de-DE" sz="1100" dirty="0"/>
              <a:t> .</a:t>
            </a:r>
            <a:r>
              <a:rPr lang="de-DE" sz="1100" dirty="0" err="1"/>
              <a:t>status.loadBalancer.ingress</a:t>
            </a:r>
            <a:r>
              <a:rPr lang="de-DE" sz="1100" dirty="0"/>
              <a:t> 0) }}{{.}}</a:t>
            </a:r>
          </a:p>
          <a:p>
            <a:r>
              <a:rPr lang="de-DE" sz="1100" dirty="0"/>
              <a:t>{{ end }}")</a:t>
            </a:r>
          </a:p>
          <a:p>
            <a:r>
              <a:rPr lang="de-DE" sz="1100" dirty="0"/>
              <a:t>  echo "</a:t>
            </a:r>
            <a:r>
              <a:rPr lang="de-DE" sz="1100" dirty="0" err="1"/>
              <a:t>TestLink</a:t>
            </a:r>
            <a:r>
              <a:rPr lang="de-DE" sz="1100" dirty="0"/>
              <a:t> URL: http://$SERVICE_IP/"</a:t>
            </a:r>
          </a:p>
          <a:p>
            <a:endParaRPr lang="de-DE" sz="1100" dirty="0"/>
          </a:p>
          <a:p>
            <a:r>
              <a:rPr lang="de-DE" sz="1100" dirty="0"/>
              <a:t>2. Login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following</a:t>
            </a:r>
            <a:r>
              <a:rPr lang="de-DE" sz="1100" dirty="0"/>
              <a:t> </a:t>
            </a:r>
            <a:r>
              <a:rPr lang="de-DE" sz="1100" dirty="0" err="1"/>
              <a:t>credentials</a:t>
            </a:r>
            <a:endParaRPr lang="de-DE" sz="1100" dirty="0"/>
          </a:p>
          <a:p>
            <a:endParaRPr lang="de-DE" sz="1100" dirty="0"/>
          </a:p>
          <a:p>
            <a:r>
              <a:rPr lang="de-DE" sz="1100" dirty="0"/>
              <a:t>  echo Username: </a:t>
            </a:r>
            <a:r>
              <a:rPr lang="de-DE" sz="1100" dirty="0" err="1"/>
              <a:t>user</a:t>
            </a:r>
            <a:endParaRPr lang="de-DE" sz="1100" dirty="0"/>
          </a:p>
          <a:p>
            <a:r>
              <a:rPr lang="de-DE" sz="1100" dirty="0"/>
              <a:t>  echo Password: $(</a:t>
            </a:r>
            <a:r>
              <a:rPr lang="de-DE" sz="1100" dirty="0" err="1"/>
              <a:t>kubectl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secret</a:t>
            </a:r>
            <a:r>
              <a:rPr lang="de-DE" sz="1100" dirty="0"/>
              <a:t> --namespace </a:t>
            </a:r>
            <a:r>
              <a:rPr lang="de-DE" sz="1100" dirty="0" err="1"/>
              <a:t>default</a:t>
            </a:r>
            <a:r>
              <a:rPr lang="de-DE" sz="1100" dirty="0"/>
              <a:t> testlink-1607499802 -o </a:t>
            </a:r>
            <a:r>
              <a:rPr lang="de-DE" sz="1100" dirty="0" err="1"/>
              <a:t>jsonpath</a:t>
            </a:r>
            <a:r>
              <a:rPr lang="de-DE" sz="1100" dirty="0"/>
              <a:t>="{.</a:t>
            </a:r>
            <a:r>
              <a:rPr lang="de-DE" sz="1100" dirty="0" err="1"/>
              <a:t>data.testlink</a:t>
            </a:r>
            <a:r>
              <a:rPr lang="de-DE" sz="1100" dirty="0"/>
              <a:t>-password}" | base64 --</a:t>
            </a:r>
            <a:r>
              <a:rPr lang="de-DE" sz="1100" dirty="0" err="1"/>
              <a:t>decode</a:t>
            </a:r>
            <a:r>
              <a:rPr lang="de-DE" sz="1100" dirty="0"/>
              <a:t>)</a:t>
            </a:r>
            <a:endParaRPr lang="de-DE" sz="1050" dirty="0">
              <a:latin typeface="Consolas" panose="020B06090202040302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2377DD-DE7B-4DCC-9F6C-B8D5B0B8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977611"/>
            <a:ext cx="1781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35F86DE-24BD-4CD4-A182-3D2D5E8D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66" y="0"/>
            <a:ext cx="6804607" cy="5143500"/>
          </a:xfrm>
          <a:prstGeom prst="rect">
            <a:avLst/>
          </a:prstGeom>
        </p:spPr>
      </p:pic>
      <p:sp>
        <p:nvSpPr>
          <p:cNvPr id="10" name="Sprechblase: rechteckig 9">
            <a:extLst>
              <a:ext uri="{FF2B5EF4-FFF2-40B4-BE49-F238E27FC236}">
                <a16:creationId xmlns:a16="http://schemas.microsoft.com/office/drawing/2014/main" id="{42B9555D-AD52-4601-BF7F-10367DDF11D7}"/>
              </a:ext>
            </a:extLst>
          </p:cNvPr>
          <p:cNvSpPr/>
          <p:nvPr/>
        </p:nvSpPr>
        <p:spPr>
          <a:xfrm>
            <a:off x="0" y="277091"/>
            <a:ext cx="1696166" cy="3678382"/>
          </a:xfrm>
          <a:prstGeom prst="wedgeRectCallout">
            <a:avLst>
              <a:gd name="adj1" fmla="val 108534"/>
              <a:gd name="adj2" fmla="val 19939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Kubernetes Dashboard</a:t>
            </a:r>
          </a:p>
          <a:p>
            <a:pPr algn="ctr"/>
            <a:r>
              <a:rPr lang="de-DE" sz="1600" dirty="0"/>
              <a:t>Zur Anzeige der Objekte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 err="1"/>
              <a:t>Pods</a:t>
            </a:r>
            <a:endParaRPr lang="de-DE" sz="1600" dirty="0"/>
          </a:p>
          <a:p>
            <a:pPr algn="ctr"/>
            <a:r>
              <a:rPr lang="de-DE" sz="1600" dirty="0"/>
              <a:t>Ereignisse</a:t>
            </a:r>
          </a:p>
        </p:txBody>
      </p:sp>
    </p:spTree>
    <p:extLst>
      <p:ext uri="{BB962C8B-B14F-4D97-AF65-F5344CB8AC3E}">
        <p14:creationId xmlns:p14="http://schemas.microsoft.com/office/powerpoint/2010/main" val="305897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DBD9442-3F6E-45A8-8E2B-D2A33027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143" y="0"/>
            <a:ext cx="7438292" cy="5143500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1117B0C3-72B4-468E-A66F-7F14D11988BA}"/>
              </a:ext>
            </a:extLst>
          </p:cNvPr>
          <p:cNvSpPr/>
          <p:nvPr/>
        </p:nvSpPr>
        <p:spPr>
          <a:xfrm>
            <a:off x="-1" y="277091"/>
            <a:ext cx="1700143" cy="3678382"/>
          </a:xfrm>
          <a:prstGeom prst="wedgeRectCallout">
            <a:avLst>
              <a:gd name="adj1" fmla="val 133739"/>
              <a:gd name="adj2" fmla="val 14854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Kubernetes Dashboard</a:t>
            </a:r>
          </a:p>
          <a:p>
            <a:pPr algn="ctr"/>
            <a:r>
              <a:rPr lang="de-DE" sz="1600" dirty="0"/>
              <a:t>Zur Anzeige der Objekte</a:t>
            </a:r>
          </a:p>
          <a:p>
            <a:pPr algn="ctr"/>
            <a:endParaRPr lang="de-DE" sz="1600" dirty="0"/>
          </a:p>
          <a:p>
            <a:pPr algn="ctr"/>
            <a:r>
              <a:rPr lang="de-DE" sz="1600" dirty="0"/>
              <a:t>Services</a:t>
            </a:r>
          </a:p>
          <a:p>
            <a:pPr algn="ctr"/>
            <a:r>
              <a:rPr lang="de-DE" sz="1600" dirty="0"/>
              <a:t>PVC</a:t>
            </a:r>
          </a:p>
          <a:p>
            <a:pPr algn="ctr"/>
            <a:r>
              <a:rPr lang="de-DE" sz="1600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274871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Beispiel: App über Helm </a:t>
            </a:r>
            <a:r>
              <a:rPr lang="de-DE" dirty="0" err="1">
                <a:solidFill>
                  <a:srgbClr val="3077E2"/>
                </a:solidFill>
              </a:rPr>
              <a:t>deployed</a:t>
            </a:r>
            <a:endParaRPr lang="de-DE" dirty="0">
              <a:solidFill>
                <a:srgbClr val="3077E2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2AED45-9BB0-4625-BB2B-6F11D0720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07175"/>
            <a:ext cx="68770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43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Was kostet Kubernetes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B3340D-CA85-4418-A0D5-978C7D7F9559}"/>
              </a:ext>
            </a:extLst>
          </p:cNvPr>
          <p:cNvSpPr txBox="1"/>
          <p:nvPr/>
        </p:nvSpPr>
        <p:spPr>
          <a:xfrm>
            <a:off x="91440" y="863590"/>
            <a:ext cx="89154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 gibt unterschiedliche Modelle (*).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Grundsätzlich bezahlt man für die zum Ausführen der erstellen Kubernetes-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Worker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-Knoten erforderlichen Ressourcen plus einen Preis für die Kubernetes Funktionalität: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Azure: keine Mehrkosten für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OTC: bis 50 Nodes – keine Mehrkosten für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Google Cloud: 0,10 USD pro Stunde für GKE, zonaler Cluster kostenlos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AWS: 0,10 USD pro Stunde für jeden erstellten Amazon EKS-Cluster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de-DE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(*) Stand 12/2020</a:t>
            </a:r>
          </a:p>
        </p:txBody>
      </p:sp>
    </p:spTree>
    <p:extLst>
      <p:ext uri="{BB962C8B-B14F-4D97-AF65-F5344CB8AC3E}">
        <p14:creationId xmlns:p14="http://schemas.microsoft.com/office/powerpoint/2010/main" val="71552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Linksammlung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B7735A4-548A-4C66-AA88-465EFBA6E9CB}"/>
              </a:ext>
            </a:extLst>
          </p:cNvPr>
          <p:cNvSpPr txBox="1"/>
          <p:nvPr/>
        </p:nvSpPr>
        <p:spPr>
          <a:xfrm>
            <a:off x="167640" y="1157764"/>
            <a:ext cx="8915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/>
              <a:t>https://storage.googleapis.com/kubernetes-release/release/v1.19.4/bin/windows/amd64/kubectl.exe</a:t>
            </a:r>
          </a:p>
          <a:p>
            <a:r>
              <a:rPr lang="de-DE" sz="1600" dirty="0"/>
              <a:t>https://kubernetes.io/docs/tutorials/hello-minikube/</a:t>
            </a:r>
          </a:p>
          <a:p>
            <a:r>
              <a:rPr lang="de-DE" sz="1600" dirty="0"/>
              <a:t>https://kubernetes.io/docs/concepts/services-networking/ingress/#simple-fanout</a:t>
            </a:r>
          </a:p>
          <a:p>
            <a:r>
              <a:rPr lang="de-DE" sz="1600" dirty="0"/>
              <a:t>https://kubernetes.io/docs/tasks/access-application-cluster/ingress-minikube/</a:t>
            </a:r>
          </a:p>
          <a:p>
            <a:r>
              <a:rPr lang="de-DE" sz="1600" dirty="0"/>
              <a:t>https://helm.sh/docs/intro/quickstart/</a:t>
            </a:r>
          </a:p>
          <a:p>
            <a:r>
              <a:rPr lang="de-DE" sz="1600" dirty="0"/>
              <a:t>https://kubernetes.io/de/docs/reference/kubectl/cheatsheet/</a:t>
            </a:r>
          </a:p>
          <a:p>
            <a:r>
              <a:rPr lang="de-DE" sz="1600" dirty="0"/>
              <a:t>https://www.digitalocean.com/community/tutorials/an-introduction-to-kubernetes</a:t>
            </a:r>
          </a:p>
          <a:p>
            <a:r>
              <a:rPr lang="de-DE" sz="1600" dirty="0"/>
              <a:t>https://www.cncf.io/wp-content/uploads/2020/08/CNCF-Annual-Report-2019.pdf</a:t>
            </a:r>
          </a:p>
          <a:p>
            <a:r>
              <a:rPr lang="de-DE" sz="1600" dirty="0"/>
              <a:t>https://helm.sh/blog/helm-3-released/</a:t>
            </a:r>
          </a:p>
          <a:p>
            <a:r>
              <a:rPr lang="de-DE" sz="1600" dirty="0"/>
              <a:t>https://www.cncf.io/blog/2018/08/01/demystifying-rbac-in-kubernetes/</a:t>
            </a:r>
          </a:p>
          <a:p>
            <a:r>
              <a:rPr lang="de-DE" sz="1600" dirty="0"/>
              <a:t>https://github.com/javsalgar/rbac-online-talk/blob/master/01-create-user.bash</a:t>
            </a:r>
          </a:p>
          <a:p>
            <a:r>
              <a:rPr lang="de-DE" sz="1600" dirty="0"/>
              <a:t>https://github.com/javsalgar/rbac-online-talk/blob/master/02-create-rbac-rules.bash</a:t>
            </a:r>
          </a:p>
          <a:p>
            <a:r>
              <a:rPr lang="de-DE" sz="1600" dirty="0"/>
              <a:t>https://www.youtube.com/watch?v=CnHTCTP8d48&amp;feature=youtu.be</a:t>
            </a:r>
          </a:p>
        </p:txBody>
      </p:sp>
    </p:spTree>
    <p:extLst>
      <p:ext uri="{BB962C8B-B14F-4D97-AF65-F5344CB8AC3E}">
        <p14:creationId xmlns:p14="http://schemas.microsoft.com/office/powerpoint/2010/main" val="44337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47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Rückblick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2CC62CE-AF02-4525-BE10-BEAF59A0403E}"/>
              </a:ext>
            </a:extLst>
          </p:cNvPr>
          <p:cNvSpPr txBox="1"/>
          <p:nvPr/>
        </p:nvSpPr>
        <p:spPr>
          <a:xfrm>
            <a:off x="211947" y="863590"/>
            <a:ext cx="90107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- Virtualisierte Testumgebung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on premise </a:t>
            </a:r>
            <a:r>
              <a:rPr lang="de-DE" dirty="0"/>
              <a:t>-&gt;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VMware</a:t>
            </a:r>
            <a:r>
              <a:rPr lang="de-DE" dirty="0"/>
              <a:t> ist Marktführer</a:t>
            </a:r>
          </a:p>
          <a:p>
            <a:r>
              <a:rPr lang="de-DE" dirty="0"/>
              <a:t> * Vorteile: PC wird durch SW zur steuerbaren und skalierbaren Test-Ressource</a:t>
            </a:r>
          </a:p>
          <a:p>
            <a:r>
              <a:rPr lang="de-DE" dirty="0"/>
              <a:t> * Nachteile: der Hypervisor begrenzt die Skalierbarkeit, VMware </a:t>
            </a:r>
            <a:r>
              <a:rPr lang="de-DE" dirty="0" err="1"/>
              <a:t>Prizing</a:t>
            </a:r>
            <a:r>
              <a:rPr lang="de-DE" dirty="0"/>
              <a:t>, VMware Know-how</a:t>
            </a:r>
          </a:p>
          <a:p>
            <a:endParaRPr lang="de-DE" dirty="0"/>
          </a:p>
          <a:p>
            <a:r>
              <a:rPr lang="de-DE" dirty="0"/>
              <a:t>- Virtualisierte Testumgebung in der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Cloud</a:t>
            </a:r>
            <a:r>
              <a:rPr lang="de-DE" b="1" dirty="0"/>
              <a:t> </a:t>
            </a:r>
            <a:r>
              <a:rPr lang="de-DE" dirty="0"/>
              <a:t>-&gt;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Amazon</a:t>
            </a:r>
            <a:r>
              <a:rPr lang="de-DE" dirty="0"/>
              <a:t> EC2 ist Marktführer</a:t>
            </a:r>
          </a:p>
          <a:p>
            <a:r>
              <a:rPr lang="de-DE" dirty="0"/>
              <a:t> * Vorteile: keine HW on premise erforderlich, beliebig skalierbar</a:t>
            </a:r>
          </a:p>
          <a:p>
            <a:r>
              <a:rPr lang="de-DE" dirty="0"/>
              <a:t> * Nachteile: Zugriff über </a:t>
            </a:r>
            <a:r>
              <a:rPr lang="de-DE" dirty="0" err="1"/>
              <a:t>vendorspez</a:t>
            </a:r>
            <a:r>
              <a:rPr lang="de-DE" dirty="0"/>
              <a:t>. API (z.B. AWS EC2) -&gt; Vendor lock-in, Security</a:t>
            </a:r>
          </a:p>
          <a:p>
            <a:endParaRPr lang="de-DE" dirty="0"/>
          </a:p>
          <a:p>
            <a:r>
              <a:rPr lang="de-DE" dirty="0"/>
              <a:t>- Virtualisierte Testumgebung in der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Cloud mit Open Source API </a:t>
            </a:r>
            <a:r>
              <a:rPr lang="de-DE" dirty="0"/>
              <a:t>-&gt;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  <a:p>
            <a:r>
              <a:rPr lang="de-DE" dirty="0"/>
              <a:t> * Vorteile: Nutzung auf AWS, Google Cloud Plattform (GCP) oder Microsoft Azure -&gt; kein Vendor lock-in</a:t>
            </a:r>
          </a:p>
          <a:p>
            <a:endParaRPr lang="de-DE" dirty="0"/>
          </a:p>
          <a:p>
            <a:r>
              <a:rPr lang="de-DE" dirty="0"/>
              <a:t>=&gt; Fazit: Der Einsatz von Testumgebungen in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  <a:r>
              <a:rPr lang="de-DE" dirty="0"/>
              <a:t> bietet alle Vorteile einer proprietären EC2 Umgebung ohne Vendor Lock in</a:t>
            </a:r>
          </a:p>
        </p:txBody>
      </p:sp>
    </p:spTree>
    <p:extLst>
      <p:ext uri="{BB962C8B-B14F-4D97-AF65-F5344CB8AC3E}">
        <p14:creationId xmlns:p14="http://schemas.microsoft.com/office/powerpoint/2010/main" val="222003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94E6B9-D4BE-4243-BCB8-A06AF757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49DA01-DFFF-4B90-8F6F-6675F595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  <a:latin typeface="+mn-lt"/>
                <a:ea typeface="+mn-ea"/>
                <a:cs typeface="+mn-cs"/>
              </a:rPr>
              <a:t>Was ist Kubernetes (k8s)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8FBBE3D-C871-4419-9532-028D58462E78}"/>
              </a:ext>
            </a:extLst>
          </p:cNvPr>
          <p:cNvSpPr txBox="1"/>
          <p:nvPr/>
        </p:nvSpPr>
        <p:spPr>
          <a:xfrm>
            <a:off x="91440" y="909063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- </a:t>
            </a:r>
            <a:r>
              <a:rPr lang="de-DE" sz="1400" b="1" dirty="0"/>
              <a:t>Definition</a:t>
            </a:r>
          </a:p>
          <a:p>
            <a:r>
              <a:rPr lang="de-DE" sz="1400" dirty="0"/>
              <a:t>  k8s ist eine portable, erweiterbare Open-Source-Plattform für die Verwaltung von Container-Workloads und -Services.</a:t>
            </a:r>
          </a:p>
          <a:p>
            <a:r>
              <a:rPr lang="de-DE" sz="1400" dirty="0"/>
              <a:t>  Die K8s Source ist frei auf </a:t>
            </a:r>
            <a:r>
              <a:rPr lang="de-DE" sz="1400" dirty="0" err="1"/>
              <a:t>github</a:t>
            </a:r>
            <a:r>
              <a:rPr lang="de-DE" sz="1400" dirty="0"/>
              <a:t> verfügbar und wird von der Cloud Native Computing </a:t>
            </a:r>
            <a:r>
              <a:rPr lang="de-DE" sz="1400" dirty="0" err="1"/>
              <a:t>Foundation</a:t>
            </a:r>
            <a:r>
              <a:rPr lang="de-DE" sz="1400" dirty="0"/>
              <a:t> weiterentwickelt.</a:t>
            </a:r>
          </a:p>
          <a:p>
            <a:endParaRPr lang="de-DE" sz="1400" dirty="0"/>
          </a:p>
          <a:p>
            <a:r>
              <a:rPr lang="de-DE" sz="1400" dirty="0"/>
              <a:t>- </a:t>
            </a:r>
            <a:r>
              <a:rPr lang="de-DE" sz="1400" b="1" dirty="0"/>
              <a:t>Verbreitung</a:t>
            </a:r>
            <a:r>
              <a:rPr lang="de-DE" sz="1400" dirty="0"/>
              <a:t>: </a:t>
            </a:r>
          </a:p>
          <a:p>
            <a:r>
              <a:rPr lang="de-DE" sz="1400" dirty="0"/>
              <a:t> * </a:t>
            </a:r>
            <a:r>
              <a:rPr lang="de-DE" sz="1400" dirty="0" err="1"/>
              <a:t>Enduser</a:t>
            </a:r>
            <a:r>
              <a:rPr lang="de-DE" sz="1400" dirty="0"/>
              <a:t>: Wachstum von 89% in 2019 auf 131 Firmen (</a:t>
            </a:r>
            <a:r>
              <a:rPr lang="de-DE" sz="1400" dirty="0" err="1"/>
              <a:t>Addidas</a:t>
            </a:r>
            <a:r>
              <a:rPr lang="de-DE" sz="1400" dirty="0"/>
              <a:t>, Audi, Apple, ..., Zalando)</a:t>
            </a:r>
          </a:p>
          <a:p>
            <a:r>
              <a:rPr lang="de-DE" sz="1400" dirty="0"/>
              <a:t> * Entwicklung: Die </a:t>
            </a:r>
            <a:r>
              <a:rPr lang="de-DE" sz="1400" dirty="0" err="1"/>
              <a:t>KubeCon</a:t>
            </a:r>
            <a:r>
              <a:rPr lang="de-DE" sz="1400" dirty="0"/>
              <a:t> 2019 war die weltweit größte Open Source-Entwicklerkonferenz im Jahr 2019. Die Veranstaltung zog 12.000 Teilnehmer an, eine Steigerung von 2000% gegenüber der ersten </a:t>
            </a:r>
            <a:r>
              <a:rPr lang="de-DE" sz="1400" dirty="0" err="1"/>
              <a:t>KubeCon</a:t>
            </a:r>
            <a:r>
              <a:rPr lang="de-DE" sz="1400" dirty="0"/>
              <a:t>-Veranstaltung im Jahr 2015.</a:t>
            </a:r>
          </a:p>
          <a:p>
            <a:endParaRPr lang="de-DE" sz="1400" dirty="0"/>
          </a:p>
          <a:p>
            <a:r>
              <a:rPr lang="de-DE" sz="1400" dirty="0"/>
              <a:t>- </a:t>
            </a:r>
            <a:r>
              <a:rPr lang="de-DE" sz="1400" b="1" dirty="0"/>
              <a:t>Umsysteme</a:t>
            </a:r>
          </a:p>
          <a:p>
            <a:r>
              <a:rPr lang="de-DE" sz="1400" dirty="0"/>
              <a:t> * HELM: Package Manager- </a:t>
            </a:r>
            <a:r>
              <a:rPr lang="de-DE" sz="1400" dirty="0" err="1"/>
              <a:t>create</a:t>
            </a:r>
            <a:r>
              <a:rPr lang="de-DE" sz="1400" dirty="0"/>
              <a:t>, </a:t>
            </a:r>
            <a:r>
              <a:rPr lang="de-DE" sz="1400" dirty="0" err="1"/>
              <a:t>share</a:t>
            </a:r>
            <a:r>
              <a:rPr lang="de-DE" sz="1400" dirty="0"/>
              <a:t>, and </a:t>
            </a:r>
            <a:r>
              <a:rPr lang="de-DE" sz="1400" dirty="0" err="1"/>
              <a:t>run</a:t>
            </a:r>
            <a:r>
              <a:rPr lang="de-DE" sz="1400" dirty="0"/>
              <a:t> </a:t>
            </a:r>
            <a:r>
              <a:rPr lang="de-DE" sz="1400" dirty="0" err="1"/>
              <a:t>production</a:t>
            </a:r>
            <a:r>
              <a:rPr lang="de-DE" sz="1400" dirty="0"/>
              <a:t>-grade </a:t>
            </a:r>
            <a:r>
              <a:rPr lang="de-DE" sz="1400" dirty="0" err="1"/>
              <a:t>workloads</a:t>
            </a:r>
            <a:endParaRPr lang="de-DE" sz="1400" dirty="0"/>
          </a:p>
          <a:p>
            <a:r>
              <a:rPr lang="de-DE" sz="1400" dirty="0"/>
              <a:t> * </a:t>
            </a:r>
            <a:r>
              <a:rPr lang="de-DE" sz="1400" dirty="0" err="1"/>
              <a:t>CoreDNS</a:t>
            </a:r>
            <a:r>
              <a:rPr lang="de-DE" sz="1400" dirty="0"/>
              <a:t>: k8s Domain Name Resolution Service</a:t>
            </a:r>
          </a:p>
          <a:p>
            <a:r>
              <a:rPr lang="de-DE" sz="1400" dirty="0"/>
              <a:t> * </a:t>
            </a:r>
            <a:r>
              <a:rPr lang="de-DE" sz="1400" dirty="0" err="1"/>
              <a:t>fluentd</a:t>
            </a:r>
            <a:r>
              <a:rPr lang="de-DE" sz="1400" dirty="0"/>
              <a:t>: </a:t>
            </a:r>
            <a:r>
              <a:rPr lang="de-DE" sz="1400" dirty="0" err="1"/>
              <a:t>unified</a:t>
            </a:r>
            <a:r>
              <a:rPr lang="de-DE" sz="1400" dirty="0"/>
              <a:t> </a:t>
            </a:r>
            <a:r>
              <a:rPr lang="de-DE" sz="1400" dirty="0" err="1"/>
              <a:t>logging</a:t>
            </a:r>
            <a:endParaRPr lang="de-DE" sz="1400" dirty="0"/>
          </a:p>
          <a:p>
            <a:r>
              <a:rPr lang="de-DE" sz="1400" dirty="0"/>
              <a:t> * JAEGER: Tracing, Root </a:t>
            </a:r>
            <a:r>
              <a:rPr lang="de-DE" sz="1400" dirty="0" err="1"/>
              <a:t>Cause</a:t>
            </a:r>
            <a:r>
              <a:rPr lang="de-DE" sz="1400" dirty="0"/>
              <a:t> Analysis, Service </a:t>
            </a:r>
            <a:r>
              <a:rPr lang="de-DE" sz="1400" dirty="0" err="1"/>
              <a:t>Dependency</a:t>
            </a:r>
            <a:r>
              <a:rPr lang="de-DE" sz="1400" dirty="0"/>
              <a:t> Analysis</a:t>
            </a:r>
          </a:p>
          <a:p>
            <a:r>
              <a:rPr lang="de-DE" sz="1400" dirty="0"/>
              <a:t> * </a:t>
            </a:r>
            <a:r>
              <a:rPr lang="de-DE" sz="1400" dirty="0" err="1"/>
              <a:t>vitess</a:t>
            </a:r>
            <a:r>
              <a:rPr lang="de-DE" sz="1400" dirty="0"/>
              <a:t>: a DB Cluster </a:t>
            </a:r>
            <a:r>
              <a:rPr lang="de-DE" sz="1400" dirty="0" err="1"/>
              <a:t>providing</a:t>
            </a:r>
            <a:r>
              <a:rPr lang="de-DE" sz="1400" dirty="0"/>
              <a:t> MySQL </a:t>
            </a:r>
            <a:r>
              <a:rPr lang="de-DE" sz="1400" dirty="0" err="1"/>
              <a:t>features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a NoSQL </a:t>
            </a:r>
            <a:r>
              <a:rPr lang="de-DE" sz="1400" dirty="0" err="1"/>
              <a:t>database</a:t>
            </a:r>
            <a:r>
              <a:rPr lang="de-DE" sz="1400" dirty="0"/>
              <a:t> </a:t>
            </a:r>
            <a:r>
              <a:rPr lang="de-DE" sz="1400" dirty="0" err="1"/>
              <a:t>scalability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681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1125F6BF-0709-4473-8F86-1F847F5460D3}"/>
              </a:ext>
            </a:extLst>
          </p:cNvPr>
          <p:cNvSpPr/>
          <p:nvPr/>
        </p:nvSpPr>
        <p:spPr>
          <a:xfrm>
            <a:off x="158750" y="983515"/>
            <a:ext cx="2165350" cy="383565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7F742-1E31-4977-96BE-786FEE4A0248}"/>
              </a:ext>
            </a:extLst>
          </p:cNvPr>
          <p:cNvSpPr/>
          <p:nvPr/>
        </p:nvSpPr>
        <p:spPr>
          <a:xfrm>
            <a:off x="230684" y="3156267"/>
            <a:ext cx="86360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Node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4778B5-648C-480D-AA6E-565C61B7A154}"/>
              </a:ext>
            </a:extLst>
          </p:cNvPr>
          <p:cNvSpPr/>
          <p:nvPr/>
        </p:nvSpPr>
        <p:spPr>
          <a:xfrm>
            <a:off x="755307" y="2256940"/>
            <a:ext cx="11620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Deployment</a:t>
            </a:r>
          </a:p>
        </p:txBody>
      </p:sp>
      <p:sp>
        <p:nvSpPr>
          <p:cNvPr id="9" name="Flussdiagramm: Mehrere Dokumente 8">
            <a:extLst>
              <a:ext uri="{FF2B5EF4-FFF2-40B4-BE49-F238E27FC236}">
                <a16:creationId xmlns:a16="http://schemas.microsoft.com/office/drawing/2014/main" id="{BDFF006F-FED2-4472-9D31-531D7341F5D3}"/>
              </a:ext>
            </a:extLst>
          </p:cNvPr>
          <p:cNvSpPr/>
          <p:nvPr/>
        </p:nvSpPr>
        <p:spPr>
          <a:xfrm>
            <a:off x="1471385" y="3156989"/>
            <a:ext cx="806450" cy="679450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Pods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D23369-B6A3-449B-A5BE-5448ECED5EFD}"/>
              </a:ext>
            </a:extLst>
          </p:cNvPr>
          <p:cNvSpPr txBox="1"/>
          <p:nvPr/>
        </p:nvSpPr>
        <p:spPr>
          <a:xfrm>
            <a:off x="2635250" y="196850"/>
            <a:ext cx="2665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3077E2"/>
                </a:solidFill>
              </a:rPr>
              <a:t>Kubernetes Objekte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EA693FC-B953-40DD-AA82-C5E8C313F20F}"/>
              </a:ext>
            </a:extLst>
          </p:cNvPr>
          <p:cNvSpPr/>
          <p:nvPr/>
        </p:nvSpPr>
        <p:spPr>
          <a:xfrm>
            <a:off x="780707" y="1539799"/>
            <a:ext cx="11112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</a:t>
            </a:r>
          </a:p>
        </p:txBody>
      </p:sp>
      <p:sp>
        <p:nvSpPr>
          <p:cNvPr id="22" name="Flussdiagramm: Magnetplattenspeicher 21">
            <a:extLst>
              <a:ext uri="{FF2B5EF4-FFF2-40B4-BE49-F238E27FC236}">
                <a16:creationId xmlns:a16="http://schemas.microsoft.com/office/drawing/2014/main" id="{FF84B51D-DF10-47D5-90DE-585DFC55F7C8}"/>
              </a:ext>
            </a:extLst>
          </p:cNvPr>
          <p:cNvSpPr/>
          <p:nvPr/>
        </p:nvSpPr>
        <p:spPr>
          <a:xfrm>
            <a:off x="1471384" y="4005120"/>
            <a:ext cx="805813" cy="54610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Persistent </a:t>
            </a:r>
            <a:r>
              <a:rPr lang="de-DE" sz="1100" dirty="0" err="1"/>
              <a:t>volume</a:t>
            </a:r>
            <a:r>
              <a:rPr lang="de-DE" sz="1100" dirty="0"/>
              <a:t> </a:t>
            </a:r>
            <a:r>
              <a:rPr lang="de-DE" sz="1100" dirty="0" err="1"/>
              <a:t>claim</a:t>
            </a:r>
            <a:endParaRPr lang="de-DE" sz="1100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EEBBDFC-6667-4E96-A82C-9B6349C9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" y="0"/>
            <a:ext cx="1845670" cy="98351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472007B-CEF0-45A6-9E10-8F1630715F22}"/>
              </a:ext>
            </a:extLst>
          </p:cNvPr>
          <p:cNvSpPr txBox="1"/>
          <p:nvPr/>
        </p:nvSpPr>
        <p:spPr>
          <a:xfrm>
            <a:off x="2396034" y="979097"/>
            <a:ext cx="67238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Cluster</a:t>
            </a:r>
            <a:r>
              <a:rPr lang="de-DE" sz="1600" dirty="0"/>
              <a:t> - besteht aus einem oder mehreren Nodes</a:t>
            </a:r>
          </a:p>
          <a:p>
            <a:endParaRPr lang="de-DE" sz="1600" dirty="0"/>
          </a:p>
          <a:p>
            <a:r>
              <a:rPr lang="de-DE" sz="1600" b="1" dirty="0"/>
              <a:t>Service</a:t>
            </a:r>
            <a:r>
              <a:rPr lang="de-DE" sz="1600" dirty="0"/>
              <a:t> - Ein </a:t>
            </a:r>
            <a:r>
              <a:rPr lang="de-DE" sz="1600" dirty="0" err="1"/>
              <a:t>Kubernetes</a:t>
            </a:r>
            <a:r>
              <a:rPr lang="de-DE" sz="1600" dirty="0"/>
              <a:t>-Service besteht aus einer Reihe von </a:t>
            </a:r>
            <a:r>
              <a:rPr lang="de-DE" sz="1600" dirty="0" err="1"/>
              <a:t>Pods</a:t>
            </a:r>
            <a:r>
              <a:rPr lang="de-DE" sz="1600" dirty="0"/>
              <a:t>, die zusammenarbeiten, z. B. als eine Ebene einer multi-tier Anwendung. </a:t>
            </a:r>
          </a:p>
          <a:p>
            <a:endParaRPr lang="de-DE" sz="1600" b="1" dirty="0"/>
          </a:p>
          <a:p>
            <a:r>
              <a:rPr lang="de-DE" sz="1600" b="1" dirty="0"/>
              <a:t>Deployment</a:t>
            </a:r>
            <a:r>
              <a:rPr lang="de-DE" sz="1600" dirty="0"/>
              <a:t> - ist ein übergeordnetes Objekt, das das Lebenszyklusmanagement replizierter </a:t>
            </a:r>
            <a:r>
              <a:rPr lang="de-DE" sz="1600" dirty="0" err="1"/>
              <a:t>Pods</a:t>
            </a:r>
            <a:r>
              <a:rPr lang="de-DE" sz="1600" dirty="0"/>
              <a:t> vereinfacht. </a:t>
            </a:r>
          </a:p>
          <a:p>
            <a:r>
              <a:rPr lang="de-DE" sz="1600" dirty="0"/>
              <a:t> </a:t>
            </a:r>
          </a:p>
          <a:p>
            <a:r>
              <a:rPr lang="de-DE" sz="1600" b="1" dirty="0"/>
              <a:t>Node</a:t>
            </a:r>
            <a:r>
              <a:rPr lang="de-DE" sz="1600" dirty="0"/>
              <a:t> - ist eine Maschine, auf der Container (Workloads) bereitgestellt werden. Jeder Node im Cluster muss eine Container-</a:t>
            </a:r>
            <a:r>
              <a:rPr lang="de-DE" sz="1600" dirty="0" err="1"/>
              <a:t>Runtime</a:t>
            </a:r>
            <a:r>
              <a:rPr lang="de-DE" sz="1600" dirty="0"/>
              <a:t> ausführen, z. B. Docker.</a:t>
            </a:r>
          </a:p>
          <a:p>
            <a:r>
              <a:rPr lang="de-DE" sz="1600" dirty="0"/>
              <a:t> </a:t>
            </a:r>
          </a:p>
          <a:p>
            <a:r>
              <a:rPr lang="de-DE" sz="1600" b="1" dirty="0" err="1"/>
              <a:t>Pods</a:t>
            </a:r>
            <a:r>
              <a:rPr lang="de-DE" sz="1600" dirty="0"/>
              <a:t> -  laufen auf einem Node und bestehen aus einem/mehreren Containern und </a:t>
            </a:r>
            <a:r>
              <a:rPr lang="de-DE" sz="1600" dirty="0" err="1"/>
              <a:t>Shared</a:t>
            </a:r>
            <a:r>
              <a:rPr lang="de-DE" sz="1600" dirty="0"/>
              <a:t> Ressourcen (z.B. Cluster IP Adresse). </a:t>
            </a:r>
          </a:p>
          <a:p>
            <a:r>
              <a:rPr lang="de-DE" sz="1600" dirty="0"/>
              <a:t>  </a:t>
            </a:r>
          </a:p>
          <a:p>
            <a:r>
              <a:rPr lang="de-DE" sz="1600" b="1" dirty="0"/>
              <a:t>Persistent</a:t>
            </a:r>
            <a:r>
              <a:rPr lang="de-DE" sz="1600" dirty="0"/>
              <a:t> </a:t>
            </a:r>
            <a:r>
              <a:rPr lang="de-DE" sz="1600" b="1" dirty="0"/>
              <a:t>Volume Claims</a:t>
            </a:r>
            <a:r>
              <a:rPr lang="de-DE" sz="1600" dirty="0"/>
              <a:t> - sind ein Speicher-Mechanismus, der </a:t>
            </a:r>
            <a:r>
              <a:rPr lang="de-DE" sz="1600" b="1" dirty="0"/>
              <a:t>nicht</a:t>
            </a:r>
            <a:r>
              <a:rPr lang="de-DE" sz="1600" dirty="0"/>
              <a:t> an den </a:t>
            </a:r>
            <a:r>
              <a:rPr lang="de-DE" sz="1600" dirty="0" err="1"/>
              <a:t>Pod</a:t>
            </a:r>
            <a:r>
              <a:rPr lang="de-DE" sz="1600" dirty="0"/>
              <a:t>-Lebenszyklus gebunden ist. </a:t>
            </a:r>
          </a:p>
        </p:txBody>
      </p:sp>
    </p:spTree>
    <p:extLst>
      <p:ext uri="{BB962C8B-B14F-4D97-AF65-F5344CB8AC3E}">
        <p14:creationId xmlns:p14="http://schemas.microsoft.com/office/powerpoint/2010/main" val="244091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1125F6BF-0709-4473-8F86-1F847F5460D3}"/>
              </a:ext>
            </a:extLst>
          </p:cNvPr>
          <p:cNvSpPr/>
          <p:nvPr/>
        </p:nvSpPr>
        <p:spPr>
          <a:xfrm>
            <a:off x="158750" y="983515"/>
            <a:ext cx="2165350" cy="383565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Cluster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7F742-1E31-4977-96BE-786FEE4A0248}"/>
              </a:ext>
            </a:extLst>
          </p:cNvPr>
          <p:cNvSpPr/>
          <p:nvPr/>
        </p:nvSpPr>
        <p:spPr>
          <a:xfrm>
            <a:off x="230684" y="3156267"/>
            <a:ext cx="86360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Node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4778B5-648C-480D-AA6E-565C61B7A154}"/>
              </a:ext>
            </a:extLst>
          </p:cNvPr>
          <p:cNvSpPr/>
          <p:nvPr/>
        </p:nvSpPr>
        <p:spPr>
          <a:xfrm>
            <a:off x="755307" y="2256940"/>
            <a:ext cx="11620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Deployment</a:t>
            </a:r>
          </a:p>
        </p:txBody>
      </p:sp>
      <p:sp>
        <p:nvSpPr>
          <p:cNvPr id="9" name="Flussdiagramm: Mehrere Dokumente 8">
            <a:extLst>
              <a:ext uri="{FF2B5EF4-FFF2-40B4-BE49-F238E27FC236}">
                <a16:creationId xmlns:a16="http://schemas.microsoft.com/office/drawing/2014/main" id="{BDFF006F-FED2-4472-9D31-531D7341F5D3}"/>
              </a:ext>
            </a:extLst>
          </p:cNvPr>
          <p:cNvSpPr/>
          <p:nvPr/>
        </p:nvSpPr>
        <p:spPr>
          <a:xfrm>
            <a:off x="1471385" y="3156989"/>
            <a:ext cx="806450" cy="679450"/>
          </a:xfrm>
          <a:prstGeom prst="flowChartMultidocumen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Pods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D23369-B6A3-449B-A5BE-5448ECED5EFD}"/>
              </a:ext>
            </a:extLst>
          </p:cNvPr>
          <p:cNvSpPr txBox="1"/>
          <p:nvPr/>
        </p:nvSpPr>
        <p:spPr>
          <a:xfrm>
            <a:off x="2392680" y="19685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3077E2"/>
                </a:solidFill>
              </a:rPr>
              <a:t>Kubernetes Objekte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EA693FC-B953-40DD-AA82-C5E8C313F20F}"/>
              </a:ext>
            </a:extLst>
          </p:cNvPr>
          <p:cNvSpPr/>
          <p:nvPr/>
        </p:nvSpPr>
        <p:spPr>
          <a:xfrm>
            <a:off x="780707" y="1539799"/>
            <a:ext cx="1111250" cy="5016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Service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0017EF-6004-4B57-8680-CB8BE04AEF49}"/>
              </a:ext>
            </a:extLst>
          </p:cNvPr>
          <p:cNvSpPr txBox="1"/>
          <p:nvPr/>
        </p:nvSpPr>
        <p:spPr>
          <a:xfrm>
            <a:off x="2621863" y="1997591"/>
            <a:ext cx="4572000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 err="1">
                <a:latin typeface="Consolas" panose="020B0609020204030204" pitchFamily="49" charset="0"/>
              </a:rPr>
              <a:t>kc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get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deployments.apps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NAME                  READY   UP-TO-DATE   AVAILABLE   AGE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testlink-1607499802   1/1     1            1           34m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497890A-972B-4B58-92D7-A27AFD807922}"/>
              </a:ext>
            </a:extLst>
          </p:cNvPr>
          <p:cNvSpPr txBox="1"/>
          <p:nvPr/>
        </p:nvSpPr>
        <p:spPr>
          <a:xfrm>
            <a:off x="2621863" y="983515"/>
            <a:ext cx="626757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</a:rPr>
              <a:t>$ </a:t>
            </a:r>
            <a:r>
              <a:rPr lang="de-DE" sz="1000" dirty="0" err="1">
                <a:latin typeface="Consolas" panose="020B0609020204030204" pitchFamily="49" charset="0"/>
              </a:rPr>
              <a:t>kc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get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service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>
                <a:latin typeface="Consolas" panose="020B0609020204030204" pitchFamily="49" charset="0"/>
              </a:rPr>
              <a:t>NAME                          TYPE           CLUSTER-IP       EXTERNAL-IP   PORT(S)</a:t>
            </a:r>
          </a:p>
          <a:p>
            <a:r>
              <a:rPr lang="de-DE" sz="1000" dirty="0" err="1">
                <a:latin typeface="Consolas" panose="020B0609020204030204" pitchFamily="49" charset="0"/>
              </a:rPr>
              <a:t>kubernetes</a:t>
            </a:r>
            <a:r>
              <a:rPr lang="de-DE" sz="1000" dirty="0">
                <a:latin typeface="Consolas" panose="020B0609020204030204" pitchFamily="49" charset="0"/>
              </a:rPr>
              <a:t>                    </a:t>
            </a:r>
            <a:r>
              <a:rPr lang="de-DE" sz="1000" dirty="0" err="1">
                <a:latin typeface="Consolas" panose="020B0609020204030204" pitchFamily="49" charset="0"/>
              </a:rPr>
              <a:t>ClusterIP</a:t>
            </a:r>
            <a:r>
              <a:rPr lang="de-DE" sz="1000" dirty="0">
                <a:latin typeface="Consolas" panose="020B0609020204030204" pitchFamily="49" charset="0"/>
              </a:rPr>
              <a:t>      10.96.0.1        &lt;</a:t>
            </a:r>
            <a:r>
              <a:rPr lang="de-DE" sz="1000" dirty="0" err="1">
                <a:latin typeface="Consolas" panose="020B0609020204030204" pitchFamily="49" charset="0"/>
              </a:rPr>
              <a:t>none</a:t>
            </a:r>
            <a:r>
              <a:rPr lang="de-DE" sz="1000" dirty="0">
                <a:latin typeface="Consolas" panose="020B0609020204030204" pitchFamily="49" charset="0"/>
              </a:rPr>
              <a:t>&gt;        443/TCP                  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testlink-1607499802           </a:t>
            </a:r>
            <a:r>
              <a:rPr lang="de-DE" sz="1000" dirty="0" err="1">
                <a:latin typeface="Consolas" panose="020B0609020204030204" pitchFamily="49" charset="0"/>
              </a:rPr>
              <a:t>LoadBalancer</a:t>
            </a:r>
            <a:r>
              <a:rPr lang="de-DE" sz="1000" dirty="0">
                <a:latin typeface="Consolas" panose="020B0609020204030204" pitchFamily="49" charset="0"/>
              </a:rPr>
              <a:t>   10.111.91.116    &lt;</a:t>
            </a:r>
            <a:r>
              <a:rPr lang="de-DE" sz="1000" dirty="0" err="1">
                <a:latin typeface="Consolas" panose="020B0609020204030204" pitchFamily="49" charset="0"/>
              </a:rPr>
              <a:t>pending</a:t>
            </a:r>
            <a:r>
              <a:rPr lang="de-DE" sz="1000" dirty="0">
                <a:latin typeface="Consolas" panose="020B0609020204030204" pitchFamily="49" charset="0"/>
              </a:rPr>
              <a:t>&gt; 443:32288/TCP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testlink-1607499802-mariadb   </a:t>
            </a:r>
            <a:r>
              <a:rPr lang="de-DE" sz="1000" dirty="0" err="1">
                <a:latin typeface="Consolas" panose="020B0609020204030204" pitchFamily="49" charset="0"/>
              </a:rPr>
              <a:t>ClusterIP</a:t>
            </a:r>
            <a:r>
              <a:rPr lang="de-DE" sz="1000" dirty="0">
                <a:latin typeface="Consolas" panose="020B0609020204030204" pitchFamily="49" charset="0"/>
              </a:rPr>
              <a:t>      10.108.215.141   &lt;</a:t>
            </a:r>
            <a:r>
              <a:rPr lang="de-DE" sz="1000" dirty="0" err="1">
                <a:latin typeface="Consolas" panose="020B0609020204030204" pitchFamily="49" charset="0"/>
              </a:rPr>
              <a:t>none</a:t>
            </a:r>
            <a:r>
              <a:rPr lang="de-DE" sz="1000" dirty="0">
                <a:latin typeface="Consolas" panose="020B0609020204030204" pitchFamily="49" charset="0"/>
              </a:rPr>
              <a:t>&gt;        3306/TCP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1375E0D-1732-49DD-B6B6-9E3FA0A6B0F1}"/>
              </a:ext>
            </a:extLst>
          </p:cNvPr>
          <p:cNvSpPr txBox="1"/>
          <p:nvPr/>
        </p:nvSpPr>
        <p:spPr>
          <a:xfrm>
            <a:off x="2621863" y="2726287"/>
            <a:ext cx="3434911" cy="20928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000" dirty="0">
                <a:latin typeface="Consolas" panose="020B0609020204030204" pitchFamily="49" charset="0"/>
              </a:rPr>
              <a:t>$ </a:t>
            </a:r>
            <a:r>
              <a:rPr lang="de-DE" sz="1000" dirty="0" err="1">
                <a:latin typeface="Consolas" panose="020B0609020204030204" pitchFamily="49" charset="0"/>
              </a:rPr>
              <a:t>kc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describe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  <a:r>
              <a:rPr lang="de-DE" sz="1000" dirty="0" err="1">
                <a:latin typeface="Consolas" panose="020B0609020204030204" pitchFamily="49" charset="0"/>
              </a:rPr>
              <a:t>nodes</a:t>
            </a:r>
            <a:r>
              <a:rPr lang="de-DE" sz="1000" dirty="0">
                <a:latin typeface="Consolas" panose="020B0609020204030204" pitchFamily="49" charset="0"/>
              </a:rPr>
              <a:t> 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Name:               </a:t>
            </a:r>
            <a:r>
              <a:rPr lang="de-DE" sz="1000" dirty="0" err="1">
                <a:latin typeface="Consolas" panose="020B0609020204030204" pitchFamily="49" charset="0"/>
              </a:rPr>
              <a:t>minikube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de-DE" sz="1000" dirty="0" err="1">
                <a:latin typeface="Consolas" panose="020B0609020204030204" pitchFamily="49" charset="0"/>
              </a:rPr>
              <a:t>Roles</a:t>
            </a:r>
            <a:r>
              <a:rPr lang="de-DE" sz="1000" dirty="0">
                <a:latin typeface="Consolas" panose="020B0609020204030204" pitchFamily="49" charset="0"/>
              </a:rPr>
              <a:t>:              </a:t>
            </a:r>
            <a:r>
              <a:rPr lang="de-DE" sz="1000" dirty="0" err="1">
                <a:latin typeface="Consolas" panose="020B0609020204030204" pitchFamily="49" charset="0"/>
              </a:rPr>
              <a:t>master</a:t>
            </a:r>
            <a:endParaRPr lang="de-DE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Addresses: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InternalIP</a:t>
            </a:r>
            <a:r>
              <a:rPr lang="en-US" sz="1000" dirty="0">
                <a:latin typeface="Consolas" panose="020B0609020204030204" pitchFamily="49" charset="0"/>
              </a:rPr>
              <a:t>:  172.23.122.227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Capacity: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cpu</a:t>
            </a:r>
            <a:r>
              <a:rPr lang="en-US" sz="1000" dirty="0">
                <a:latin typeface="Consolas" panose="020B0609020204030204" pitchFamily="49" charset="0"/>
              </a:rPr>
              <a:t>:                2</a:t>
            </a:r>
          </a:p>
          <a:p>
            <a:r>
              <a:rPr lang="de-DE" sz="1000" dirty="0" err="1">
                <a:latin typeface="Consolas" panose="020B0609020204030204" pitchFamily="49" charset="0"/>
              </a:rPr>
              <a:t>Allocatable</a:t>
            </a:r>
            <a:r>
              <a:rPr lang="de-DE" sz="1000" dirty="0">
                <a:latin typeface="Consolas" panose="020B0609020204030204" pitchFamily="49" charset="0"/>
              </a:rPr>
              <a:t>: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</a:rPr>
              <a:t>cpu</a:t>
            </a:r>
            <a:r>
              <a:rPr lang="de-DE" sz="1000" dirty="0">
                <a:latin typeface="Consolas" panose="020B0609020204030204" pitchFamily="49" charset="0"/>
              </a:rPr>
              <a:t>:                2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</a:t>
            </a:r>
            <a:r>
              <a:rPr lang="de-DE" sz="1000" dirty="0" err="1">
                <a:latin typeface="Consolas" panose="020B0609020204030204" pitchFamily="49" charset="0"/>
              </a:rPr>
              <a:t>pods</a:t>
            </a:r>
            <a:r>
              <a:rPr lang="de-DE" sz="1000" dirty="0">
                <a:latin typeface="Consolas" panose="020B0609020204030204" pitchFamily="49" charset="0"/>
              </a:rPr>
              <a:t>:               110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System Info: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Kernel Version:             4.19.114</a:t>
            </a:r>
          </a:p>
          <a:p>
            <a:r>
              <a:rPr lang="de-DE" sz="1000" dirty="0">
                <a:latin typeface="Consolas" panose="020B0609020204030204" pitchFamily="49" charset="0"/>
              </a:rPr>
              <a:t>  Container </a:t>
            </a:r>
            <a:r>
              <a:rPr lang="de-DE" sz="1000" dirty="0" err="1">
                <a:latin typeface="Consolas" panose="020B0609020204030204" pitchFamily="49" charset="0"/>
              </a:rPr>
              <a:t>Runtime</a:t>
            </a:r>
            <a:r>
              <a:rPr lang="de-DE" sz="1000" dirty="0">
                <a:latin typeface="Consolas" panose="020B0609020204030204" pitchFamily="49" charset="0"/>
              </a:rPr>
              <a:t> Version:  docker://19.3.12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283A2E-15CD-42B5-A631-DC9B0FB3C1E2}"/>
              </a:ext>
            </a:extLst>
          </p:cNvPr>
          <p:cNvSpPr txBox="1"/>
          <p:nvPr/>
        </p:nvSpPr>
        <p:spPr>
          <a:xfrm>
            <a:off x="6142152" y="2726287"/>
            <a:ext cx="2956586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$ kc get pods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NAME                    READY   STATUS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testlink-123-456        1/1     Running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testlink-123-mariadb-0  1/1     Running  </a:t>
            </a:r>
            <a:endParaRPr lang="de-DE" sz="1000" dirty="0">
              <a:latin typeface="Consolas" panose="020B0609020204030204" pitchFamily="49" charset="0"/>
            </a:endParaRPr>
          </a:p>
        </p:txBody>
      </p:sp>
      <p:sp>
        <p:nvSpPr>
          <p:cNvPr id="22" name="Flussdiagramm: Magnetplattenspeicher 21">
            <a:extLst>
              <a:ext uri="{FF2B5EF4-FFF2-40B4-BE49-F238E27FC236}">
                <a16:creationId xmlns:a16="http://schemas.microsoft.com/office/drawing/2014/main" id="{FF84B51D-DF10-47D5-90DE-585DFC55F7C8}"/>
              </a:ext>
            </a:extLst>
          </p:cNvPr>
          <p:cNvSpPr/>
          <p:nvPr/>
        </p:nvSpPr>
        <p:spPr>
          <a:xfrm>
            <a:off x="1471384" y="4005120"/>
            <a:ext cx="805813" cy="546100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Persistent </a:t>
            </a:r>
            <a:r>
              <a:rPr lang="de-DE" sz="1100" dirty="0" err="1"/>
              <a:t>volume</a:t>
            </a:r>
            <a:r>
              <a:rPr lang="de-DE" sz="1100" dirty="0"/>
              <a:t> </a:t>
            </a:r>
            <a:r>
              <a:rPr lang="de-DE" sz="1100" dirty="0" err="1"/>
              <a:t>claim</a:t>
            </a:r>
            <a:endParaRPr lang="de-DE" sz="11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06A7F80-BBA5-4F52-9589-7FE5BF621645}"/>
              </a:ext>
            </a:extLst>
          </p:cNvPr>
          <p:cNvSpPr txBox="1"/>
          <p:nvPr/>
        </p:nvSpPr>
        <p:spPr>
          <a:xfrm>
            <a:off x="6142152" y="3586573"/>
            <a:ext cx="2956586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$ kc get </a:t>
            </a:r>
            <a:r>
              <a:rPr lang="en-US" sz="1000" dirty="0" err="1">
                <a:latin typeface="Consolas" panose="020B0609020204030204" pitchFamily="49" charset="0"/>
              </a:rPr>
              <a:t>persistentvolumeclaims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NAME   STATUS VOLUME CAPACITY ACCESS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data-0 Bound  pvc-12 8Gi      RWO</a:t>
            </a:r>
            <a:endParaRPr lang="de-DE" sz="1000" dirty="0">
              <a:latin typeface="Consolas" panose="020B0609020204030204" pitchFamily="49" charset="0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EEBBDFC-6667-4E96-A82C-9B6349C9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" y="0"/>
            <a:ext cx="1845670" cy="9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2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CEE615-9F90-43D1-8651-98D09B95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836E10-8D13-4982-A83F-187DD685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Command Line Interface: </a:t>
            </a:r>
            <a:r>
              <a:rPr lang="de-DE" dirty="0" err="1">
                <a:solidFill>
                  <a:srgbClr val="3077E2"/>
                </a:solidFill>
              </a:rPr>
              <a:t>kubectl</a:t>
            </a:r>
            <a:endParaRPr lang="de-DE" dirty="0">
              <a:solidFill>
                <a:srgbClr val="3077E2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30A1132-035E-48FB-940E-2956DB91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764" y="788607"/>
            <a:ext cx="5295387" cy="4354893"/>
          </a:xfrm>
          <a:prstGeom prst="rect">
            <a:avLst/>
          </a:prstGeom>
        </p:spPr>
      </p:pic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776D6335-985F-4D44-BE47-CFCA380764B2}"/>
              </a:ext>
            </a:extLst>
          </p:cNvPr>
          <p:cNvSpPr/>
          <p:nvPr/>
        </p:nvSpPr>
        <p:spPr>
          <a:xfrm>
            <a:off x="48490" y="788607"/>
            <a:ext cx="3795273" cy="3678382"/>
          </a:xfrm>
          <a:prstGeom prst="wedgeRectCallout">
            <a:avLst>
              <a:gd name="adj1" fmla="val 62173"/>
              <a:gd name="adj2" fmla="val 19939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e-DE" sz="1600" dirty="0"/>
              <a:t>Typische </a:t>
            </a:r>
            <a:r>
              <a:rPr lang="de-DE" sz="1600" dirty="0" err="1"/>
              <a:t>kubectl</a:t>
            </a:r>
            <a:r>
              <a:rPr lang="de-DE" sz="1600" dirty="0"/>
              <a:t> Interaktionen:</a:t>
            </a:r>
          </a:p>
          <a:p>
            <a:endParaRPr lang="de-DE" sz="1600" dirty="0"/>
          </a:p>
          <a:p>
            <a:r>
              <a:rPr lang="de-DE" sz="1600" dirty="0"/>
              <a:t>Anzeigen von Services, </a:t>
            </a:r>
            <a:r>
              <a:rPr lang="de-DE" sz="1600" dirty="0" err="1"/>
              <a:t>Deployments</a:t>
            </a:r>
            <a:endParaRPr lang="de-DE" sz="1600" dirty="0"/>
          </a:p>
          <a:p>
            <a:r>
              <a:rPr lang="de-DE" sz="1600" dirty="0"/>
              <a:t>Starten des Dashboards</a:t>
            </a:r>
          </a:p>
          <a:p>
            <a:r>
              <a:rPr lang="de-DE" sz="1600" dirty="0"/>
              <a:t>Anzeigen von Service URLs</a:t>
            </a:r>
          </a:p>
          <a:p>
            <a:r>
              <a:rPr lang="de-DE" sz="1600" dirty="0"/>
              <a:t>Anzeigen von Secrets, typischerweise Login Passwort von Web Apps</a:t>
            </a:r>
          </a:p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9287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Command Line Interface: </a:t>
            </a:r>
            <a:r>
              <a:rPr lang="de-DE" dirty="0" err="1">
                <a:solidFill>
                  <a:srgbClr val="3077E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kubectl</a:t>
            </a:r>
            <a:endParaRPr lang="de-DE" dirty="0">
              <a:solidFill>
                <a:srgbClr val="3077E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2216727" y="1440056"/>
            <a:ext cx="6504709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kubectl.exe </a:t>
            </a:r>
            <a:r>
              <a:rPr lang="de-DE" dirty="0" err="1">
                <a:latin typeface="Consolas" panose="020B0609020204030204" pitchFamily="49" charset="0"/>
              </a:rPr>
              <a:t>completion</a:t>
            </a:r>
            <a:r>
              <a:rPr lang="de-DE" dirty="0">
                <a:latin typeface="Consolas" panose="020B0609020204030204" pitchFamily="49" charset="0"/>
              </a:rPr>
              <a:t> bash &gt; ~/.</a:t>
            </a:r>
            <a:r>
              <a:rPr lang="de-DE" dirty="0" err="1">
                <a:latin typeface="Consolas" panose="020B0609020204030204" pitchFamily="49" charset="0"/>
              </a:rPr>
              <a:t>bashkube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   </a:t>
            </a:r>
          </a:p>
          <a:p>
            <a:r>
              <a:rPr lang="de-DE" dirty="0">
                <a:latin typeface="Consolas" panose="020B0609020204030204" pitchFamily="49" charset="0"/>
              </a:rPr>
              <a:t>echo "source ~/.</a:t>
            </a:r>
            <a:r>
              <a:rPr lang="de-DE" dirty="0" err="1">
                <a:latin typeface="Consolas" panose="020B0609020204030204" pitchFamily="49" charset="0"/>
              </a:rPr>
              <a:t>bashkube</a:t>
            </a:r>
            <a:r>
              <a:rPr lang="de-DE" dirty="0">
                <a:latin typeface="Consolas" panose="020B0609020204030204" pitchFamily="49" charset="0"/>
              </a:rPr>
              <a:t>" &gt;&gt; ~/.</a:t>
            </a:r>
            <a:r>
              <a:rPr lang="de-DE" dirty="0" err="1">
                <a:latin typeface="Consolas" panose="020B0609020204030204" pitchFamily="49" charset="0"/>
              </a:rPr>
              <a:t>bashrc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echo "alias kc=kubectl.exe" &gt;&gt; ~/.</a:t>
            </a:r>
            <a:r>
              <a:rPr lang="de-DE" dirty="0" err="1">
                <a:latin typeface="Consolas" panose="020B0609020204030204" pitchFamily="49" charset="0"/>
              </a:rPr>
              <a:t>bashrc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>
                <a:latin typeface="Consolas" panose="020B0609020204030204" pitchFamily="49" charset="0"/>
              </a:rPr>
              <a:t>echo "</a:t>
            </a:r>
            <a:r>
              <a:rPr lang="de-DE" dirty="0" err="1">
                <a:latin typeface="Consolas" panose="020B0609020204030204" pitchFamily="49" charset="0"/>
              </a:rPr>
              <a:t>complete</a:t>
            </a:r>
            <a:r>
              <a:rPr lang="de-DE" dirty="0">
                <a:latin typeface="Consolas" panose="020B0609020204030204" pitchFamily="49" charset="0"/>
              </a:rPr>
              <a:t> -F __</a:t>
            </a:r>
            <a:r>
              <a:rPr lang="de-DE" dirty="0" err="1">
                <a:latin typeface="Consolas" panose="020B0609020204030204" pitchFamily="49" charset="0"/>
              </a:rPr>
              <a:t>start_kubectl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kc</a:t>
            </a:r>
            <a:r>
              <a:rPr lang="de-DE" dirty="0">
                <a:latin typeface="Consolas" panose="020B0609020204030204" pitchFamily="49" charset="0"/>
              </a:rPr>
              <a:t>" &gt;&gt; ~/.</a:t>
            </a:r>
            <a:r>
              <a:rPr lang="de-DE" dirty="0" err="1">
                <a:latin typeface="Consolas" panose="020B0609020204030204" pitchFamily="49" charset="0"/>
              </a:rPr>
              <a:t>bashrc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20B76A00-FE97-4B1E-B54A-CA9682480A00}"/>
              </a:ext>
            </a:extLst>
          </p:cNvPr>
          <p:cNvSpPr/>
          <p:nvPr/>
        </p:nvSpPr>
        <p:spPr>
          <a:xfrm>
            <a:off x="0" y="1036309"/>
            <a:ext cx="2036618" cy="3678382"/>
          </a:xfrm>
          <a:prstGeom prst="wedgeRectCallout">
            <a:avLst>
              <a:gd name="adj1" fmla="val 100031"/>
              <a:gd name="adj2" fmla="val 4496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Das CLI hat sehr viele </a:t>
            </a:r>
            <a:r>
              <a:rPr lang="de-DE" sz="1600" dirty="0" err="1"/>
              <a:t>Kommands</a:t>
            </a:r>
            <a:r>
              <a:rPr lang="de-DE" sz="1600" dirty="0"/>
              <a:t>, Subkommandos und Parameter.</a:t>
            </a:r>
          </a:p>
          <a:p>
            <a:pPr algn="ctr"/>
            <a:r>
              <a:rPr lang="de-DE" sz="1600" dirty="0"/>
              <a:t>Deshalb ist </a:t>
            </a:r>
          </a:p>
          <a:p>
            <a:pPr algn="ctr"/>
            <a:r>
              <a:rPr lang="de-DE" sz="1600" dirty="0" err="1"/>
              <a:t>Autoverfollständigung</a:t>
            </a:r>
            <a:r>
              <a:rPr lang="de-DE" sz="1600" dirty="0"/>
              <a:t> mit bash durch Kommando </a:t>
            </a:r>
            <a:r>
              <a:rPr lang="de-DE" sz="1600" dirty="0" err="1"/>
              <a:t>kc</a:t>
            </a:r>
            <a:r>
              <a:rPr lang="de-DE" sz="1600" dirty="0"/>
              <a:t> mit bash (Windows: git bash) sehr hilfreich!</a:t>
            </a:r>
          </a:p>
        </p:txBody>
      </p:sp>
    </p:spTree>
    <p:extLst>
      <p:ext uri="{BB962C8B-B14F-4D97-AF65-F5344CB8AC3E}">
        <p14:creationId xmlns:p14="http://schemas.microsoft.com/office/powerpoint/2010/main" val="28124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Command Line Interface: </a:t>
            </a:r>
            <a:r>
              <a:rPr lang="de-DE" dirty="0" err="1">
                <a:solidFill>
                  <a:srgbClr val="3077E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kubectl</a:t>
            </a:r>
            <a:endParaRPr lang="de-DE" dirty="0">
              <a:solidFill>
                <a:srgbClr val="3077E2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1485900" y="1013299"/>
            <a:ext cx="697576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077E2"/>
                </a:solidFill>
              </a:rPr>
              <a:t>Lifecycle einer Anwendung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/>
              </a:rPr>
              <a:t>Deployment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open sans"/>
              </a:rPr>
              <a:t>über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open sans"/>
              </a:rPr>
              <a:t> YAML file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kc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deployment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hello-node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--image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k8s.gcr.io/echoserver:1.4</a:t>
            </a:r>
          </a:p>
          <a:p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# Service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Endpoint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erzeugen: über diesen Port ist App erreichbar</a:t>
            </a:r>
          </a:p>
          <a:p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kubectl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expose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deployment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hello-node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--type=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LoadBalancer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 --</a:t>
            </a:r>
            <a:r>
              <a:rPr lang="de-DE" altLang="de-DE" sz="1400" dirty="0" err="1">
                <a:solidFill>
                  <a:srgbClr val="222222"/>
                </a:solidFill>
                <a:latin typeface="Consolas" panose="020B0609020204030204" pitchFamily="49" charset="0"/>
              </a:rPr>
              <a:t>port</a:t>
            </a:r>
            <a:r>
              <a:rPr lang="de-DE" altLang="de-DE" sz="1400" dirty="0">
                <a:solidFill>
                  <a:srgbClr val="222222"/>
                </a:solidFill>
                <a:latin typeface="Consolas" panose="020B0609020204030204" pitchFamily="49" charset="0"/>
              </a:rPr>
              <a:t>=8080</a:t>
            </a:r>
          </a:p>
          <a:p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# Ermitteln des Endpoints über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minikube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</a:p>
          <a:p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minikube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service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hello-node</a:t>
            </a:r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endParaRPr lang="de-DE" altLang="de-DE" sz="11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--- Anwendung ist nutzbar ---</a:t>
            </a:r>
          </a:p>
          <a:p>
            <a:endParaRPr lang="de-DE" altLang="de-DE" sz="11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# Service und Deployment wieder entfernen</a:t>
            </a:r>
          </a:p>
          <a:p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kubectl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service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hello-node</a:t>
            </a:r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  <a:p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kubectl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delete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deployment</a:t>
            </a:r>
            <a:r>
              <a:rPr lang="de-DE" altLang="de-DE" sz="1600" dirty="0">
                <a:solidFill>
                  <a:srgbClr val="222222"/>
                </a:solidFill>
                <a:latin typeface="SFMono-Regular"/>
              </a:rPr>
              <a:t> </a:t>
            </a:r>
            <a:r>
              <a:rPr lang="de-DE" altLang="de-DE" sz="1600" dirty="0" err="1">
                <a:solidFill>
                  <a:srgbClr val="222222"/>
                </a:solidFill>
                <a:latin typeface="SFMono-Regular"/>
              </a:rPr>
              <a:t>hello-node</a:t>
            </a:r>
            <a:endParaRPr lang="de-DE" altLang="de-DE" sz="1600" dirty="0">
              <a:solidFill>
                <a:srgbClr val="222222"/>
              </a:solidFill>
              <a:latin typeface="SFMono-Regular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DC372A-971F-49FF-849D-C536269F1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7371"/>
            <a:ext cx="1485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F37232-AC96-4792-B5C8-521DD3E0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© 2020 imbus AG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466ED9-73C2-45E7-ABD4-A6EE6886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3077E2"/>
                </a:solidFill>
              </a:rPr>
              <a:t>Paketmanager Helm (</a:t>
            </a:r>
            <a:r>
              <a:rPr lang="de-DE" dirty="0">
                <a:solidFill>
                  <a:srgbClr val="3077E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de-DE" dirty="0">
                <a:solidFill>
                  <a:srgbClr val="3077E2"/>
                </a:solidFill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DFE08B6-DA6B-4C3E-AFA1-98C0AFE0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973"/>
            <a:ext cx="1247775" cy="35623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44461ED-F928-4D18-A5F5-2E24D57153F2}"/>
              </a:ext>
            </a:extLst>
          </p:cNvPr>
          <p:cNvSpPr txBox="1"/>
          <p:nvPr/>
        </p:nvSpPr>
        <p:spPr>
          <a:xfrm>
            <a:off x="1475510" y="1440056"/>
            <a:ext cx="645621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3077E2"/>
                </a:solidFill>
              </a:rPr>
              <a:t>Lifecycle mit </a:t>
            </a:r>
            <a:r>
              <a:rPr lang="de-DE" dirty="0" err="1">
                <a:solidFill>
                  <a:srgbClr val="3077E2"/>
                </a:solidFill>
              </a:rPr>
              <a:t>helm</a:t>
            </a:r>
            <a:endParaRPr lang="de-DE" dirty="0">
              <a:solidFill>
                <a:srgbClr val="3077E2"/>
              </a:solidFill>
            </a:endParaRP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#search all </a:t>
            </a:r>
            <a:r>
              <a:rPr lang="de-DE" sz="1600" dirty="0" err="1">
                <a:latin typeface="Consolas" panose="020B0609020204030204" pitchFamily="49" charset="0"/>
              </a:rPr>
              <a:t>repos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for</a:t>
            </a:r>
            <a:r>
              <a:rPr lang="de-DE" sz="1600" dirty="0">
                <a:latin typeface="Consolas" panose="020B0609020204030204" pitchFamily="49" charset="0"/>
              </a:rPr>
              <a:t> a </a:t>
            </a:r>
            <a:r>
              <a:rPr lang="de-DE" sz="1600" dirty="0" err="1">
                <a:latin typeface="Consolas" panose="020B0609020204030204" pitchFamily="49" charset="0"/>
              </a:rPr>
              <a:t>package</a:t>
            </a:r>
            <a:r>
              <a:rPr lang="de-DE" sz="1600" dirty="0">
                <a:latin typeface="Consolas" panose="020B0609020204030204" pitchFamily="49" charset="0"/>
              </a:rPr>
              <a:t> (</a:t>
            </a:r>
            <a:r>
              <a:rPr lang="de-DE" sz="1600" dirty="0" err="1">
                <a:latin typeface="Consolas" panose="020B0609020204030204" pitchFamily="49" charset="0"/>
              </a:rPr>
              <a:t>called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chart</a:t>
            </a:r>
            <a:r>
              <a:rPr lang="de-DE" sz="1600" dirty="0"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search</a:t>
            </a:r>
            <a:r>
              <a:rPr lang="de-DE" sz="1600" dirty="0">
                <a:latin typeface="Consolas" panose="020B0609020204030204" pitchFamily="49" charset="0"/>
              </a:rPr>
              <a:t> hub </a:t>
            </a:r>
            <a:r>
              <a:rPr lang="de-DE" sz="1600" dirty="0" err="1">
                <a:latin typeface="Consolas" panose="020B0609020204030204" pitchFamily="49" charset="0"/>
              </a:rPr>
              <a:t>wordpress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add </a:t>
            </a:r>
            <a:r>
              <a:rPr lang="de-DE" sz="1600" dirty="0" err="1">
                <a:latin typeface="Consolas" panose="020B0609020204030204" pitchFamily="49" charset="0"/>
              </a:rPr>
              <a:t>repo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helm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repo</a:t>
            </a:r>
            <a:r>
              <a:rPr lang="de-DE" sz="1600" dirty="0">
                <a:latin typeface="Consolas" panose="020B0609020204030204" pitchFamily="49" charset="0"/>
              </a:rPr>
              <a:t> add </a:t>
            </a:r>
            <a:r>
              <a:rPr lang="de-DE" sz="1600" dirty="0" err="1">
                <a:latin typeface="Consolas" panose="020B0609020204030204" pitchFamily="49" charset="0"/>
              </a:rPr>
              <a:t>bitnami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latin typeface="Consolas" panose="020B0609020204030204" pitchFamily="49" charset="0"/>
                <a:hlinkClick r:id="rId4"/>
              </a:rPr>
              <a:t>https://charts.bitnami.com/bitnami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</a:t>
            </a:r>
            <a:r>
              <a:rPr lang="de-DE" sz="1600" dirty="0" err="1">
                <a:latin typeface="Consolas" panose="020B0609020204030204" pitchFamily="49" charset="0"/>
              </a:rPr>
              <a:t>install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chart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install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mywordpress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…</a:t>
            </a:r>
          </a:p>
          <a:p>
            <a:r>
              <a:rPr lang="de-DE" sz="1600" dirty="0">
                <a:latin typeface="Consolas" panose="020B0609020204030204" pitchFamily="49" charset="0"/>
              </a:rPr>
              <a:t># </a:t>
            </a:r>
            <a:r>
              <a:rPr lang="de-DE" sz="1600" dirty="0" err="1">
                <a:latin typeface="Consolas" panose="020B0609020204030204" pitchFamily="49" charset="0"/>
              </a:rPr>
              <a:t>uninstall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uninstall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mywordpress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# PVC </a:t>
            </a:r>
            <a:r>
              <a:rPr lang="de-DE" sz="1600" dirty="0" err="1">
                <a:latin typeface="Consolas" panose="020B0609020204030204" pitchFamily="49" charset="0"/>
              </a:rPr>
              <a:t>are</a:t>
            </a:r>
            <a:r>
              <a:rPr lang="de-DE" sz="1600" dirty="0"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latin typeface="Consolas" panose="020B0609020204030204" pitchFamily="49" charset="0"/>
              </a:rPr>
              <a:t>removed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by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helm</a:t>
            </a:r>
            <a:r>
              <a:rPr lang="de-DE" sz="1600" dirty="0">
                <a:latin typeface="Consolas" panose="020B0609020204030204" pitchFamily="49" charset="0"/>
              </a:rPr>
              <a:t>, </a:t>
            </a:r>
          </a:p>
          <a:p>
            <a:r>
              <a:rPr lang="de-DE" sz="1600" dirty="0" err="1">
                <a:latin typeface="Consolas" panose="020B0609020204030204" pitchFamily="49" charset="0"/>
              </a:rPr>
              <a:t>kubectl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delete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persistentvolumeclaims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42377DD-DE7B-4DCC-9F6C-B8D5B0B86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825" y="977611"/>
            <a:ext cx="17811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7201"/>
      </p:ext>
    </p:extLst>
  </p:cSld>
  <p:clrMapOvr>
    <a:masterClrMapping/>
  </p:clrMapOvr>
</p:sld>
</file>

<file path=ppt/theme/theme1.xml><?xml version="1.0" encoding="utf-8"?>
<a:theme xmlns:a="http://schemas.openxmlformats.org/drawingml/2006/main" name="imbus_master_16_9">
  <a:themeElements>
    <a:clrScheme name="imbusAG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46C"/>
      </a:accent1>
      <a:accent2>
        <a:srgbClr val="707173"/>
      </a:accent2>
      <a:accent3>
        <a:srgbClr val="F49E00"/>
      </a:accent3>
      <a:accent4>
        <a:srgbClr val="E53517"/>
      </a:accent4>
      <a:accent5>
        <a:srgbClr val="3F85C1"/>
      </a:accent5>
      <a:accent6>
        <a:srgbClr val="86C2E6"/>
      </a:accent6>
      <a:hlink>
        <a:srgbClr val="00946C"/>
      </a:hlink>
      <a:folHlink>
        <a:srgbClr val="7071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.potx" id="{ABC17BB3-891C-4897-AF61-5E9311AC99FA}" vid="{B306DB92-AC07-4C05-9A2E-8BA4CBFFF885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1333</Words>
  <Application>Microsoft Office PowerPoint</Application>
  <PresentationFormat>Bildschirmpräsentation (16:9)</PresentationFormat>
  <Paragraphs>205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open sans</vt:lpstr>
      <vt:lpstr>SFMono-Regular</vt:lpstr>
      <vt:lpstr>Wingdings</vt:lpstr>
      <vt:lpstr>imbus_master_16_9</vt:lpstr>
      <vt:lpstr>Eine Einführung in</vt:lpstr>
      <vt:lpstr>Rückblick</vt:lpstr>
      <vt:lpstr>Was ist Kubernetes (k8s)</vt:lpstr>
      <vt:lpstr>PowerPoint-Präsentation</vt:lpstr>
      <vt:lpstr>PowerPoint-Präsentation</vt:lpstr>
      <vt:lpstr>Command Line Interface: kubectl</vt:lpstr>
      <vt:lpstr>Command Line Interface: kubectl</vt:lpstr>
      <vt:lpstr>Command Line Interface: kubectl</vt:lpstr>
      <vt:lpstr>Paketmanager Helm (link)</vt:lpstr>
      <vt:lpstr>Paketmanager Helm - Beispiel</vt:lpstr>
      <vt:lpstr>PowerPoint-Präsentation</vt:lpstr>
      <vt:lpstr>PowerPoint-Präsentation</vt:lpstr>
      <vt:lpstr>Beispiel: App über Helm deployed</vt:lpstr>
      <vt:lpstr>Was kostet Kubernetes</vt:lpstr>
      <vt:lpstr>Linksammlung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Richard Obermeier</dc:creator>
  <cp:lastModifiedBy>Richard Obermeier</cp:lastModifiedBy>
  <cp:revision>27</cp:revision>
  <dcterms:created xsi:type="dcterms:W3CDTF">2020-12-09T06:59:57Z</dcterms:created>
  <dcterms:modified xsi:type="dcterms:W3CDTF">2020-12-14T08:53:38Z</dcterms:modified>
</cp:coreProperties>
</file>