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4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7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45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8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20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28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8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6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8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7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4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036686-6A62-470B-8D36-5059E4DF8CC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A28B-F66B-41A6-B246-77BA3B10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2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1EDD03-4ABC-434E-A61B-CC6EF721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535"/>
            <a:ext cx="1446571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CB19272-8416-420F-8F3A-BEF07BCF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31" y="67847"/>
            <a:ext cx="3060700" cy="1096962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CS 5100 Fall 2020</a:t>
            </a:r>
          </a:p>
          <a:p>
            <a:r>
              <a:rPr lang="en-US" sz="3200" dirty="0">
                <a:solidFill>
                  <a:schemeClr val="tx1"/>
                </a:solidFill>
              </a:rPr>
              <a:t>Jonathan Corzo</a:t>
            </a:r>
          </a:p>
          <a:p>
            <a:r>
              <a:rPr lang="en-US" sz="3200" dirty="0">
                <a:solidFill>
                  <a:schemeClr val="tx1"/>
                </a:solidFill>
              </a:rPr>
              <a:t>Xavier Hubbard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E107392-58AE-4028-A9CF-EC3AC7C1807B}"/>
              </a:ext>
            </a:extLst>
          </p:cNvPr>
          <p:cNvSpPr/>
          <p:nvPr/>
        </p:nvSpPr>
        <p:spPr>
          <a:xfrm>
            <a:off x="673100" y="5724941"/>
            <a:ext cx="2882900" cy="840959"/>
          </a:xfrm>
          <a:custGeom>
            <a:avLst/>
            <a:gdLst>
              <a:gd name="connsiteX0" fmla="*/ 0 w 2882900"/>
              <a:gd name="connsiteY0" fmla="*/ 840959 h 840959"/>
              <a:gd name="connsiteX1" fmla="*/ 342900 w 2882900"/>
              <a:gd name="connsiteY1" fmla="*/ 802859 h 840959"/>
              <a:gd name="connsiteX2" fmla="*/ 431800 w 2882900"/>
              <a:gd name="connsiteY2" fmla="*/ 764759 h 840959"/>
              <a:gd name="connsiteX3" fmla="*/ 609600 w 2882900"/>
              <a:gd name="connsiteY3" fmla="*/ 713959 h 840959"/>
              <a:gd name="connsiteX4" fmla="*/ 876300 w 2882900"/>
              <a:gd name="connsiteY4" fmla="*/ 675859 h 840959"/>
              <a:gd name="connsiteX5" fmla="*/ 1282700 w 2882900"/>
              <a:gd name="connsiteY5" fmla="*/ 586959 h 840959"/>
              <a:gd name="connsiteX6" fmla="*/ 1549400 w 2882900"/>
              <a:gd name="connsiteY6" fmla="*/ 536159 h 840959"/>
              <a:gd name="connsiteX7" fmla="*/ 1727200 w 2882900"/>
              <a:gd name="connsiteY7" fmla="*/ 498059 h 840959"/>
              <a:gd name="connsiteX8" fmla="*/ 1816100 w 2882900"/>
              <a:gd name="connsiteY8" fmla="*/ 447259 h 840959"/>
              <a:gd name="connsiteX9" fmla="*/ 1905000 w 2882900"/>
              <a:gd name="connsiteY9" fmla="*/ 409159 h 840959"/>
              <a:gd name="connsiteX10" fmla="*/ 1943100 w 2882900"/>
              <a:gd name="connsiteY10" fmla="*/ 358359 h 840959"/>
              <a:gd name="connsiteX11" fmla="*/ 2032000 w 2882900"/>
              <a:gd name="connsiteY11" fmla="*/ 320259 h 840959"/>
              <a:gd name="connsiteX12" fmla="*/ 2171700 w 2882900"/>
              <a:gd name="connsiteY12" fmla="*/ 231359 h 840959"/>
              <a:gd name="connsiteX13" fmla="*/ 2387600 w 2882900"/>
              <a:gd name="connsiteY13" fmla="*/ 142459 h 840959"/>
              <a:gd name="connsiteX14" fmla="*/ 2438400 w 2882900"/>
              <a:gd name="connsiteY14" fmla="*/ 91659 h 840959"/>
              <a:gd name="connsiteX15" fmla="*/ 2527300 w 2882900"/>
              <a:gd name="connsiteY15" fmla="*/ 53559 h 840959"/>
              <a:gd name="connsiteX16" fmla="*/ 2616200 w 2882900"/>
              <a:gd name="connsiteY16" fmla="*/ 2759 h 840959"/>
              <a:gd name="connsiteX17" fmla="*/ 2705100 w 2882900"/>
              <a:gd name="connsiteY17" fmla="*/ 40859 h 840959"/>
              <a:gd name="connsiteX18" fmla="*/ 2794000 w 2882900"/>
              <a:gd name="connsiteY18" fmla="*/ 2759 h 840959"/>
              <a:gd name="connsiteX19" fmla="*/ 2882900 w 2882900"/>
              <a:gd name="connsiteY19" fmla="*/ 2759 h 84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82900" h="840959">
                <a:moveTo>
                  <a:pt x="0" y="840959"/>
                </a:moveTo>
                <a:cubicBezTo>
                  <a:pt x="114300" y="828259"/>
                  <a:pt x="229647" y="822845"/>
                  <a:pt x="342900" y="802859"/>
                </a:cubicBezTo>
                <a:cubicBezTo>
                  <a:pt x="374650" y="797256"/>
                  <a:pt x="401214" y="774954"/>
                  <a:pt x="431800" y="764759"/>
                </a:cubicBezTo>
                <a:cubicBezTo>
                  <a:pt x="490275" y="745267"/>
                  <a:pt x="549159" y="726047"/>
                  <a:pt x="609600" y="713959"/>
                </a:cubicBezTo>
                <a:cubicBezTo>
                  <a:pt x="697659" y="696347"/>
                  <a:pt x="787719" y="690622"/>
                  <a:pt x="876300" y="675859"/>
                </a:cubicBezTo>
                <a:cubicBezTo>
                  <a:pt x="1487925" y="573921"/>
                  <a:pt x="897013" y="671328"/>
                  <a:pt x="1282700" y="586959"/>
                </a:cubicBezTo>
                <a:cubicBezTo>
                  <a:pt x="1371108" y="567620"/>
                  <a:pt x="1460659" y="553907"/>
                  <a:pt x="1549400" y="536159"/>
                </a:cubicBezTo>
                <a:cubicBezTo>
                  <a:pt x="1608835" y="524272"/>
                  <a:pt x="1667933" y="510759"/>
                  <a:pt x="1727200" y="498059"/>
                </a:cubicBezTo>
                <a:cubicBezTo>
                  <a:pt x="1756833" y="481126"/>
                  <a:pt x="1785573" y="462523"/>
                  <a:pt x="1816100" y="447259"/>
                </a:cubicBezTo>
                <a:cubicBezTo>
                  <a:pt x="1844936" y="432841"/>
                  <a:pt x="1878588" y="427647"/>
                  <a:pt x="1905000" y="409159"/>
                </a:cubicBezTo>
                <a:cubicBezTo>
                  <a:pt x="1922340" y="397021"/>
                  <a:pt x="1925760" y="370497"/>
                  <a:pt x="1943100" y="358359"/>
                </a:cubicBezTo>
                <a:cubicBezTo>
                  <a:pt x="1969512" y="339871"/>
                  <a:pt x="2002367" y="332959"/>
                  <a:pt x="2032000" y="320259"/>
                </a:cubicBezTo>
                <a:cubicBezTo>
                  <a:pt x="2117366" y="234893"/>
                  <a:pt x="2044944" y="294737"/>
                  <a:pt x="2171700" y="231359"/>
                </a:cubicBezTo>
                <a:cubicBezTo>
                  <a:pt x="2344429" y="144994"/>
                  <a:pt x="2169047" y="208025"/>
                  <a:pt x="2387600" y="142459"/>
                </a:cubicBezTo>
                <a:cubicBezTo>
                  <a:pt x="2404533" y="125526"/>
                  <a:pt x="2418197" y="104516"/>
                  <a:pt x="2438400" y="91659"/>
                </a:cubicBezTo>
                <a:cubicBezTo>
                  <a:pt x="2465600" y="74350"/>
                  <a:pt x="2498464" y="67977"/>
                  <a:pt x="2527300" y="53559"/>
                </a:cubicBezTo>
                <a:cubicBezTo>
                  <a:pt x="2557827" y="38295"/>
                  <a:pt x="2586567" y="19692"/>
                  <a:pt x="2616200" y="2759"/>
                </a:cubicBezTo>
                <a:cubicBezTo>
                  <a:pt x="2645833" y="15459"/>
                  <a:pt x="2672860" y="40859"/>
                  <a:pt x="2705100" y="40859"/>
                </a:cubicBezTo>
                <a:cubicBezTo>
                  <a:pt x="2737340" y="40859"/>
                  <a:pt x="2762476" y="9514"/>
                  <a:pt x="2794000" y="2759"/>
                </a:cubicBezTo>
                <a:cubicBezTo>
                  <a:pt x="2822976" y="-3450"/>
                  <a:pt x="2853267" y="2759"/>
                  <a:pt x="2882900" y="2759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DF2C77-B12E-4AB1-957A-1E04C90254EF}"/>
              </a:ext>
            </a:extLst>
          </p:cNvPr>
          <p:cNvSpPr/>
          <p:nvPr/>
        </p:nvSpPr>
        <p:spPr>
          <a:xfrm>
            <a:off x="2329790" y="4575760"/>
            <a:ext cx="17661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style Script" panose="030804020302050B0404" pitchFamily="66" charset="0"/>
                <a:cs typeface="FreesiaUPC" panose="020B0502040204020203" pitchFamily="34" charset="-34"/>
              </a:rPr>
              <a:t>AI’s</a:t>
            </a:r>
          </a:p>
        </p:txBody>
      </p:sp>
    </p:spTree>
    <p:extLst>
      <p:ext uri="{BB962C8B-B14F-4D97-AF65-F5344CB8AC3E}">
        <p14:creationId xmlns:p14="http://schemas.microsoft.com/office/powerpoint/2010/main" val="132897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8564-7E69-44A2-8422-3892CF14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8B28-F9A6-4580-B9F7-3F7CD6F9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an AI successfully play the game of Chess? </a:t>
            </a:r>
          </a:p>
          <a:p>
            <a:r>
              <a:rPr lang="en-US" dirty="0"/>
              <a:t>Chess presents many challenges to AI due to the amazing complexity of the game as well as the very large state space (over 288 Billion possible positions after just 4 moves) </a:t>
            </a:r>
          </a:p>
          <a:p>
            <a:r>
              <a:rPr lang="en-US" dirty="0"/>
              <a:t>The purpose of our project was to explore what design techniques could be used to surmount the challenges presented by Chess while increasing our understanding of the game </a:t>
            </a:r>
          </a:p>
        </p:txBody>
      </p:sp>
    </p:spTree>
    <p:extLst>
      <p:ext uri="{BB962C8B-B14F-4D97-AF65-F5344CB8AC3E}">
        <p14:creationId xmlns:p14="http://schemas.microsoft.com/office/powerpoint/2010/main" val="16004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70DC-E36B-41BD-A398-D3ACA8A4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1: Minmax with </a:t>
            </a:r>
            <a:r>
              <a:rPr lang="el-GR" dirty="0"/>
              <a:t>α</a:t>
            </a:r>
            <a:r>
              <a:rPr lang="en-US" dirty="0"/>
              <a:t>/</a:t>
            </a:r>
            <a:r>
              <a:rPr lang="el-GR" dirty="0"/>
              <a:t>β</a:t>
            </a:r>
            <a:r>
              <a:rPr lang="en-US" dirty="0"/>
              <a:t>-Pruning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0E557-6E42-471A-B832-169CADCA4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Negamax</a:t>
            </a:r>
            <a:r>
              <a:rPr lang="en-US" dirty="0"/>
              <a:t> implementation of minmax</a:t>
            </a:r>
          </a:p>
          <a:p>
            <a:r>
              <a:rPr lang="en-US" dirty="0"/>
              <a:t>Quiescent search to avoid Horizon-Effect problem </a:t>
            </a:r>
          </a:p>
          <a:p>
            <a:r>
              <a:rPr lang="en-US" dirty="0"/>
              <a:t>Evaluation Function consisting of material advantage and piece placement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State Space of Chess moves and boards is too large! </a:t>
            </a:r>
          </a:p>
          <a:p>
            <a:pPr lvl="1"/>
            <a:r>
              <a:rPr lang="en-US" dirty="0"/>
              <a:t>Evaluation Function was too computationally intensive </a:t>
            </a:r>
          </a:p>
          <a:p>
            <a:pPr lvl="1"/>
            <a:r>
              <a:rPr lang="en-US" dirty="0"/>
              <a:t>Depth = 2 took many minutes to generate single moves</a:t>
            </a:r>
          </a:p>
          <a:p>
            <a:pPr lvl="1"/>
            <a:r>
              <a:rPr lang="en-US" dirty="0"/>
              <a:t>Depth = 3 was never able to generate a move </a:t>
            </a:r>
          </a:p>
          <a:p>
            <a:pPr lvl="1"/>
            <a:r>
              <a:rPr lang="en-US" dirty="0"/>
              <a:t>Heavy reliance on human intuition for design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2F449-1D1B-475F-9508-8AD863856F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Optimizations: </a:t>
            </a:r>
          </a:p>
          <a:p>
            <a:pPr lvl="1"/>
            <a:r>
              <a:rPr lang="en-US" dirty="0"/>
              <a:t>Opening Tables</a:t>
            </a:r>
          </a:p>
          <a:p>
            <a:pPr lvl="1"/>
            <a:r>
              <a:rPr lang="en-US" dirty="0"/>
              <a:t>Transposition Tables </a:t>
            </a:r>
          </a:p>
          <a:p>
            <a:pPr lvl="1"/>
            <a:r>
              <a:rPr lang="en-US" dirty="0"/>
              <a:t>Custom Move Ordering Function </a:t>
            </a:r>
          </a:p>
          <a:p>
            <a:pPr lvl="1"/>
            <a:r>
              <a:rPr lang="en-US" dirty="0"/>
              <a:t>Incremental Evaluation </a:t>
            </a:r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Significant improvement in speed! </a:t>
            </a:r>
          </a:p>
          <a:p>
            <a:pPr lvl="1"/>
            <a:r>
              <a:rPr lang="en-US" dirty="0"/>
              <a:t>Depth = 4 search now only takes a couple minutes to generate a move </a:t>
            </a:r>
          </a:p>
          <a:p>
            <a:pPr lvl="1"/>
            <a:r>
              <a:rPr lang="en-US" dirty="0"/>
              <a:t>Resulting ELO </a:t>
            </a:r>
          </a:p>
        </p:txBody>
      </p:sp>
    </p:spTree>
    <p:extLst>
      <p:ext uri="{BB962C8B-B14F-4D97-AF65-F5344CB8AC3E}">
        <p14:creationId xmlns:p14="http://schemas.microsoft.com/office/powerpoint/2010/main" val="294472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3D39-066A-40DE-B621-5CB7FA6B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2: Reinforcement Learning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D150ED5-F3F2-49C0-92E6-19EDB5464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080" y="4700968"/>
            <a:ext cx="4395787" cy="1986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7317DA36-BD54-4C15-84CE-63C1947484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251"/>
            <a:ext cx="6756340" cy="5585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09FA2143-D0B5-4642-A9A2-DADD26D8A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52" y="1272251"/>
            <a:ext cx="3242427" cy="3242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6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196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Freestyle Script</vt:lpstr>
      <vt:lpstr>Wingdings 3</vt:lpstr>
      <vt:lpstr>Ion</vt:lpstr>
      <vt:lpstr>PowerPoint Presentation</vt:lpstr>
      <vt:lpstr>Problem Statement</vt:lpstr>
      <vt:lpstr>Attempt 1: Minmax with α/β-Pruning</vt:lpstr>
      <vt:lpstr>Attempt 2: 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AI</dc:title>
  <dc:creator>Xavier Hubbard</dc:creator>
  <cp:lastModifiedBy>Xavier Hubbard</cp:lastModifiedBy>
  <cp:revision>5</cp:revision>
  <dcterms:created xsi:type="dcterms:W3CDTF">2020-12-08T15:33:23Z</dcterms:created>
  <dcterms:modified xsi:type="dcterms:W3CDTF">2020-12-08T16:39:58Z</dcterms:modified>
</cp:coreProperties>
</file>