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309" r:id="rId7"/>
    <p:sldId id="326" r:id="rId8"/>
    <p:sldId id="335" r:id="rId9"/>
    <p:sldId id="336" r:id="rId10"/>
    <p:sldId id="341" r:id="rId11"/>
    <p:sldId id="327" r:id="rId12"/>
    <p:sldId id="311" r:id="rId13"/>
    <p:sldId id="342" r:id="rId14"/>
    <p:sldId id="343" r:id="rId15"/>
    <p:sldId id="328" r:id="rId16"/>
    <p:sldId id="318" r:id="rId17"/>
    <p:sldId id="339" r:id="rId18"/>
    <p:sldId id="337" r:id="rId19"/>
    <p:sldId id="340" r:id="rId20"/>
    <p:sldId id="338" r:id="rId21"/>
    <p:sldId id="313" r:id="rId22"/>
    <p:sldId id="329" r:id="rId23"/>
    <p:sldId id="330" r:id="rId24"/>
    <p:sldId id="322" r:id="rId25"/>
    <p:sldId id="323" r:id="rId26"/>
    <p:sldId id="324" r:id="rId27"/>
    <p:sldId id="325" r:id="rId28"/>
    <p:sldId id="271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214EF7-45D1-5590-49D6-5AA998C3ADAD}" v="37" dt="2025-07-12T09:25:57.543"/>
    <p1510:client id="{84B4C51B-4CC7-4D0A-B9FE-9FE949AFD7C6}" v="5" dt="2025-07-12T14:56:33.509"/>
    <p1510:client id="{8BAE9A20-1F3C-D082-207F-8D437E45AD9E}" v="984" dt="2025-07-12T14:08:40.231"/>
    <p1510:client id="{AEA2A2B3-CE79-495B-B0BD-3903C620DE2A}" v="7" dt="2025-07-12T10:41:03.352"/>
    <p1510:client id="{C4EF6616-1EF6-46C6-B9EB-2B8E8225C765}" v="540" dt="2025-07-12T10:39:14.409"/>
    <p1510:client id="{CFD9DCF6-E4CD-DB73-1B17-93162F93F671}" v="155" dt="2025-07-12T15:33:39.153"/>
    <p1510:client id="{D377990C-97E5-7A6F-D9E6-2F3E765A3B4A}" v="1342" dt="2025-07-12T10:39:31.526"/>
    <p1510:client id="{E17402FA-D52C-4278-B251-23673BD8329C}" v="558" dt="2025-07-12T14:53:30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D4592-2FF6-49EA-ACF3-A909D21AA20C}" type="datetimeFigureOut">
              <a:rPr lang="de-CH" smtClean="0"/>
              <a:t>12.07.2025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48458-80D3-4638-82FA-353C58DB595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732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643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6B181-F455-521A-3152-0BD59D349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CDF87C-2742-BF4A-0E08-AF4D6336B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AE68BD5-667F-495D-961C-D2DF28463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FEBC5-96A1-15CC-D1DB-FCEE47B37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076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06240-6209-D8D5-364F-44DDB9C0E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CB2B9A-5F99-DA53-D55B-7E9135E59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17F6C72-04E6-FCE3-BC04-D250AAEB8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5C453F-E3BC-8833-E8E7-B5E2997C8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2120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495AB-00D5-4484-50C8-D5E98847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773CD2-2205-1731-BA00-766466385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FC16CA-608B-A7C0-46B4-DA2F83729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9DB1C8-0A3E-8EA1-98CB-C26158295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716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FDE2-6DDD-6D09-5138-747AA0CB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ED5074-5691-E5DB-DBBF-7886015186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4A5687C-1053-AAC6-9824-61EFDD641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297B8-6917-D0F8-6907-002C34644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490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6D292-0A4C-33F9-1F44-63E15658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B3B830-F6F1-16D4-C383-AA245BCD1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39EE6D-DB48-65CC-B8B7-D08558065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C886A4-8466-C9B4-272A-D06FA8767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4863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6AF58-C86A-6DBB-EDAE-D3C21472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5846E9B-F42B-3029-A1AC-85105535B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C0E8F9-B4DD-915C-FBB3-01A9F8A5B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3207C0-786C-F075-A1FA-066F38F27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21304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29550-CDA1-5EC0-846B-D215B59F9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A8D91E8-BAF4-7728-4616-D6B834079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ED3CB7-3C50-0B98-1AC8-3A2386721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1C6AAC-FC73-AF0E-5D74-0B90701CF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5742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3656-0A65-E5D3-D474-81724759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780786B-66FC-B932-2784-992559026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559CFF1-737A-B55B-B644-3E05E119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342656-D87F-F95D-2F0E-E99C233F3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203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E9DE-FEE9-09BA-16BA-B5ED26BB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66DD403-C793-9524-4AA1-695607F09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16582D1-1407-AB65-7187-F85A06F07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53096C-47F0-6508-79DB-D52BAC817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76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01E5-9E77-5B6F-D713-F0DE3B565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0DD5133-757D-7537-989A-4A2C39950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70D33F-25C3-70A8-133B-D2F24579D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3EE7BA-2580-D275-B8F8-E6F44D843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5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FE536-4830-E2EA-85AB-9FD300C5D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150250-BCB2-614A-8D60-FE74782AF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9D731-B84A-D7AE-C5D6-610A416C0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544F76-5272-3465-E945-C05CF8A6A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8123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68FA-4F26-B012-B377-E82EEE09F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F75D7A-9AD0-7686-FBE5-869669D54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9F825F-2447-C9F7-84CF-80FAA248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29BDD6-10C8-59DE-82B1-8284ADDB4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8337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DF42-07DF-8AB9-6706-03B3ADFF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1D760F-EC9B-69DA-11D7-BBAF833AC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85DAAC-9705-9F1D-262C-C1903ECD2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0D7DC7-E33E-2362-F2E3-F0272DF62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9566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EB6DA-4CA5-576E-F820-C5E7D289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FC179F4-5EB8-0EF1-08F8-A59A5F115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6BD8B9-7F93-C7B6-C211-4D337208C8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088946-0146-53A3-4DE8-1F208ADC5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4023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61C60-9640-6610-9317-687BF591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807FA8F-9D55-8531-6A18-2D66D3CD8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AA07716-01DC-5BC1-355C-F5FBB4930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D59808-7D42-4154-1412-69517A93C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314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367C7-3DB7-562A-15B5-CDE14C8BE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5C199E-D852-2310-ECF3-E1E9F7400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692EC5C-E1AE-D9FB-DFF6-BB9D9D4C4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8300EC-0F81-994A-3206-30D157AE7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045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ACBAA-782A-236D-9BF1-33177A3B4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E4774D-A6F8-2BC8-32E7-02D152233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4C11A-3F2E-DDC1-AFF5-AD6FA39BE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468805-1155-1460-DCA9-76AC62BFF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423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F1B80-8597-DADF-82A1-D165774E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4F981C-DD0A-876E-34FE-389CB5F35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80E21D-3649-D334-1FF2-B2847D8C0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2F32EB-A08B-4BA3-FB4D-1AE351A41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269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41D0F-727D-4D32-A2F7-9077BBF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FF29AE-950B-577A-D108-EAA711532E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2FC074-636A-E166-7790-EBAF1751F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D3D43B-D878-962E-94F5-DC1A2122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999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D4B3A-A48D-A5CD-45DB-19712E81C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DB8D02-0099-925B-BC8C-EB885A778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CDDBF6B-1523-52A0-37A6-5C0BF71A2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106C13-B00C-ED3B-7AF4-CBBF95431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694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817D5-9557-FCF4-7B69-295D98E77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F7D8D2-A21B-19A3-16F7-D52DED241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A54B7D-8A95-A6AA-A372-83C70C3B6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85333-96C9-A6E4-08D2-25992FB77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719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E999A-CF29-BE3D-1BCE-579B4E01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B7216B1-B2A1-84C4-3600-C567E08A6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312DF4D-885C-2546-840C-AA5F18B8E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76251B-93BD-A9F5-18A7-9A523EDB0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C48458-80D3-4638-82FA-353C58DB595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1615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1158-EC35-3B04-9600-4B45802F2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3103-EA71-BFA3-6210-E36A197AD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B521-2C64-695B-DB1D-408CEAD8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8A14-531B-4E09-AC63-A3F8B92757AA}" type="datetime1">
              <a:rPr lang="de-CH" smtClean="0"/>
              <a:t>12.07.2025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8858-FD83-ED07-A9A6-EF087E92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D578-2E03-8263-489A-8D002614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775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8F06-FF59-D514-9E01-4A93C07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B4C6B-A7A8-800A-3007-773F840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0EB1-2671-F61B-0C11-26935000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5CC6B-C3C4-4711-B2D1-00AAB9265486}" type="datetime1">
              <a:rPr lang="de-CH" smtClean="0"/>
              <a:t>12.07.2025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F696C-E541-D6B3-A9C3-46FD4F03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64AA-C343-1575-FFB4-11312D27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6AAF9-8275-8F12-FBD7-8FA68207E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A66B8-2B8E-8BBD-D1B0-9FF765BF0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C7F2A-586C-F5D2-744A-12C8E0AA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E8D96-3417-4707-A8D9-B044C5DA36AE}" type="datetime1">
              <a:rPr lang="de-CH" smtClean="0"/>
              <a:t>12.07.2025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4E26F-4078-3E99-FEC6-CE0F4741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D659-44E5-D1F2-00B2-08B3284F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344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68E1-E808-8984-98F8-6BB7C685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2D81-E9CB-A61A-4D97-33D5F232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3781-CDA3-82FA-5BB6-55F5D404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46C9-B553-4663-93D5-6B12C63D7A63}" type="datetime1">
              <a:rPr lang="de-CH" smtClean="0"/>
              <a:t>12.07.2025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D94B-B2E7-EA53-9DA0-7A3CF60A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1E2C5-4A00-6ACE-5621-7C0488EB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352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3729-2C13-5766-A64F-10E6A7052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58C1D4-3EA4-CD76-6805-0BA2C9B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D6A8-1B34-F309-0680-50A23C04C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3324-72C9-4F7B-AD1C-EEC52F6E2195}" type="datetime1">
              <a:rPr lang="de-CH" smtClean="0"/>
              <a:t>12.07.2025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62FD-EE1C-225E-DFA3-DCE29FE3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21BA-00D1-8F76-FD6F-2C480698F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744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1599-A6FA-4AA9-B352-74EB8788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5ABA-707A-DBD1-6031-0CC5C608D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BCE3-DCE0-9D72-8EEF-D3B8724C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3A1EC-20D5-EB4D-D6A1-16904B7DB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73B-F1CA-4CCB-9E4F-6E35E21E3198}" type="datetime1">
              <a:rPr lang="de-CH" smtClean="0"/>
              <a:t>12.07.2025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E955-3930-4E72-EC20-FEC37DE5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6C6DE-BDAB-CCAE-942A-372EBBB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954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E430-0BDA-E3A8-3E5C-06E7EF25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83038-FB6F-10CF-93BE-36C303AE8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A8D54-50AF-BF4B-44D4-140F0AD39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EF0D8-41E5-94BB-5BDF-2480DDA5B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47F8B-D117-0A22-C3C8-5804051CC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C6EE6-2A12-099C-8BB9-744FCDD1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FB3D-83B2-4B81-B6E4-DC3812731BD5}" type="datetime1">
              <a:rPr lang="de-CH" smtClean="0"/>
              <a:t>12.07.2025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0276C-41AE-11EA-2CDE-2A0CBFA2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1C4CF-ABEF-9E9B-D736-06C08F6F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330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0893-BC64-4F53-5EE7-DB3134A2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B8A1C-4552-3D97-1DE2-8330AFFA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D068-30BB-46F1-BA29-CB5BA13F3CCC}" type="datetime1">
              <a:rPr lang="de-CH" smtClean="0"/>
              <a:t>12.07.2025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6097E-3DD4-6743-721C-A171234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D05C4-266D-3DD3-CC50-C5760990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554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9ED9EA-44DD-5E0C-57C4-28D0775D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08C2-B5F4-4CA9-A4C0-71B4EA9A50F8}" type="datetime1">
              <a:rPr lang="de-CH" smtClean="0"/>
              <a:t>12.07.2025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8ACE6-C399-A093-837D-D36EDA26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E6C4A-4888-FD6D-03F0-FDE82201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880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2891-4F5C-950C-685F-106D69D2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B0FF-3C7D-BB27-2EFC-5FE9CFA13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99677-6578-AF35-7FCF-860A23B6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24E88-FB1C-E86D-2174-0BA4E177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B846-1CA7-4EC3-8E16-4D50627A56F8}" type="datetime1">
              <a:rPr lang="de-CH" smtClean="0"/>
              <a:t>12.07.2025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30233-9BCD-81CC-A946-E2DC7821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3B1F0-A57A-B836-BEDF-C8006460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936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FA74-45CD-842B-8521-76E128F4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0448A-31B1-DCEB-C726-CF9A731EE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C0D0A-2B6A-6FE4-809A-C4FBB37D8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AE35A-E52D-686F-6237-B47D4431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F85B-190B-48DC-9307-130598E8E5AC}" type="datetime1">
              <a:rPr lang="de-CH" smtClean="0"/>
              <a:t>12.07.2025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8850-654B-1FD9-3E1F-8BCA74E4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C3DD-58DB-4F41-7D42-24349D2F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736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313BD-AA35-E4C4-68E9-9037ECAE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60786-E88F-36AE-C707-C30E938CA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A13-45BB-3E33-A9E3-8A5ACDE8A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C735F-5DE9-414A-81E8-19E69C61BC0E}" type="datetime1">
              <a:rPr lang="de-CH" smtClean="0"/>
              <a:t>12.07.2025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AE9DD-20AC-DA42-13F3-C282002AC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AA2AE-A74D-8944-59C6-D973C9F0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D902-D398-419E-A10C-54F6CE3B95D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33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7" name="Rectangle 1146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dvanced AI &amp; Machine Learning Course - Rotech">
            <a:extLst>
              <a:ext uri="{FF2B5EF4-FFF2-40B4-BE49-F238E27FC236}">
                <a16:creationId xmlns:a16="http://schemas.microsoft.com/office/drawing/2014/main" id="{5237C971-A955-09A9-6F8B-38F9452C9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9" b="3406"/>
          <a:stretch>
            <a:fillRect/>
          </a:stretch>
        </p:blipFill>
        <p:spPr bwMode="auto">
          <a:xfrm>
            <a:off x="5056669" y="10"/>
            <a:ext cx="7135331" cy="3285038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dvanced Machine Learning – Weiterbildung – Zertifikat">
            <a:extLst>
              <a:ext uri="{FF2B5EF4-FFF2-40B4-BE49-F238E27FC236}">
                <a16:creationId xmlns:a16="http://schemas.microsoft.com/office/drawing/2014/main" id="{54F2B7D2-29D2-2FEB-13DF-6258CE2ED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6" r="2" b="2"/>
          <a:stretch>
            <a:fillRect/>
          </a:stretch>
        </p:blipFill>
        <p:spPr bwMode="auto">
          <a:xfrm>
            <a:off x="5096391" y="3591240"/>
            <a:ext cx="7095609" cy="3266760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149" name="Freeform: Shape 1148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51" name="Freeform: Shape 1150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3ADF4-6DC7-9FC1-69EC-398898C6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360788"/>
            <a:ext cx="5019074" cy="277408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600" b="1" dirty="0">
                <a:latin typeface="Arial"/>
                <a:ea typeface="Aptos" panose="020B0004020202020204" pitchFamily="34" charset="0"/>
                <a:cs typeface="Arial"/>
              </a:rPr>
              <a:t>Advanced Machine Learning Semester Project</a:t>
            </a:r>
            <a:endParaRPr lang="en-US" sz="4600" noProof="0" dirty="0"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8D648-2613-3C06-3911-B83E0970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69514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 b="1" noProof="0" dirty="0"/>
              <a:t>Jamo Sharif</a:t>
            </a:r>
            <a:r>
              <a:rPr lang="en-US" sz="1400" b="1" dirty="0"/>
              <a:t>, </a:t>
            </a:r>
            <a:r>
              <a:rPr lang="en-US" sz="1400" dirty="0"/>
              <a:t>11-453-388</a:t>
            </a:r>
            <a:endParaRPr lang="en-US" sz="1400" noProof="0" dirty="0">
              <a:ea typeface="Calibri"/>
              <a:cs typeface="Calibri"/>
            </a:endParaRPr>
          </a:p>
          <a:p>
            <a:pPr algn="l"/>
            <a:r>
              <a:rPr lang="en-US" sz="1400" b="1" dirty="0"/>
              <a:t>Michael Vuong, </a:t>
            </a:r>
            <a:r>
              <a:rPr lang="en-US" sz="1400" dirty="0"/>
              <a:t>16-925-950</a:t>
            </a:r>
            <a:endParaRPr lang="en-US" sz="1400" dirty="0">
              <a:ea typeface="Calibri"/>
              <a:cs typeface="Calibri"/>
            </a:endParaRPr>
          </a:p>
          <a:p>
            <a:pPr algn="l"/>
            <a:r>
              <a:rPr lang="en-US" sz="1400" b="1" noProof="0" dirty="0"/>
              <a:t>Pierre Obermaier</a:t>
            </a:r>
            <a:r>
              <a:rPr lang="en-US" sz="1400" b="1" dirty="0"/>
              <a:t>, </a:t>
            </a:r>
            <a:r>
              <a:rPr lang="en-US" sz="1400" dirty="0"/>
              <a:t>14-591-861</a:t>
            </a:r>
            <a:endParaRPr lang="en-US" sz="1400" noProof="0" dirty="0">
              <a:ea typeface="Calibri"/>
              <a:cs typeface="Calibri"/>
            </a:endParaRPr>
          </a:p>
          <a:p>
            <a:pPr algn="l"/>
            <a:endParaRPr lang="en-US" sz="1400" noProof="0"/>
          </a:p>
          <a:p>
            <a:pPr algn="l"/>
            <a:r>
              <a:rPr lang="en-US" sz="1400" noProof="0" dirty="0"/>
              <a:t>July </a:t>
            </a:r>
            <a:r>
              <a:rPr lang="en-US" sz="1400" dirty="0"/>
              <a:t>15</a:t>
            </a:r>
            <a:r>
              <a:rPr lang="en-US" sz="1400" noProof="0" dirty="0"/>
              <a:t>, 2025</a:t>
            </a:r>
            <a:endParaRPr lang="en-US" sz="1400" noProof="0" dirty="0">
              <a:ea typeface="Calibri"/>
              <a:cs typeface="Calibri"/>
            </a:endParaRP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155" name="Rectangle 1154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80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4CC9E-3FAF-7515-2D7D-183DEBD1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2B330-5E5D-B220-A512-D67D92C2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noProof="0">
                <a:highlight>
                  <a:srgbClr val="FFFFFF"/>
                </a:highlight>
                <a:latin typeface="Calibri (Body)"/>
              </a:rPr>
              <a:t>Illustrative Example (</a:t>
            </a:r>
            <a:r>
              <a:rPr lang="en-US" sz="4200" b="1">
                <a:highlight>
                  <a:srgbClr val="FFFFFF"/>
                </a:highlight>
                <a:latin typeface="Calibri (Body)"/>
              </a:rPr>
              <a:t>Confidence Thresholding</a:t>
            </a:r>
            <a:r>
              <a:rPr lang="en-US" sz="4200" b="1" noProof="0">
                <a:highlight>
                  <a:srgbClr val="FFFFFF"/>
                </a:highlight>
                <a:latin typeface="Calibri (Body)"/>
              </a:rPr>
              <a:t>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D727-18E8-28C8-9FCF-21E0EC7E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u="sng" dirty="0"/>
              <a:t>Sentence:</a:t>
            </a:r>
            <a:r>
              <a:rPr lang="en-US" sz="2200" dirty="0"/>
              <a:t> </a:t>
            </a:r>
            <a:r>
              <a:rPr lang="de-CH" sz="2200" dirty="0">
                <a:ea typeface="Calibri"/>
                <a:cs typeface="Calibri"/>
              </a:rPr>
              <a:t>Pierre (t = 0), </a:t>
            </a:r>
            <a:r>
              <a:rPr lang="de-CH" sz="2200" dirty="0" err="1">
                <a:ea typeface="Calibri"/>
                <a:cs typeface="Calibri"/>
              </a:rPr>
              <a:t>Jamo</a:t>
            </a:r>
            <a:r>
              <a:rPr lang="de-CH" sz="2200" dirty="0">
                <a:ea typeface="Calibri"/>
                <a:cs typeface="Calibri"/>
              </a:rPr>
              <a:t> and Michael </a:t>
            </a:r>
            <a:r>
              <a:rPr lang="de-CH" sz="2200" dirty="0" err="1">
                <a:ea typeface="Calibri"/>
                <a:cs typeface="Calibri"/>
              </a:rPr>
              <a:t>are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master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students</a:t>
            </a:r>
            <a:r>
              <a:rPr lang="de-CH" sz="2200" dirty="0">
                <a:ea typeface="Calibri"/>
                <a:cs typeface="Calibri"/>
              </a:rPr>
              <a:t> and </a:t>
            </a:r>
            <a:r>
              <a:rPr lang="de-CH" sz="2200" dirty="0" err="1">
                <a:ea typeface="Calibri"/>
                <a:cs typeface="Calibri"/>
              </a:rPr>
              <a:t>currently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studying</a:t>
            </a:r>
            <a:r>
              <a:rPr lang="de-CH" sz="2200" dirty="0">
                <a:ea typeface="Calibri"/>
                <a:cs typeface="Calibri"/>
              </a:rPr>
              <a:t> at </a:t>
            </a:r>
            <a:r>
              <a:rPr lang="de-CH" sz="2200" dirty="0" err="1">
                <a:ea typeface="Calibri"/>
                <a:cs typeface="Calibri"/>
              </a:rPr>
              <a:t>the</a:t>
            </a:r>
            <a:r>
              <a:rPr lang="de-CH" sz="2200" dirty="0">
                <a:ea typeface="Calibri"/>
                <a:cs typeface="Calibri"/>
              </a:rPr>
              <a:t> University </a:t>
            </a:r>
            <a:r>
              <a:rPr lang="de-CH" sz="2200" dirty="0" err="1">
                <a:ea typeface="Calibri"/>
                <a:cs typeface="Calibri"/>
              </a:rPr>
              <a:t>of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Zurich</a:t>
            </a:r>
            <a:r>
              <a:rPr lang="de-CH" sz="2200" dirty="0">
                <a:ea typeface="Calibri"/>
                <a:cs typeface="Calibri"/>
              </a:rPr>
              <a:t> </a:t>
            </a:r>
          </a:p>
          <a:p>
            <a:r>
              <a:rPr lang="de-CH" sz="2200" dirty="0" err="1">
                <a:ea typeface="Calibri"/>
                <a:cs typeface="Calibri"/>
              </a:rPr>
              <a:t>Incrementally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partitioned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sentence</a:t>
            </a:r>
            <a:r>
              <a:rPr lang="de-CH" sz="2200" dirty="0">
                <a:ea typeface="Calibri"/>
                <a:cs typeface="Calibri"/>
              </a:rPr>
              <a:t>:</a:t>
            </a:r>
          </a:p>
          <a:p>
            <a:r>
              <a:rPr lang="de-CH" sz="2200" i="1" dirty="0">
                <a:ea typeface="Calibri"/>
                <a:cs typeface="Calibri"/>
              </a:rPr>
              <a:t>Pierre</a:t>
            </a:r>
          </a:p>
          <a:p>
            <a:r>
              <a:rPr lang="de-CH" sz="2200" i="1" dirty="0">
                <a:ea typeface="Calibri"/>
                <a:cs typeface="Calibri"/>
              </a:rPr>
              <a:t>Pierre,</a:t>
            </a:r>
          </a:p>
          <a:p>
            <a:r>
              <a:rPr lang="de-CH" sz="2200" i="1" dirty="0">
                <a:ea typeface="Calibri"/>
                <a:cs typeface="Calibri"/>
              </a:rPr>
              <a:t>Pierre, </a:t>
            </a:r>
            <a:r>
              <a:rPr lang="de-CH" sz="2200" i="1" dirty="0" err="1">
                <a:ea typeface="Calibri"/>
                <a:cs typeface="Calibri"/>
              </a:rPr>
              <a:t>Jamo</a:t>
            </a:r>
            <a:endParaRPr lang="de-CH" sz="2200" i="1" dirty="0">
              <a:ea typeface="Calibri"/>
              <a:cs typeface="Calibri"/>
            </a:endParaRPr>
          </a:p>
          <a:p>
            <a:r>
              <a:rPr lang="de-CH" sz="2200" i="1" dirty="0">
                <a:ea typeface="Calibri"/>
                <a:cs typeface="Calibri"/>
              </a:rPr>
              <a:t>Pierre, </a:t>
            </a:r>
            <a:r>
              <a:rPr lang="de-CH" sz="2200" i="1" err="1">
                <a:ea typeface="Calibri"/>
                <a:cs typeface="Calibri"/>
              </a:rPr>
              <a:t>Jamo</a:t>
            </a:r>
            <a:r>
              <a:rPr lang="de-CH" sz="2200" i="1" dirty="0">
                <a:ea typeface="Calibri"/>
                <a:cs typeface="Calibri"/>
              </a:rPr>
              <a:t> and</a:t>
            </a:r>
          </a:p>
          <a:p>
            <a:r>
              <a:rPr lang="de-CH" sz="2200" i="1" dirty="0">
                <a:ea typeface="Calibri"/>
                <a:cs typeface="Calibri"/>
              </a:rPr>
              <a:t>Pierre, </a:t>
            </a:r>
            <a:r>
              <a:rPr lang="de-CH" sz="2200" i="1" err="1">
                <a:ea typeface="Calibri"/>
                <a:cs typeface="Calibri"/>
              </a:rPr>
              <a:t>Jamo</a:t>
            </a:r>
            <a:r>
              <a:rPr lang="de-CH" sz="2200" i="1" dirty="0">
                <a:ea typeface="Calibri"/>
                <a:cs typeface="Calibri"/>
              </a:rPr>
              <a:t> and Michael</a:t>
            </a:r>
          </a:p>
          <a:p>
            <a:r>
              <a:rPr lang="de-CH" sz="2200" i="1" dirty="0">
                <a:ea typeface="Calibri"/>
                <a:cs typeface="Calibri"/>
              </a:rPr>
              <a:t>Pierre, </a:t>
            </a:r>
            <a:r>
              <a:rPr lang="de-CH" sz="2200" i="1" err="1">
                <a:ea typeface="Calibri"/>
                <a:cs typeface="Calibri"/>
              </a:rPr>
              <a:t>Jamo</a:t>
            </a:r>
            <a:r>
              <a:rPr lang="de-CH" sz="2200" i="1" dirty="0">
                <a:ea typeface="Calibri"/>
                <a:cs typeface="Calibri"/>
              </a:rPr>
              <a:t> and Michael </a:t>
            </a:r>
            <a:r>
              <a:rPr lang="de-CH" sz="2200" i="1" err="1">
                <a:ea typeface="Calibri"/>
                <a:cs typeface="Calibri"/>
              </a:rPr>
              <a:t>are</a:t>
            </a:r>
            <a:endParaRPr lang="de-CH" sz="2200" i="1">
              <a:ea typeface="Calibri"/>
              <a:cs typeface="Calibri"/>
            </a:endParaRPr>
          </a:p>
          <a:p>
            <a:r>
              <a:rPr lang="de-CH" sz="2200" i="1" dirty="0">
                <a:ea typeface="Calibri"/>
                <a:cs typeface="Calibri"/>
              </a:rPr>
              <a:t>...</a:t>
            </a: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A957A-7AF2-D557-C239-8547B071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134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7CA0F-78C2-9934-0639-C6FE34F5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A216F-A97E-6B04-C501-9E657CA0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highlight>
                  <a:srgbClr val="FFFFFF"/>
                </a:highlight>
                <a:latin typeface="Calibri (Body)"/>
              </a:rPr>
              <a:t>Illustrative Example (Confidence Thresholding)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9F58-FB43-7991-6AAD-57062B58A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u="sng" dirty="0"/>
              <a:t>Sentence:</a:t>
            </a:r>
            <a:r>
              <a:rPr lang="en-US" sz="2200" dirty="0"/>
              <a:t> </a:t>
            </a:r>
            <a:r>
              <a:rPr lang="de-CH" sz="2200" dirty="0">
                <a:ea typeface="Calibri"/>
                <a:cs typeface="Calibri"/>
              </a:rPr>
              <a:t>Pierre (t = 0), </a:t>
            </a:r>
            <a:r>
              <a:rPr lang="de-CH" sz="2200" dirty="0" err="1">
                <a:ea typeface="Calibri"/>
                <a:cs typeface="Calibri"/>
              </a:rPr>
              <a:t>Jamo</a:t>
            </a:r>
            <a:r>
              <a:rPr lang="de-CH" sz="2200" dirty="0">
                <a:ea typeface="Calibri"/>
                <a:cs typeface="Calibri"/>
              </a:rPr>
              <a:t> and Michael </a:t>
            </a:r>
            <a:r>
              <a:rPr lang="de-CH" sz="2200" dirty="0" err="1">
                <a:ea typeface="Calibri"/>
                <a:cs typeface="Calibri"/>
              </a:rPr>
              <a:t>are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master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students</a:t>
            </a:r>
            <a:r>
              <a:rPr lang="de-CH" sz="2200" dirty="0">
                <a:ea typeface="Calibri"/>
                <a:cs typeface="Calibri"/>
              </a:rPr>
              <a:t> and </a:t>
            </a:r>
            <a:r>
              <a:rPr lang="de-CH" sz="2200" dirty="0" err="1">
                <a:ea typeface="Calibri"/>
                <a:cs typeface="Calibri"/>
              </a:rPr>
              <a:t>currently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studying</a:t>
            </a:r>
            <a:r>
              <a:rPr lang="de-CH" sz="2200" dirty="0">
                <a:ea typeface="Calibri"/>
                <a:cs typeface="Calibri"/>
              </a:rPr>
              <a:t> at </a:t>
            </a:r>
            <a:r>
              <a:rPr lang="de-CH" sz="2200" dirty="0" err="1">
                <a:ea typeface="Calibri"/>
                <a:cs typeface="Calibri"/>
              </a:rPr>
              <a:t>the</a:t>
            </a:r>
            <a:r>
              <a:rPr lang="de-CH" sz="2200" dirty="0">
                <a:ea typeface="Calibri"/>
                <a:cs typeface="Calibri"/>
              </a:rPr>
              <a:t> University </a:t>
            </a:r>
            <a:r>
              <a:rPr lang="de-CH" sz="2200" dirty="0" err="1">
                <a:ea typeface="Calibri"/>
                <a:cs typeface="Calibri"/>
              </a:rPr>
              <a:t>of</a:t>
            </a:r>
            <a:r>
              <a:rPr lang="de-CH" sz="2200" dirty="0">
                <a:ea typeface="Calibri"/>
                <a:cs typeface="Calibri"/>
              </a:rPr>
              <a:t> </a:t>
            </a:r>
            <a:r>
              <a:rPr lang="de-CH" sz="2200" dirty="0" err="1">
                <a:ea typeface="Calibri"/>
                <a:cs typeface="Calibri"/>
              </a:rPr>
              <a:t>Zurich</a:t>
            </a:r>
            <a:r>
              <a:rPr lang="de-CH" sz="2200" dirty="0">
                <a:ea typeface="Calibri"/>
                <a:cs typeface="Calibri"/>
              </a:rPr>
              <a:t>  </a:t>
            </a:r>
          </a:p>
          <a:p>
            <a:endParaRPr lang="de-CH" sz="2200" dirty="0">
              <a:ea typeface="Calibri"/>
              <a:cs typeface="Calibri"/>
            </a:endParaRPr>
          </a:p>
          <a:p>
            <a:r>
              <a:rPr lang="de-CH" sz="2200" dirty="0" err="1">
                <a:ea typeface="Calibri"/>
                <a:cs typeface="Calibri"/>
              </a:rPr>
              <a:t>Timestep</a:t>
            </a:r>
            <a:r>
              <a:rPr lang="de-CH" sz="2200" dirty="0">
                <a:ea typeface="Calibri"/>
                <a:cs typeface="Calibri"/>
              </a:rPr>
              <a:t> 4: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sz="2000" dirty="0">
                <a:ea typeface="Calibri"/>
                <a:cs typeface="Calibri"/>
              </a:rPr>
              <a:t>["Pierre" , "," , "</a:t>
            </a:r>
            <a:r>
              <a:rPr lang="de-CH" sz="2000" dirty="0" err="1">
                <a:ea typeface="Calibri"/>
                <a:cs typeface="Calibri"/>
              </a:rPr>
              <a:t>Jamo</a:t>
            </a:r>
            <a:r>
              <a:rPr lang="de-CH" sz="2000" dirty="0">
                <a:ea typeface="Calibri"/>
                <a:cs typeface="Calibri"/>
              </a:rPr>
              <a:t>", "and", "Michael"]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Y = 1</a:t>
            </a:r>
          </a:p>
          <a:p>
            <a:r>
              <a:rPr lang="en-US" sz="2200" dirty="0">
                <a:ea typeface="Calibri" panose="020F0502020204030204"/>
                <a:cs typeface="Calibri" panose="020F0502020204030204"/>
              </a:rPr>
              <a:t>Timestep 5: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CH" sz="2000" dirty="0">
                <a:ea typeface="Calibri" panose="020F0502020204030204"/>
                <a:cs typeface="Calibri" panose="020F0502020204030204"/>
              </a:rPr>
              <a:t>["Pierre" , "," , "</a:t>
            </a:r>
            <a:r>
              <a:rPr lang="de-CH" sz="2000" dirty="0" err="1">
                <a:ea typeface="Calibri" panose="020F0502020204030204"/>
                <a:cs typeface="Calibri" panose="020F0502020204030204"/>
              </a:rPr>
              <a:t>Jamo</a:t>
            </a:r>
            <a:r>
              <a:rPr lang="de-CH" sz="2000" dirty="0">
                <a:ea typeface="Calibri" panose="020F0502020204030204"/>
                <a:cs typeface="Calibri" panose="020F0502020204030204"/>
              </a:rPr>
              <a:t>", "and", "Michael", "</a:t>
            </a:r>
            <a:r>
              <a:rPr lang="de-CH" sz="2000" dirty="0" err="1">
                <a:ea typeface="Calibri" panose="020F0502020204030204"/>
                <a:cs typeface="Calibri" panose="020F0502020204030204"/>
              </a:rPr>
              <a:t>are</a:t>
            </a:r>
            <a:r>
              <a:rPr lang="de-CH" sz="2000" dirty="0">
                <a:ea typeface="Calibri" panose="020F0502020204030204"/>
                <a:cs typeface="Calibri" panose="020F0502020204030204"/>
              </a:rPr>
              <a:t>"]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Calibri" panose="020F0502020204030204"/>
                <a:cs typeface="Calibri" panose="020F0502020204030204"/>
              </a:rPr>
              <a:t>Y = 0</a:t>
            </a: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>
              <a:ea typeface="Calibri" panose="020F0502020204030204"/>
              <a:cs typeface="Calibri" panose="020F0502020204030204"/>
            </a:endParaRPr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8D2B4-66CD-BBC7-EDF8-A801ECAB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231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74D35-1259-3665-876E-AD5AB8427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370BEA-C013-EF0C-695A-817AB25F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</a:rPr>
              <a:t>Strategy 2 — Window Trigger Classifier</a:t>
            </a:r>
            <a:endParaRPr lang="en-US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114A-7B3B-1003-072A-ECC25842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Slide fixed-length window (6 tokens) over input</a:t>
            </a:r>
          </a:p>
          <a:p>
            <a:r>
              <a:rPr lang="en-US" sz="2200" dirty="0"/>
              <a:t>Label: 1 if window contains complete entity, else 0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/>
              <a:t>Models trained to detect </a:t>
            </a:r>
            <a:r>
              <a:rPr lang="en-US" sz="2200" i="1" dirty="0"/>
              <a:t>“trigger-worthy” </a:t>
            </a:r>
            <a:r>
              <a:rPr lang="en-US" sz="2200" dirty="0"/>
              <a:t>windows</a:t>
            </a:r>
            <a:endParaRPr lang="en-US" sz="2200" dirty="0">
              <a:ea typeface="Calibri"/>
              <a:cs typeface="Calibri"/>
            </a:endParaRPr>
          </a:p>
          <a:p>
            <a:endParaRPr lang="en-US" sz="2200" b="1"/>
          </a:p>
          <a:p>
            <a:r>
              <a:rPr lang="en-US" sz="2200" b="1" dirty="0"/>
              <a:t>Embeddings tried:</a:t>
            </a:r>
            <a:endParaRPr lang="en-US" sz="2200" b="1" dirty="0">
              <a:ea typeface="Calibri"/>
              <a:cs typeface="Calibri"/>
            </a:endParaRPr>
          </a:p>
          <a:p>
            <a:pPr lvl="1"/>
            <a:r>
              <a:rPr lang="en-US" sz="2000" dirty="0"/>
              <a:t>Word2Vec static embeddings: </a:t>
            </a:r>
            <a:r>
              <a:rPr lang="en-US" sz="2000" i="1" dirty="0"/>
              <a:t>(1) Avg pooling (2) Max pooling</a:t>
            </a:r>
            <a:endParaRPr lang="en-US" sz="2000" i="1" dirty="0">
              <a:ea typeface="Calibri"/>
              <a:cs typeface="Calibri"/>
            </a:endParaRPr>
          </a:p>
          <a:p>
            <a:pPr lvl="1"/>
            <a:r>
              <a:rPr lang="en-US" sz="2000" dirty="0"/>
              <a:t>BERT CLS token (contextual)</a:t>
            </a:r>
            <a:endParaRPr lang="en-US" sz="2000" dirty="0">
              <a:ea typeface="Calibri"/>
              <a:cs typeface="Calibri"/>
            </a:endParaRPr>
          </a:p>
          <a:p>
            <a:endParaRPr lang="en-US" sz="2200"/>
          </a:p>
          <a:p>
            <a:r>
              <a:rPr lang="en-US" sz="2200" dirty="0"/>
              <a:t>Trained simple MLP classifier per embedding type</a:t>
            </a:r>
            <a:endParaRPr lang="en-US" sz="2200" dirty="0">
              <a:ea typeface="Calibri"/>
              <a:cs typeface="Calibri"/>
            </a:endParaRPr>
          </a:p>
          <a:p>
            <a:endParaRPr lang="en-US" sz="2200"/>
          </a:p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E59F-999B-E2B0-1772-0BEE116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562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79DC-F697-DE60-3FAA-E2B63ACE7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8F8E-D6AB-376D-0C12-D724BBD2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>
                <a:latin typeface="Calibri (Body)"/>
              </a:rPr>
              <a:t>Illustrative Example (Window Inference)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83B1-44B7-6FB6-4944-C70357639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u="sng" dirty="0"/>
              <a:t>Sentence:</a:t>
            </a:r>
            <a:r>
              <a:rPr lang="en-US" sz="2400" dirty="0"/>
              <a:t> 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Pierre</a:t>
            </a:r>
            <a:r>
              <a:rPr lang="de-CH" sz="2400" dirty="0">
                <a:ea typeface="Calibri"/>
                <a:cs typeface="Calibri"/>
              </a:rPr>
              <a:t>, </a:t>
            </a:r>
            <a:r>
              <a:rPr lang="de-CH" sz="2400" err="1">
                <a:solidFill>
                  <a:schemeClr val="accent1"/>
                </a:solidFill>
                <a:ea typeface="Calibri"/>
                <a:cs typeface="Calibri"/>
              </a:rPr>
              <a:t>Jamo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 </a:t>
            </a:r>
            <a:r>
              <a:rPr lang="de-CH" sz="2400" dirty="0">
                <a:ea typeface="Calibri"/>
                <a:cs typeface="Calibri"/>
              </a:rPr>
              <a:t>and 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Michael </a:t>
            </a:r>
            <a:r>
              <a:rPr lang="de-CH" sz="2400" err="1">
                <a:ea typeface="Calibri"/>
                <a:cs typeface="Calibri"/>
              </a:rPr>
              <a:t>are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master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students</a:t>
            </a:r>
            <a:r>
              <a:rPr lang="de-CH" sz="2400" dirty="0">
                <a:ea typeface="Calibri"/>
                <a:cs typeface="Calibri"/>
              </a:rPr>
              <a:t> and </a:t>
            </a:r>
            <a:r>
              <a:rPr lang="de-CH" sz="2400" err="1">
                <a:ea typeface="Calibri"/>
                <a:cs typeface="Calibri"/>
              </a:rPr>
              <a:t>currently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studying</a:t>
            </a:r>
            <a:r>
              <a:rPr lang="de-CH" sz="2400" dirty="0">
                <a:ea typeface="Calibri"/>
                <a:cs typeface="Calibri"/>
              </a:rPr>
              <a:t> at </a:t>
            </a:r>
            <a:r>
              <a:rPr lang="de-CH" sz="2400" err="1">
                <a:ea typeface="Calibri"/>
                <a:cs typeface="Calibri"/>
              </a:rPr>
              <a:t>the</a:t>
            </a:r>
            <a:r>
              <a:rPr lang="de-CH" sz="2400" dirty="0">
                <a:ea typeface="Calibri"/>
                <a:cs typeface="Calibri"/>
              </a:rPr>
              <a:t> University </a:t>
            </a:r>
            <a:r>
              <a:rPr lang="de-CH" sz="2400" err="1">
                <a:ea typeface="Calibri"/>
                <a:cs typeface="Calibri"/>
              </a:rPr>
              <a:t>of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Zurich</a:t>
            </a:r>
            <a:endParaRPr lang="de-CH" sz="2400">
              <a:ea typeface="Calibri"/>
              <a:cs typeface="Calibri"/>
            </a:endParaRPr>
          </a:p>
          <a:p>
            <a:endParaRPr lang="de-CH" sz="2400" dirty="0">
              <a:ea typeface="Calibri"/>
              <a:cs typeface="Calibri"/>
            </a:endParaRPr>
          </a:p>
          <a:p>
            <a:r>
              <a:rPr lang="de-CH" sz="2400" dirty="0" err="1">
                <a:ea typeface="Calibri"/>
                <a:cs typeface="Calibri"/>
              </a:rPr>
              <a:t>Sliding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Window</a:t>
            </a:r>
            <a:r>
              <a:rPr lang="de-CH" sz="2400" dirty="0">
                <a:ea typeface="Calibri"/>
                <a:cs typeface="Calibri"/>
              </a:rPr>
              <a:t> = 6 </a:t>
            </a:r>
            <a:r>
              <a:rPr lang="de-CH" sz="2400" dirty="0" err="1">
                <a:ea typeface="Calibri"/>
                <a:cs typeface="Calibri"/>
              </a:rPr>
              <a:t>tokens</a:t>
            </a:r>
            <a:r>
              <a:rPr lang="de-CH" sz="2400" dirty="0">
                <a:ea typeface="Calibri"/>
                <a:cs typeface="Calibri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Window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1 : </a:t>
            </a:r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Names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, Y = 1</a:t>
            </a: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5 : </a:t>
            </a:r>
            <a:r>
              <a:rPr lang="de-CH" sz="2000" dirty="0" err="1">
                <a:ea typeface="Calibri"/>
                <a:cs typeface="Calibri"/>
              </a:rPr>
              <a:t>No</a:t>
            </a:r>
            <a:r>
              <a:rPr lang="de-CH" sz="2000" dirty="0">
                <a:ea typeface="Calibri"/>
                <a:cs typeface="Calibri"/>
              </a:rPr>
              <a:t> </a:t>
            </a:r>
            <a:r>
              <a:rPr lang="de-CH" sz="2000" dirty="0" err="1">
                <a:ea typeface="Calibri"/>
                <a:cs typeface="Calibri"/>
              </a:rPr>
              <a:t>entity</a:t>
            </a:r>
            <a:endParaRPr lang="de-CH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9: Half Entity</a:t>
            </a: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10 : Organisation</a:t>
            </a:r>
            <a:endParaRPr lang="de-CH" sz="2000" dirty="0"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2400" i="1"/>
          </a:p>
          <a:p>
            <a:r>
              <a:rPr lang="en-US" sz="2400" dirty="0"/>
              <a:t>Classifier triggers BERT only for windows with potential full entity</a:t>
            </a:r>
            <a:endParaRPr lang="en-US" sz="2400" dirty="0">
              <a:ea typeface="Calibri"/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221D9-9633-A034-4EC0-AB8AA48C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13</a:t>
            </a:fld>
            <a:endParaRPr lang="en-US" noProof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F3E01B4E-385E-79B1-EE6F-4AAC3D16385C}"/>
              </a:ext>
            </a:extLst>
          </p:cNvPr>
          <p:cNvSpPr/>
          <p:nvPr/>
        </p:nvSpPr>
        <p:spPr>
          <a:xfrm>
            <a:off x="2440940" y="1822994"/>
            <a:ext cx="4582160" cy="589280"/>
          </a:xfrm>
          <a:prstGeom prst="bracketPair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2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22552-E012-D671-FA03-8F2FF4EA6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7D89-49DE-7B1B-17CA-D7B3BA71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>
                <a:latin typeface="Calibri (Body)"/>
              </a:rPr>
              <a:t>Illustrative Example (Window Inference)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7E624-CA39-AA8C-575E-263CA043C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u="sng" dirty="0"/>
              <a:t>Sentence:</a:t>
            </a:r>
            <a:r>
              <a:rPr lang="en-US" sz="2400" dirty="0"/>
              <a:t> </a:t>
            </a:r>
            <a:r>
              <a:rPr lang="de-CH" sz="2400" dirty="0">
                <a:ea typeface="Calibri"/>
                <a:cs typeface="Calibri"/>
              </a:rPr>
              <a:t>Pierre, </a:t>
            </a:r>
            <a:r>
              <a:rPr lang="de-CH" sz="2400" dirty="0" err="1">
                <a:solidFill>
                  <a:schemeClr val="accent1"/>
                </a:solidFill>
                <a:ea typeface="Calibri"/>
                <a:cs typeface="Calibri"/>
              </a:rPr>
              <a:t>Jamo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 </a:t>
            </a:r>
            <a:r>
              <a:rPr lang="de-CH" sz="2400" dirty="0">
                <a:ea typeface="Calibri"/>
                <a:cs typeface="Calibri"/>
              </a:rPr>
              <a:t>and 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Michael </a:t>
            </a:r>
            <a:r>
              <a:rPr lang="de-CH" sz="2400" dirty="0" err="1">
                <a:ea typeface="Calibri"/>
                <a:cs typeface="Calibri"/>
              </a:rPr>
              <a:t>are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master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students</a:t>
            </a:r>
            <a:r>
              <a:rPr lang="de-CH" sz="2400" dirty="0">
                <a:ea typeface="Calibri"/>
                <a:cs typeface="Calibri"/>
              </a:rPr>
              <a:t> and </a:t>
            </a:r>
            <a:r>
              <a:rPr lang="de-CH" sz="2400" dirty="0" err="1">
                <a:ea typeface="Calibri"/>
                <a:cs typeface="Calibri"/>
              </a:rPr>
              <a:t>currently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studying</a:t>
            </a:r>
            <a:r>
              <a:rPr lang="de-CH" sz="2400" dirty="0">
                <a:ea typeface="Calibri"/>
                <a:cs typeface="Calibri"/>
              </a:rPr>
              <a:t> at </a:t>
            </a:r>
            <a:r>
              <a:rPr lang="de-CH" sz="2400" dirty="0" err="1">
                <a:ea typeface="Calibri"/>
                <a:cs typeface="Calibri"/>
              </a:rPr>
              <a:t>the</a:t>
            </a:r>
            <a:r>
              <a:rPr lang="de-CH" sz="2400" dirty="0">
                <a:ea typeface="Calibri"/>
                <a:cs typeface="Calibri"/>
              </a:rPr>
              <a:t> University </a:t>
            </a:r>
            <a:r>
              <a:rPr lang="de-CH" sz="2400" dirty="0" err="1">
                <a:ea typeface="Calibri"/>
                <a:cs typeface="Calibri"/>
              </a:rPr>
              <a:t>of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Zurich</a:t>
            </a:r>
            <a:endParaRPr lang="de-CH" sz="2400" dirty="0">
              <a:ea typeface="Calibri"/>
              <a:cs typeface="Calibri"/>
            </a:endParaRPr>
          </a:p>
          <a:p>
            <a:endParaRPr lang="de-CH" sz="2400" dirty="0">
              <a:ea typeface="Calibri"/>
              <a:cs typeface="Calibri"/>
            </a:endParaRPr>
          </a:p>
          <a:p>
            <a:r>
              <a:rPr lang="de-CH" sz="2400" dirty="0" err="1">
                <a:ea typeface="Calibri"/>
                <a:cs typeface="Calibri"/>
              </a:rPr>
              <a:t>Sliding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Window</a:t>
            </a:r>
            <a:r>
              <a:rPr lang="de-CH" sz="2400" dirty="0">
                <a:ea typeface="Calibri"/>
                <a:cs typeface="Calibri"/>
              </a:rPr>
              <a:t> = 6 </a:t>
            </a:r>
            <a:r>
              <a:rPr lang="de-CH" sz="2400" dirty="0" err="1">
                <a:ea typeface="Calibri"/>
                <a:cs typeface="Calibri"/>
              </a:rPr>
              <a:t>tokens</a:t>
            </a:r>
            <a:r>
              <a:rPr lang="de-CH" sz="2400" dirty="0"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 : </a:t>
            </a:r>
            <a:r>
              <a:rPr lang="de-CH" sz="2000" dirty="0" err="1">
                <a:ea typeface="Calibri"/>
                <a:cs typeface="Calibri"/>
              </a:rPr>
              <a:t>Names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5 : </a:t>
            </a:r>
            <a:r>
              <a:rPr lang="de-CH" sz="2000" dirty="0" err="1">
                <a:ea typeface="Calibri"/>
                <a:cs typeface="Calibri"/>
              </a:rPr>
              <a:t>No</a:t>
            </a:r>
            <a:r>
              <a:rPr lang="de-CH" sz="2000" dirty="0">
                <a:ea typeface="Calibri"/>
                <a:cs typeface="Calibri"/>
              </a:rPr>
              <a:t> </a:t>
            </a:r>
            <a:r>
              <a:rPr lang="de-CH" sz="2000" dirty="0" err="1">
                <a:ea typeface="Calibri"/>
                <a:cs typeface="Calibri"/>
              </a:rPr>
              <a:t>entity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9: Half Entity</a:t>
            </a: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10 : Organisation</a:t>
            </a:r>
          </a:p>
          <a:p>
            <a:pPr lvl="1"/>
            <a:endParaRPr lang="de-CH" sz="2000">
              <a:ea typeface="Calibri"/>
              <a:cs typeface="Calibri"/>
            </a:endParaRPr>
          </a:p>
          <a:p>
            <a:endParaRPr lang="en-US" sz="2400" i="1"/>
          </a:p>
          <a:p>
            <a:r>
              <a:rPr lang="en-US" sz="2400" dirty="0"/>
              <a:t>Classifier triggers BERT only for windows with potential full entity</a:t>
            </a:r>
            <a:endParaRPr lang="en-US" sz="2400">
              <a:ea typeface="Calibri"/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95267-0233-2D7D-F0E1-3CFA3CAF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A378EFFD-D393-2580-CE77-70FEF2D2CFA3}"/>
              </a:ext>
            </a:extLst>
          </p:cNvPr>
          <p:cNvSpPr/>
          <p:nvPr/>
        </p:nvSpPr>
        <p:spPr>
          <a:xfrm>
            <a:off x="3233420" y="1822994"/>
            <a:ext cx="4947920" cy="589280"/>
          </a:xfrm>
          <a:prstGeom prst="bracketPair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81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ACBAC-54A5-D3A1-0D7D-C7059DAD0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66FFC-7109-9761-FEF9-E6E2011B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>
                <a:latin typeface="Calibri (Body)"/>
              </a:rPr>
              <a:t>Illustrative Example (Window Inference)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B3D7-0AA0-E10C-8F5F-AE482944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u="sng" dirty="0"/>
              <a:t>Sentence:</a:t>
            </a:r>
            <a:r>
              <a:rPr lang="en-US" sz="2400" dirty="0"/>
              <a:t> </a:t>
            </a:r>
            <a:r>
              <a:rPr lang="de-CH" sz="2400" dirty="0">
                <a:ea typeface="Calibri"/>
                <a:cs typeface="Calibri"/>
              </a:rPr>
              <a:t>Pierre, </a:t>
            </a:r>
            <a:r>
              <a:rPr lang="de-CH" sz="2400" dirty="0" err="1">
                <a:ea typeface="Calibri"/>
                <a:cs typeface="Calibri"/>
              </a:rPr>
              <a:t>Jamo</a:t>
            </a:r>
            <a:r>
              <a:rPr lang="de-CH" sz="2400" dirty="0">
                <a:ea typeface="Calibri"/>
                <a:cs typeface="Calibri"/>
              </a:rPr>
              <a:t> and Michael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are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master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students</a:t>
            </a:r>
            <a:r>
              <a:rPr lang="de-CH" sz="2400" dirty="0">
                <a:ea typeface="Calibri"/>
                <a:cs typeface="Calibri"/>
              </a:rPr>
              <a:t> and </a:t>
            </a:r>
            <a:r>
              <a:rPr lang="de-CH" sz="2400" dirty="0" err="1">
                <a:ea typeface="Calibri"/>
                <a:cs typeface="Calibri"/>
              </a:rPr>
              <a:t>currently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studying</a:t>
            </a:r>
            <a:r>
              <a:rPr lang="de-CH" sz="2400" dirty="0">
                <a:ea typeface="Calibri"/>
                <a:cs typeface="Calibri"/>
              </a:rPr>
              <a:t> at </a:t>
            </a:r>
            <a:r>
              <a:rPr lang="de-CH" sz="2400" dirty="0" err="1">
                <a:ea typeface="Calibri"/>
                <a:cs typeface="Calibri"/>
              </a:rPr>
              <a:t>the</a:t>
            </a:r>
            <a:r>
              <a:rPr lang="de-CH" sz="2400" dirty="0">
                <a:ea typeface="Calibri"/>
                <a:cs typeface="Calibri"/>
              </a:rPr>
              <a:t> University </a:t>
            </a:r>
            <a:r>
              <a:rPr lang="de-CH" sz="2400" dirty="0" err="1">
                <a:ea typeface="Calibri"/>
                <a:cs typeface="Calibri"/>
              </a:rPr>
              <a:t>of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Zurich</a:t>
            </a:r>
            <a:endParaRPr lang="de-CH" sz="2400" dirty="0">
              <a:ea typeface="Calibri"/>
              <a:cs typeface="Calibri"/>
            </a:endParaRPr>
          </a:p>
          <a:p>
            <a:endParaRPr lang="de-CH" sz="2400" dirty="0">
              <a:ea typeface="Calibri"/>
              <a:cs typeface="Calibri"/>
            </a:endParaRPr>
          </a:p>
          <a:p>
            <a:r>
              <a:rPr lang="de-CH" sz="2400" dirty="0" err="1">
                <a:ea typeface="Calibri"/>
                <a:cs typeface="Calibri"/>
              </a:rPr>
              <a:t>Sliding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Window</a:t>
            </a:r>
            <a:r>
              <a:rPr lang="de-CH" sz="2400" dirty="0">
                <a:ea typeface="Calibri"/>
                <a:cs typeface="Calibri"/>
              </a:rPr>
              <a:t> = 6 </a:t>
            </a:r>
            <a:r>
              <a:rPr lang="de-CH" sz="2400" dirty="0" err="1">
                <a:ea typeface="Calibri"/>
                <a:cs typeface="Calibri"/>
              </a:rPr>
              <a:t>tokens</a:t>
            </a:r>
            <a:r>
              <a:rPr lang="de-CH" sz="2400" dirty="0">
                <a:ea typeface="Calibri"/>
                <a:cs typeface="Calibri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 : </a:t>
            </a:r>
            <a:r>
              <a:rPr lang="de-CH" sz="2000" dirty="0" err="1">
                <a:ea typeface="Calibri"/>
                <a:cs typeface="Calibri"/>
              </a:rPr>
              <a:t>Names</a:t>
            </a:r>
            <a:endParaRPr lang="de-CH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Window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5 : </a:t>
            </a:r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No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</a:t>
            </a:r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entity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Y = 0</a:t>
            </a: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9: Half Entity</a:t>
            </a: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10 : Organisation</a:t>
            </a:r>
          </a:p>
          <a:p>
            <a:pPr lvl="1"/>
            <a:endParaRPr lang="de-CH" sz="2000">
              <a:ea typeface="Calibri"/>
              <a:cs typeface="Calibri"/>
            </a:endParaRPr>
          </a:p>
          <a:p>
            <a:endParaRPr lang="en-US" sz="2400" i="1">
              <a:ea typeface="Calibri"/>
              <a:cs typeface="Calibri"/>
            </a:endParaRPr>
          </a:p>
          <a:p>
            <a:r>
              <a:rPr lang="en-US" sz="2400" dirty="0"/>
              <a:t>Classifier triggers BERT only for windows with potential full entity</a:t>
            </a:r>
            <a:endParaRPr lang="en-US" sz="2400" dirty="0">
              <a:ea typeface="Calibri"/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CB64-ACE0-5402-090F-571CE03D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6" name="Double Bracket 5">
            <a:extLst>
              <a:ext uri="{FF2B5EF4-FFF2-40B4-BE49-F238E27FC236}">
                <a16:creationId xmlns:a16="http://schemas.microsoft.com/office/drawing/2014/main" id="{D1D4326E-11C4-D341-19A8-639A7623F1D1}"/>
              </a:ext>
            </a:extLst>
          </p:cNvPr>
          <p:cNvSpPr/>
          <p:nvPr/>
        </p:nvSpPr>
        <p:spPr>
          <a:xfrm>
            <a:off x="5600700" y="1863634"/>
            <a:ext cx="5455920" cy="548640"/>
          </a:xfrm>
          <a:prstGeom prst="bracketPair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63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C84E-5B21-5B08-8D55-191B34AD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AD2E-8E45-E3FE-2FF3-EC07935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>
                <a:latin typeface="Calibri (Body)"/>
              </a:rPr>
              <a:t>Illustrative Example (Window Inference)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903E-46DD-D464-CF83-2B1D8FDC6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u="sng" dirty="0"/>
              <a:t>Sentence:</a:t>
            </a:r>
            <a:r>
              <a:rPr lang="en-US" sz="2400" dirty="0"/>
              <a:t> </a:t>
            </a:r>
            <a:r>
              <a:rPr lang="de-CH" sz="2400" dirty="0">
                <a:ea typeface="Calibri"/>
                <a:cs typeface="Calibri"/>
              </a:rPr>
              <a:t>Pierre, </a:t>
            </a:r>
            <a:r>
              <a:rPr lang="de-CH" sz="2400" err="1">
                <a:ea typeface="Calibri"/>
                <a:cs typeface="Calibri"/>
              </a:rPr>
              <a:t>Jamo</a:t>
            </a:r>
            <a:r>
              <a:rPr lang="de-CH" sz="2400" dirty="0">
                <a:ea typeface="Calibri"/>
                <a:cs typeface="Calibri"/>
              </a:rPr>
              <a:t> and Michael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are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master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students</a:t>
            </a:r>
            <a:r>
              <a:rPr lang="de-CH" sz="2400" dirty="0">
                <a:ea typeface="Calibri"/>
                <a:cs typeface="Calibri"/>
              </a:rPr>
              <a:t> and </a:t>
            </a:r>
            <a:r>
              <a:rPr lang="de-CH" sz="2400" err="1">
                <a:ea typeface="Calibri"/>
                <a:cs typeface="Calibri"/>
              </a:rPr>
              <a:t>currently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studying</a:t>
            </a:r>
            <a:r>
              <a:rPr lang="de-CH" sz="2400" dirty="0">
                <a:ea typeface="Calibri"/>
                <a:cs typeface="Calibri"/>
              </a:rPr>
              <a:t> at </a:t>
            </a:r>
            <a:r>
              <a:rPr lang="de-CH" sz="2400" err="1">
                <a:ea typeface="Calibri"/>
                <a:cs typeface="Calibri"/>
              </a:rPr>
              <a:t>the</a:t>
            </a:r>
            <a:r>
              <a:rPr lang="de-CH" sz="2400" dirty="0">
                <a:ea typeface="Calibri"/>
                <a:cs typeface="Calibri"/>
              </a:rPr>
              <a:t> University </a:t>
            </a:r>
            <a:r>
              <a:rPr lang="de-CH" sz="2400" err="1">
                <a:ea typeface="Calibri"/>
                <a:cs typeface="Calibri"/>
              </a:rPr>
              <a:t>of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Zurich</a:t>
            </a:r>
            <a:endParaRPr lang="de-CH" sz="2400">
              <a:ea typeface="Calibri"/>
              <a:cs typeface="Calibri"/>
            </a:endParaRPr>
          </a:p>
          <a:p>
            <a:endParaRPr lang="de-CH" sz="2400" dirty="0">
              <a:ea typeface="Calibri"/>
              <a:cs typeface="Calibri"/>
            </a:endParaRPr>
          </a:p>
          <a:p>
            <a:r>
              <a:rPr lang="de-CH" sz="2400" dirty="0" err="1">
                <a:ea typeface="Calibri"/>
                <a:cs typeface="Calibri"/>
              </a:rPr>
              <a:t>Sliding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Window</a:t>
            </a:r>
            <a:r>
              <a:rPr lang="de-CH" sz="2400" dirty="0">
                <a:ea typeface="Calibri"/>
                <a:cs typeface="Calibri"/>
              </a:rPr>
              <a:t> = 6 </a:t>
            </a:r>
            <a:r>
              <a:rPr lang="de-CH" sz="2400" dirty="0" err="1">
                <a:ea typeface="Calibri"/>
                <a:cs typeface="Calibri"/>
              </a:rPr>
              <a:t>tokens</a:t>
            </a:r>
            <a:r>
              <a:rPr lang="de-CH" sz="2400" dirty="0">
                <a:ea typeface="Calibri"/>
                <a:cs typeface="Calibri"/>
              </a:rPr>
              <a:t>: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 : </a:t>
            </a:r>
            <a:r>
              <a:rPr lang="de-CH" sz="2000" dirty="0" err="1">
                <a:ea typeface="Calibri"/>
                <a:cs typeface="Calibri"/>
              </a:rPr>
              <a:t>Names</a:t>
            </a:r>
            <a:endParaRPr lang="de-CH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5 : </a:t>
            </a:r>
            <a:r>
              <a:rPr lang="de-CH" sz="2000" dirty="0" err="1">
                <a:ea typeface="Calibri"/>
                <a:cs typeface="Calibri"/>
              </a:rPr>
              <a:t>No</a:t>
            </a:r>
            <a:r>
              <a:rPr lang="de-CH" sz="2000" dirty="0">
                <a:ea typeface="Calibri"/>
                <a:cs typeface="Calibri"/>
              </a:rPr>
              <a:t> </a:t>
            </a:r>
            <a:r>
              <a:rPr lang="de-CH" sz="2000" dirty="0" err="1">
                <a:ea typeface="Calibri"/>
                <a:cs typeface="Calibri"/>
              </a:rPr>
              <a:t>entity</a:t>
            </a:r>
            <a:endParaRPr lang="de-CH" sz="2000" dirty="0">
              <a:ea typeface="Calibri"/>
              <a:cs typeface="Calibri"/>
            </a:endParaRPr>
          </a:p>
          <a:p>
            <a:pPr lvl="1"/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Window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9: Half Entity Y = 0</a:t>
            </a: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10 : Organisation </a:t>
            </a:r>
            <a:endParaRPr lang="de-CH" sz="2000" dirty="0">
              <a:highlight>
                <a:srgbClr val="FFFF00"/>
              </a:highlight>
              <a:ea typeface="Calibri"/>
              <a:cs typeface="Calibri"/>
            </a:endParaRPr>
          </a:p>
          <a:p>
            <a:pPr lvl="1"/>
            <a:endParaRPr lang="de-CH" sz="2000">
              <a:ea typeface="Calibri"/>
              <a:cs typeface="Calibri"/>
            </a:endParaRPr>
          </a:p>
          <a:p>
            <a:endParaRPr lang="en-US" sz="2400" i="1"/>
          </a:p>
          <a:p>
            <a:r>
              <a:rPr lang="en-US" sz="2400" dirty="0"/>
              <a:t>Classifier triggers BERT only for windows with potential full entity</a:t>
            </a:r>
            <a:endParaRPr lang="en-US" sz="2400" dirty="0">
              <a:ea typeface="Calibri"/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B3B32-99BE-D1AF-C431-DEB7B65C7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16</a:t>
            </a:fld>
            <a:endParaRPr lang="en-US" noProof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01102C19-79A7-F28B-6119-3487337AD7A4}"/>
              </a:ext>
            </a:extLst>
          </p:cNvPr>
          <p:cNvSpPr/>
          <p:nvPr/>
        </p:nvSpPr>
        <p:spPr>
          <a:xfrm>
            <a:off x="8696960" y="1930400"/>
            <a:ext cx="113792" cy="436880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77CA64E9-7F8F-CDDB-54C9-BB0DCC01AC00}"/>
              </a:ext>
            </a:extLst>
          </p:cNvPr>
          <p:cNvSpPr/>
          <p:nvPr/>
        </p:nvSpPr>
        <p:spPr>
          <a:xfrm>
            <a:off x="3046235" y="2258060"/>
            <a:ext cx="154432" cy="426720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56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461B9-9DBC-0305-47DA-F426C80C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E755-2B41-C44C-5A8C-6AA9B59D7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>
                <a:latin typeface="Calibri (Body)"/>
              </a:rPr>
              <a:t>Illustrative Example (Window Inference)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93279-0362-52C1-066F-01FD8854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u="sng" dirty="0"/>
              <a:t>Sentence:</a:t>
            </a:r>
            <a:r>
              <a:rPr lang="en-US" sz="2400" dirty="0"/>
              <a:t> </a:t>
            </a:r>
            <a:r>
              <a:rPr lang="de-CH" sz="2400" dirty="0">
                <a:ea typeface="Calibri"/>
                <a:cs typeface="Calibri"/>
              </a:rPr>
              <a:t>Pierre, </a:t>
            </a:r>
            <a:r>
              <a:rPr lang="de-CH" sz="2400" err="1">
                <a:ea typeface="Calibri"/>
                <a:cs typeface="Calibri"/>
              </a:rPr>
              <a:t>Jamo</a:t>
            </a:r>
            <a:r>
              <a:rPr lang="de-CH" sz="2400" dirty="0">
                <a:ea typeface="Calibri"/>
                <a:cs typeface="Calibri"/>
              </a:rPr>
              <a:t> and Michael</a:t>
            </a:r>
            <a:r>
              <a:rPr lang="de-CH" sz="2400" dirty="0">
                <a:solidFill>
                  <a:schemeClr val="accent1"/>
                </a:solidFill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are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master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students</a:t>
            </a:r>
            <a:r>
              <a:rPr lang="de-CH" sz="2400" dirty="0">
                <a:ea typeface="Calibri"/>
                <a:cs typeface="Calibri"/>
              </a:rPr>
              <a:t> and </a:t>
            </a:r>
            <a:r>
              <a:rPr lang="de-CH" sz="2400" err="1">
                <a:ea typeface="Calibri"/>
                <a:cs typeface="Calibri"/>
              </a:rPr>
              <a:t>currently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err="1">
                <a:ea typeface="Calibri"/>
                <a:cs typeface="Calibri"/>
              </a:rPr>
              <a:t>studying</a:t>
            </a:r>
            <a:r>
              <a:rPr lang="de-CH" sz="2400" dirty="0">
                <a:ea typeface="Calibri"/>
                <a:cs typeface="Calibri"/>
              </a:rPr>
              <a:t> at </a:t>
            </a:r>
            <a:r>
              <a:rPr lang="de-CH" sz="2400" err="1">
                <a:ea typeface="Calibri"/>
                <a:cs typeface="Calibri"/>
              </a:rPr>
              <a:t>the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>
                <a:solidFill>
                  <a:srgbClr val="0070C0"/>
                </a:solidFill>
                <a:ea typeface="Calibri"/>
                <a:cs typeface="Calibri"/>
              </a:rPr>
              <a:t>University </a:t>
            </a:r>
            <a:r>
              <a:rPr lang="de-CH" sz="2400" err="1">
                <a:solidFill>
                  <a:srgbClr val="0070C0"/>
                </a:solidFill>
                <a:ea typeface="Calibri"/>
                <a:cs typeface="Calibri"/>
              </a:rPr>
              <a:t>of</a:t>
            </a:r>
            <a:r>
              <a:rPr lang="de-CH" sz="2400" dirty="0">
                <a:solidFill>
                  <a:srgbClr val="0070C0"/>
                </a:solidFill>
                <a:ea typeface="Calibri"/>
                <a:cs typeface="Calibri"/>
              </a:rPr>
              <a:t> </a:t>
            </a:r>
            <a:r>
              <a:rPr lang="de-CH" sz="2400" err="1">
                <a:solidFill>
                  <a:srgbClr val="0070C0"/>
                </a:solidFill>
                <a:ea typeface="Calibri"/>
                <a:cs typeface="Calibri"/>
              </a:rPr>
              <a:t>Zurich</a:t>
            </a:r>
            <a:endParaRPr lang="de-CH" sz="2400">
              <a:solidFill>
                <a:srgbClr val="0070C0"/>
              </a:solidFill>
              <a:ea typeface="Calibri"/>
              <a:cs typeface="Calibri"/>
            </a:endParaRPr>
          </a:p>
          <a:p>
            <a:endParaRPr lang="de-CH" sz="2400" dirty="0">
              <a:ea typeface="Calibri"/>
              <a:cs typeface="Calibri"/>
            </a:endParaRPr>
          </a:p>
          <a:p>
            <a:r>
              <a:rPr lang="de-CH" sz="2400" dirty="0" err="1">
                <a:ea typeface="Calibri"/>
                <a:cs typeface="Calibri"/>
              </a:rPr>
              <a:t>Sliding</a:t>
            </a:r>
            <a:r>
              <a:rPr lang="de-CH" sz="2400" dirty="0">
                <a:ea typeface="Calibri"/>
                <a:cs typeface="Calibri"/>
              </a:rPr>
              <a:t> </a:t>
            </a:r>
            <a:r>
              <a:rPr lang="de-CH" sz="2400" dirty="0" err="1">
                <a:ea typeface="Calibri"/>
                <a:cs typeface="Calibri"/>
              </a:rPr>
              <a:t>Window</a:t>
            </a:r>
            <a:r>
              <a:rPr lang="de-CH" sz="2400" dirty="0">
                <a:ea typeface="Calibri"/>
                <a:cs typeface="Calibri"/>
              </a:rPr>
              <a:t> = 6 </a:t>
            </a:r>
            <a:r>
              <a:rPr lang="de-CH" sz="2400" dirty="0" err="1">
                <a:ea typeface="Calibri"/>
                <a:cs typeface="Calibri"/>
              </a:rPr>
              <a:t>tokens</a:t>
            </a:r>
            <a:r>
              <a:rPr lang="de-CH" sz="2400" dirty="0">
                <a:ea typeface="Calibri"/>
                <a:cs typeface="Calibri"/>
              </a:rPr>
              <a:t>: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1 : </a:t>
            </a:r>
            <a:r>
              <a:rPr lang="de-CH" sz="2000" dirty="0" err="1">
                <a:ea typeface="Calibri"/>
                <a:cs typeface="Calibri"/>
              </a:rPr>
              <a:t>Names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5 : </a:t>
            </a:r>
            <a:r>
              <a:rPr lang="de-CH" sz="2000" dirty="0" err="1">
                <a:ea typeface="Calibri"/>
                <a:cs typeface="Calibri"/>
              </a:rPr>
              <a:t>No</a:t>
            </a:r>
            <a:r>
              <a:rPr lang="de-CH" sz="2000" dirty="0">
                <a:ea typeface="Calibri"/>
                <a:cs typeface="Calibri"/>
              </a:rPr>
              <a:t> </a:t>
            </a:r>
            <a:r>
              <a:rPr lang="de-CH" sz="2000" dirty="0" err="1">
                <a:ea typeface="Calibri"/>
                <a:cs typeface="Calibri"/>
              </a:rPr>
              <a:t>entity</a:t>
            </a:r>
            <a:endParaRPr lang="de-CH" sz="2000">
              <a:ea typeface="Calibri"/>
              <a:cs typeface="Calibri"/>
            </a:endParaRPr>
          </a:p>
          <a:p>
            <a:pPr lvl="1"/>
            <a:r>
              <a:rPr lang="de-CH" sz="2000" dirty="0" err="1">
                <a:ea typeface="Calibri"/>
                <a:cs typeface="Calibri"/>
              </a:rPr>
              <a:t>Window</a:t>
            </a:r>
            <a:r>
              <a:rPr lang="de-CH" sz="2000" dirty="0">
                <a:ea typeface="Calibri"/>
                <a:cs typeface="Calibri"/>
              </a:rPr>
              <a:t> 9: Half Entity</a:t>
            </a:r>
          </a:p>
          <a:p>
            <a:pPr lvl="1"/>
            <a:r>
              <a:rPr lang="de-CH" sz="2000" dirty="0" err="1">
                <a:solidFill>
                  <a:srgbClr val="00B050"/>
                </a:solidFill>
                <a:ea typeface="Calibri"/>
                <a:cs typeface="Calibri"/>
              </a:rPr>
              <a:t>Window</a:t>
            </a:r>
            <a:r>
              <a:rPr lang="de-CH" sz="2000" dirty="0">
                <a:solidFill>
                  <a:srgbClr val="00B050"/>
                </a:solidFill>
                <a:ea typeface="Calibri"/>
                <a:cs typeface="Calibri"/>
              </a:rPr>
              <a:t> 10 : Organisation Y = 1 </a:t>
            </a:r>
          </a:p>
          <a:p>
            <a:pPr lvl="1"/>
            <a:endParaRPr lang="de-CH" sz="2000">
              <a:ea typeface="Calibri"/>
              <a:cs typeface="Calibri"/>
            </a:endParaRPr>
          </a:p>
          <a:p>
            <a:endParaRPr lang="en-US" sz="2400" i="1"/>
          </a:p>
          <a:p>
            <a:r>
              <a:rPr lang="en-US" sz="2400" dirty="0"/>
              <a:t>Classifier triggers BERT only for windows with potential full entity</a:t>
            </a:r>
            <a:endParaRPr lang="en-US" sz="2400">
              <a:ea typeface="Calibri"/>
              <a:cs typeface="Calibri"/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69C2-CC02-575F-C0B3-F3DC4B6E0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17</a:t>
            </a:fld>
            <a:endParaRPr lang="en-US" noProof="0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5CCDAB37-600D-C668-00B1-71DF66236D92}"/>
              </a:ext>
            </a:extLst>
          </p:cNvPr>
          <p:cNvSpPr/>
          <p:nvPr/>
        </p:nvSpPr>
        <p:spPr>
          <a:xfrm>
            <a:off x="9865360" y="1930400"/>
            <a:ext cx="113792" cy="436880"/>
          </a:xfrm>
          <a:prstGeom prst="lef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ket 6">
            <a:extLst>
              <a:ext uri="{FF2B5EF4-FFF2-40B4-BE49-F238E27FC236}">
                <a16:creationId xmlns:a16="http://schemas.microsoft.com/office/drawing/2014/main" id="{686B4A59-DB59-FB9A-B803-706A7D7F5BB1}"/>
              </a:ext>
            </a:extLst>
          </p:cNvPr>
          <p:cNvSpPr/>
          <p:nvPr/>
        </p:nvSpPr>
        <p:spPr>
          <a:xfrm>
            <a:off x="4213859" y="2247900"/>
            <a:ext cx="154432" cy="426720"/>
          </a:xfrm>
          <a:prstGeom prst="rightBracket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10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533E01-2FAF-0787-C14E-34EE2D4B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20868B-5C64-2407-8B98-B2CCD275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Architecture (Classifier)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B7DE-EBF5-0E5D-C8A6-6315BDB11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n-US" sz="2200" b="1" dirty="0" err="1"/>
              <a:t>WindowSlideModel</a:t>
            </a:r>
            <a:endParaRPr lang="en-US" sz="2200" b="1" dirty="0" err="1">
              <a:ea typeface="Calibri"/>
              <a:cs typeface="Calibri"/>
            </a:endParaRPr>
          </a:p>
          <a:p>
            <a:pPr lvl="0">
              <a:defRPr/>
            </a:pPr>
            <a:r>
              <a:rPr lang="en-US" sz="2200" dirty="0"/>
              <a:t>Input: 300 (Word2Vec) or 768 (BERT)</a:t>
            </a:r>
            <a:endParaRPr lang="en-US" sz="2200" dirty="0">
              <a:ea typeface="Calibri"/>
              <a:cs typeface="Calibri"/>
            </a:endParaRPr>
          </a:p>
          <a:p>
            <a:pPr marL="0" indent="0">
              <a:buNone/>
              <a:defRPr/>
            </a:pPr>
            <a:endParaRPr lang="en-US" sz="2200" dirty="0">
              <a:ea typeface="Calibri"/>
              <a:cs typeface="Calibri"/>
            </a:endParaRPr>
          </a:p>
          <a:p>
            <a:pPr lvl="0">
              <a:defRPr/>
            </a:pPr>
            <a:r>
              <a:rPr lang="en-US" sz="2200" dirty="0"/>
              <a:t>Layers:</a:t>
            </a:r>
            <a:endParaRPr lang="en-US" sz="22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Linear → ReLU → Linear → Sigmoid (binary output)</a:t>
            </a:r>
            <a:endParaRPr lang="en-US" sz="2200" dirty="0">
              <a:ea typeface="Calibri"/>
              <a:cs typeface="Calibri"/>
            </a:endParaRPr>
          </a:p>
          <a:p>
            <a:pPr lvl="1">
              <a:defRPr/>
            </a:pPr>
            <a:endParaRPr lang="en-US" sz="2200"/>
          </a:p>
          <a:p>
            <a:pPr lvl="0">
              <a:defRPr/>
            </a:pPr>
            <a:r>
              <a:rPr lang="en-US" sz="2200" dirty="0"/>
              <a:t>Optimizer: Adam, </a:t>
            </a:r>
            <a:r>
              <a:rPr lang="en-US" sz="2200" dirty="0" err="1"/>
              <a:t>lr</a:t>
            </a:r>
            <a:r>
              <a:rPr lang="en-US" sz="2200" dirty="0"/>
              <a:t>=1e-3</a:t>
            </a:r>
            <a:endParaRPr lang="en-US" sz="2200" dirty="0">
              <a:ea typeface="Calibri"/>
              <a:cs typeface="Calibri"/>
            </a:endParaRPr>
          </a:p>
          <a:p>
            <a:pPr lvl="0">
              <a:defRPr/>
            </a:pPr>
            <a:endParaRPr lang="en-US" sz="2200"/>
          </a:p>
          <a:p>
            <a:pPr lvl="0">
              <a:defRPr/>
            </a:pPr>
            <a:r>
              <a:rPr lang="en-US" sz="2200" dirty="0"/>
              <a:t>Loss: </a:t>
            </a:r>
            <a:r>
              <a:rPr lang="en-US" sz="2200" dirty="0" err="1"/>
              <a:t>BCEWithLogitsLoss</a:t>
            </a:r>
            <a:r>
              <a:rPr lang="en-US" sz="2200" dirty="0"/>
              <a:t> (with </a:t>
            </a:r>
            <a:r>
              <a:rPr lang="en-US" sz="2200" dirty="0" err="1"/>
              <a:t>pos_weight</a:t>
            </a:r>
            <a:r>
              <a:rPr lang="en-US" sz="2200" dirty="0"/>
              <a:t>)</a:t>
            </a:r>
            <a:endParaRPr lang="en-US" sz="2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0C878-5F5F-C78E-AEF3-58E80460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492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D8EA6-E9DE-51B5-BDCA-D5BEB5A8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CE1D0-DDEE-31D4-5138-9840DFC8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Classifier Results (Word2Vec) 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6C6CE-B620-DD44-C8EA-4344310B7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n-US" sz="2200" b="1" dirty="0"/>
              <a:t>Word2Vec (Avg Pooling)</a:t>
            </a:r>
          </a:p>
          <a:p>
            <a:pPr lvl="1">
              <a:defRPr/>
            </a:pPr>
            <a:r>
              <a:rPr lang="en-US" sz="2200" dirty="0"/>
              <a:t>Precision: </a:t>
            </a:r>
            <a:r>
              <a:rPr lang="en-US" sz="2200" dirty="0">
                <a:ea typeface="+mn-lt"/>
                <a:cs typeface="+mn-lt"/>
              </a:rPr>
              <a:t>0.7341</a:t>
            </a:r>
            <a:endParaRPr lang="en-US" sz="220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Recall: </a:t>
            </a:r>
            <a:r>
              <a:rPr lang="en-US" sz="2200" dirty="0">
                <a:ea typeface="+mn-lt"/>
                <a:cs typeface="+mn-lt"/>
              </a:rPr>
              <a:t>0.7619</a:t>
            </a:r>
            <a:endParaRPr lang="en-US" sz="220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F1 Score: </a:t>
            </a:r>
            <a:r>
              <a:rPr lang="en-US" sz="2200" dirty="0">
                <a:ea typeface="+mn-lt"/>
                <a:cs typeface="+mn-lt"/>
              </a:rPr>
              <a:t>0.7477</a:t>
            </a:r>
            <a:endParaRPr lang="en-US" sz="2200">
              <a:ea typeface="Calibri"/>
              <a:cs typeface="Calibri"/>
            </a:endParaRPr>
          </a:p>
          <a:p>
            <a:pPr lvl="0">
              <a:defRPr/>
            </a:pPr>
            <a:endParaRPr lang="en-US" sz="2200" b="1"/>
          </a:p>
          <a:p>
            <a:pPr lvl="0">
              <a:defRPr/>
            </a:pPr>
            <a:r>
              <a:rPr lang="en-US" sz="2200" b="1" dirty="0"/>
              <a:t>Word2Vec (Max Pooling)</a:t>
            </a:r>
            <a:endParaRPr lang="en-US" sz="2200" b="1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Precision: </a:t>
            </a:r>
            <a:r>
              <a:rPr lang="en-US" sz="2200" dirty="0">
                <a:ea typeface="+mn-lt"/>
                <a:cs typeface="+mn-lt"/>
              </a:rPr>
              <a:t>0.6790</a:t>
            </a:r>
          </a:p>
          <a:p>
            <a:pPr lvl="1">
              <a:defRPr/>
            </a:pPr>
            <a:r>
              <a:rPr lang="en-US" sz="2200" dirty="0"/>
              <a:t>Recall: </a:t>
            </a:r>
            <a:r>
              <a:rPr lang="en-US" sz="2200" dirty="0">
                <a:ea typeface="+mn-lt"/>
                <a:cs typeface="+mn-lt"/>
              </a:rPr>
              <a:t>0.5753</a:t>
            </a:r>
            <a:endParaRPr lang="en-US" sz="220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F1 Score: </a:t>
            </a:r>
            <a:r>
              <a:rPr lang="en-US" sz="2200" dirty="0">
                <a:ea typeface="+mn-lt"/>
                <a:cs typeface="+mn-lt"/>
              </a:rPr>
              <a:t>0.6229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098F7-F1AE-9899-625E-72DA78056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9938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4132D-602E-AA2F-AB08-3262F8B17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noProof="0" dirty="0">
                <a:latin typeface="Calibri (Body)"/>
              </a:rPr>
              <a:t>Motivation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EA67-1539-F1FE-BF43-597B0ADB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sz="2400"/>
          </a:p>
          <a:p>
            <a:r>
              <a:rPr lang="en-US" sz="2400" u="sng" dirty="0"/>
              <a:t>Real World tasks like: </a:t>
            </a:r>
            <a:endParaRPr lang="en-US" sz="2400" u="sng" dirty="0">
              <a:ea typeface="Calibri"/>
              <a:cs typeface="Calibri"/>
            </a:endParaRPr>
          </a:p>
          <a:p>
            <a:pPr lvl="1"/>
            <a:r>
              <a:rPr lang="en-US" sz="2000" dirty="0"/>
              <a:t>Emergency call transcription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Live chat moderation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Voice assistant pipelines</a:t>
            </a:r>
            <a:endParaRPr lang="en-US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 b="1"/>
          </a:p>
          <a:p>
            <a:r>
              <a:rPr lang="en-US" sz="2400" dirty="0"/>
              <a:t>Need early detection of entities like names, locations, dates</a:t>
            </a:r>
            <a:endParaRPr lang="en-US" sz="2400" dirty="0">
              <a:ea typeface="Calibri"/>
              <a:cs typeface="Calibri"/>
            </a:endParaRPr>
          </a:p>
          <a:p>
            <a:endParaRPr lang="en-US" sz="2400"/>
          </a:p>
          <a:p>
            <a:r>
              <a:rPr lang="en-US" sz="2400" dirty="0"/>
              <a:t>Cannot afford to wait for full text to run NER</a:t>
            </a:r>
            <a:endParaRPr lang="en-US" sz="2400" dirty="0">
              <a:ea typeface="Calibri"/>
              <a:cs typeface="Calibri"/>
            </a:endParaRPr>
          </a:p>
          <a:p>
            <a:endParaRPr lang="en-US" sz="2400"/>
          </a:p>
          <a:p>
            <a:r>
              <a:rPr lang="en-US" sz="2400" u="sng" dirty="0"/>
              <a:t>Goal: </a:t>
            </a:r>
            <a:r>
              <a:rPr lang="en-US" sz="2400" dirty="0"/>
              <a:t>Run NER only when needed, while maintaining accuracy + speed</a:t>
            </a:r>
            <a:endParaRPr lang="en-US" sz="2400" dirty="0">
              <a:ea typeface="Calibri"/>
              <a:cs typeface="Calibri"/>
            </a:endParaRPr>
          </a:p>
          <a:p>
            <a:endParaRPr lang="en-US" sz="220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2F6E9-7F0C-B1B2-A230-BEDB550A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3595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7E430-1829-5DA5-FF8A-97E5E8BF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59013-09E4-2D47-F777-4E1DB523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Classifier Results (BERT CLS)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25BF-75DF-127B-1D74-BCAA7CF36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defRPr/>
            </a:pPr>
            <a:r>
              <a:rPr lang="en-US" sz="2200" dirty="0"/>
              <a:t>BERT CLS Token Classifier</a:t>
            </a:r>
          </a:p>
          <a:p>
            <a:pPr lvl="1">
              <a:defRPr/>
            </a:pPr>
            <a:r>
              <a:rPr lang="en-US" sz="2200" dirty="0"/>
              <a:t>Precision: 0.7175</a:t>
            </a:r>
            <a:endParaRPr lang="en-US" sz="22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Recall: </a:t>
            </a:r>
            <a:r>
              <a:rPr lang="en-US" sz="2200" dirty="0">
                <a:ea typeface="+mn-lt"/>
                <a:cs typeface="+mn-lt"/>
              </a:rPr>
              <a:t>0.7881</a:t>
            </a:r>
            <a:endParaRPr lang="en-US" sz="22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200" dirty="0"/>
              <a:t>F1 Score: </a:t>
            </a:r>
            <a:r>
              <a:rPr lang="en-US" sz="2200" dirty="0">
                <a:ea typeface="+mn-lt"/>
                <a:cs typeface="+mn-lt"/>
              </a:rPr>
              <a:t>0.7511</a:t>
            </a:r>
            <a:endParaRPr lang="en-US" sz="2200" dirty="0">
              <a:ea typeface="Calibri"/>
              <a:cs typeface="Calibri"/>
            </a:endParaRPr>
          </a:p>
          <a:p>
            <a:pPr lvl="0">
              <a:defRPr/>
            </a:pPr>
            <a:endParaRPr lang="en-US" sz="2200"/>
          </a:p>
          <a:p>
            <a:pPr lvl="0">
              <a:defRPr/>
            </a:pPr>
            <a:r>
              <a:rPr lang="en-US" sz="2200" dirty="0"/>
              <a:t>→ Higher quality trigger detection</a:t>
            </a:r>
            <a:endParaRPr lang="en-US" sz="2200" dirty="0">
              <a:ea typeface="Calibri"/>
              <a:cs typeface="Calibri"/>
            </a:endParaRPr>
          </a:p>
          <a:p>
            <a:pPr lvl="0">
              <a:defRPr/>
            </a:pPr>
            <a:endParaRPr lang="en-US" sz="2200"/>
          </a:p>
          <a:p>
            <a:pPr lvl="0">
              <a:defRPr/>
            </a:pPr>
            <a:r>
              <a:rPr lang="en-US" sz="2200" dirty="0"/>
              <a:t>→ But costlier than static embeddings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0452-2D47-DC54-C9DE-1E78F60E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552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C5D57-4F96-16C8-1D73-B6D76E032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E2BC-30D9-088F-1B2A-F526559C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noProof="0">
                <a:latin typeface="Calibri (Body)"/>
              </a:rPr>
              <a:t>Efficiency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9413-5378-9499-6916-4DCA150C2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buNone/>
              <a:defRPr/>
            </a:pPr>
            <a:endParaRPr lang="en-US" sz="2400"/>
          </a:p>
          <a:p>
            <a:pPr marL="0" indent="0">
              <a:buNone/>
            </a:pPr>
            <a:endParaRPr lang="en-US" sz="24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41F67-189D-48C0-0201-37BC6B52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21</a:t>
            </a:fld>
            <a:endParaRPr lang="en-US" noProof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097A8D-C1C6-6DD9-40B5-CA2533D2E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04993"/>
              </p:ext>
            </p:extLst>
          </p:nvPr>
        </p:nvGraphicFramePr>
        <p:xfrm>
          <a:off x="1018697" y="2792405"/>
          <a:ext cx="8700290" cy="33375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942293702"/>
                    </a:ext>
                  </a:extLst>
                </a:gridCol>
                <a:gridCol w="2198557">
                  <a:extLst>
                    <a:ext uri="{9D8B030D-6E8A-4147-A177-3AD203B41FA5}">
                      <a16:colId xmlns:a16="http://schemas.microsoft.com/office/drawing/2014/main" val="1431304141"/>
                    </a:ext>
                  </a:extLst>
                </a:gridCol>
                <a:gridCol w="2298491">
                  <a:extLst>
                    <a:ext uri="{9D8B030D-6E8A-4147-A177-3AD203B41FA5}">
                      <a16:colId xmlns:a16="http://schemas.microsoft.com/office/drawing/2014/main" val="30786692"/>
                    </a:ext>
                  </a:extLst>
                </a:gridCol>
                <a:gridCol w="2161082">
                  <a:extLst>
                    <a:ext uri="{9D8B030D-6E8A-4147-A177-3AD203B41FA5}">
                      <a16:colId xmlns:a16="http://schemas.microsoft.com/office/drawing/2014/main" val="3359714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rgbClr val="000000"/>
                          </a:solidFill>
                        </a:rPr>
                        <a:t>Always-On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0000"/>
                          </a:solidFill>
                        </a:rPr>
                        <a:t>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1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Timesteps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230118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230118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183876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7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NER Invocations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230118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14733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43404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000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TTFD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0.46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1.46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1.33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18716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Total FLOPS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325,569,650,375,424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325,724,260,216,320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125,249,513,445,672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7472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Δ% FLOPS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800" u="none" strike="noStrike" kern="1200" baseline="0" noProof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en-US" sz="1800" i="1" u="none" strike="noStrike" kern="1200" baseline="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0.05%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-61.53%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6573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Δ% </a:t>
                      </a:r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u="none" strike="noStrike" kern="1200" baseline="0" noProof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de-DE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9.53% (Less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-9.04%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22255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Δ% </a:t>
                      </a:r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>
                        <a:buNone/>
                      </a:pPr>
                      <a:r>
                        <a:rPr lang="en-US" sz="1800" u="none" strike="noStrike" kern="1200" baseline="0" noProof="0">
                          <a:solidFill>
                            <a:srgbClr val="000000"/>
                          </a:solidFill>
                        </a:rPr>
                        <a:t>n/a</a:t>
                      </a:r>
                      <a:endParaRPr lang="de-DE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-22.95%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-20.57%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7957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/>
                        <a:t>Δ% </a:t>
                      </a:r>
                      <a:r>
                        <a:rPr lang="en-US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800" u="none" strike="noStrike" kern="1200" baseline="0" noProof="0">
                          <a:solidFill>
                            <a:srgbClr val="000000"/>
                          </a:solidFill>
                        </a:rPr>
                        <a:t>n/a </a:t>
                      </a:r>
                      <a:endParaRPr lang="de-DE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kern="1200" baseline="0" noProof="0">
                          <a:solidFill>
                            <a:srgbClr val="000000"/>
                          </a:solidFill>
                        </a:rPr>
                        <a:t>-11.85%</a:t>
                      </a:r>
                      <a:endParaRPr lang="en-US" sz="1800" u="none" strike="noStrike" kern="1200" baseline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baseline="0" noProof="0">
                          <a:solidFill>
                            <a:srgbClr val="000000"/>
                          </a:solidFill>
                        </a:rPr>
                        <a:t>-16.05%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222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68464D04-1904-623F-FB4F-340A75199BB7}"/>
              </a:ext>
            </a:extLst>
          </p:cNvPr>
          <p:cNvSpPr txBox="1"/>
          <p:nvPr/>
        </p:nvSpPr>
        <p:spPr>
          <a:xfrm>
            <a:off x="1020917" y="1682216"/>
            <a:ext cx="7600660" cy="981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3600"/>
              </a:lnSpc>
              <a:buFont typeface=""/>
              <a:buChar char="•"/>
            </a:pPr>
            <a:r>
              <a:rPr lang="en-US" sz="2200" dirty="0">
                <a:cs typeface="Arial"/>
              </a:rPr>
              <a:t>Dataset </a:t>
            </a:r>
            <a:r>
              <a:rPr lang="en-US" sz="2200" err="1">
                <a:cs typeface="Arial"/>
              </a:rPr>
              <a:t>OntoNotes</a:t>
            </a:r>
            <a:r>
              <a:rPr lang="en-US" sz="2200" dirty="0">
                <a:cs typeface="Arial"/>
              </a:rPr>
              <a:t> </a:t>
            </a:r>
            <a:endParaRPr lang="en-US" sz="2200">
              <a:ea typeface="Calibri"/>
              <a:cs typeface="Calibri"/>
            </a:endParaRPr>
          </a:p>
          <a:p>
            <a:pPr marL="228600" indent="-228600">
              <a:lnSpc>
                <a:spcPts val="3600"/>
              </a:lnSpc>
              <a:buFont typeface=""/>
              <a:buChar char="•"/>
            </a:pPr>
            <a:r>
              <a:rPr lang="en-US" sz="2200" dirty="0">
                <a:ea typeface="+mn-lt"/>
                <a:cs typeface="+mn-lt"/>
              </a:rPr>
              <a:t>Evaluated on ~1,200 test documents</a:t>
            </a:r>
            <a:endParaRPr lang="en-US" sz="22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207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7A9380-B9CA-07AC-C864-E8316F2C1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32C75-33CE-896A-12AF-B0A020D0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noProof="0" dirty="0">
                <a:latin typeface="Calibri (Body)"/>
              </a:rPr>
              <a:t>Limitations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F7582-36E9-6CD0-D83E-1D66E99C7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ea typeface="Calibri"/>
                <a:cs typeface="Calibri"/>
              </a:rPr>
              <a:t>Resource Constraint</a:t>
            </a:r>
            <a:endParaRPr lang="de-DE" sz="2200" dirty="0">
              <a:ea typeface="Calibri"/>
              <a:cs typeface="Calibri"/>
            </a:endParaRPr>
          </a:p>
          <a:p>
            <a:pPr lvl="1"/>
            <a:r>
              <a:rPr lang="en-US" sz="2200" dirty="0">
                <a:ea typeface="Calibri"/>
                <a:cs typeface="Calibri"/>
              </a:rPr>
              <a:t>BERT-based</a:t>
            </a:r>
            <a:r>
              <a:rPr lang="en-US" sz="2200" dirty="0">
                <a:ea typeface="+mn-lt"/>
                <a:cs typeface="+mn-lt"/>
              </a:rPr>
              <a:t> NER is computationally expensive</a:t>
            </a:r>
            <a:endParaRPr lang="de-DE" sz="2200" dirty="0">
              <a:ea typeface="+mn-lt"/>
              <a:cs typeface="+mn-lt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Embedding generation (especially CLS tokens) slows down training &amp; inference</a:t>
            </a:r>
            <a:endParaRPr lang="en-US" sz="2200" dirty="0">
              <a:ea typeface="Calibri"/>
              <a:cs typeface="Calibri"/>
            </a:endParaRPr>
          </a:p>
          <a:p>
            <a:pPr lvl="1"/>
            <a:r>
              <a:rPr lang="en-US" sz="2200" dirty="0">
                <a:ea typeface="+mn-lt"/>
                <a:cs typeface="+mn-lt"/>
              </a:rPr>
              <a:t>Evaluation is time-intensive, limiting exploration</a:t>
            </a:r>
            <a:endParaRPr lang="en-US" sz="2200" dirty="0"/>
          </a:p>
          <a:p>
            <a:r>
              <a:rPr lang="en-US" sz="2200" b="1" dirty="0">
                <a:ea typeface="Calibri"/>
                <a:cs typeface="Calibri"/>
              </a:rPr>
              <a:t>Model Dependency</a:t>
            </a:r>
          </a:p>
          <a:p>
            <a:pPr lvl="1"/>
            <a:r>
              <a:rPr lang="en-US" sz="2200" dirty="0">
                <a:ea typeface="Calibri"/>
                <a:cs typeface="Calibri"/>
              </a:rPr>
              <a:t>Model performance is tied to pre-trained NER quality</a:t>
            </a:r>
          </a:p>
          <a:p>
            <a:pPr lvl="1"/>
            <a:r>
              <a:rPr lang="en-US" sz="2200" dirty="0">
                <a:ea typeface="Calibri"/>
                <a:cs typeface="Calibri"/>
              </a:rPr>
              <a:t>Classifiers predict when to run NER, but actual entity quality depends on BERT</a:t>
            </a:r>
          </a:p>
          <a:p>
            <a:r>
              <a:rPr lang="en-US" sz="2200" b="1" dirty="0"/>
              <a:t>Latency vs. F1</a:t>
            </a:r>
            <a:endParaRPr lang="en-US" sz="2200" b="1" dirty="0">
              <a:ea typeface="Calibri"/>
              <a:cs typeface="Calibri"/>
            </a:endParaRPr>
          </a:p>
          <a:p>
            <a:pPr lvl="1"/>
            <a:r>
              <a:rPr lang="en-US" sz="2200" dirty="0"/>
              <a:t>Tunable</a:t>
            </a:r>
            <a:r>
              <a:rPr lang="en-US" sz="2200" dirty="0">
                <a:ea typeface="+mn-lt"/>
                <a:cs typeface="+mn-lt"/>
              </a:rPr>
              <a:t> threshold τ controls </a:t>
            </a:r>
            <a:r>
              <a:rPr lang="en-US" sz="2200" b="1" dirty="0">
                <a:ea typeface="+mn-lt"/>
                <a:cs typeface="+mn-lt"/>
              </a:rPr>
              <a:t>precision-recall balance</a:t>
            </a:r>
            <a:endParaRPr lang="en-US" sz="2200" dirty="0">
              <a:ea typeface="Calibri"/>
              <a:cs typeface="Calibri"/>
            </a:endParaRPr>
          </a:p>
          <a:p>
            <a:pPr lvl="1"/>
            <a:r>
              <a:rPr lang="en-US" sz="2200" dirty="0"/>
              <a:t>Choosing</a:t>
            </a:r>
            <a:r>
              <a:rPr lang="en-US" sz="2200" dirty="0">
                <a:ea typeface="+mn-lt"/>
                <a:cs typeface="+mn-lt"/>
              </a:rPr>
              <a:t> the </a:t>
            </a:r>
            <a:r>
              <a:rPr lang="en-US" sz="2200" b="1" dirty="0">
                <a:ea typeface="+mn-lt"/>
                <a:cs typeface="+mn-lt"/>
              </a:rPr>
              <a:t>optimal τ </a:t>
            </a:r>
            <a:r>
              <a:rPr lang="en-US" sz="2200" dirty="0">
                <a:ea typeface="+mn-lt"/>
                <a:cs typeface="+mn-lt"/>
              </a:rPr>
              <a:t>is slow without enough compute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We prioritize </a:t>
            </a:r>
            <a:r>
              <a:rPr lang="en-US" sz="2200" b="1" dirty="0">
                <a:ea typeface="+mn-lt"/>
                <a:cs typeface="+mn-lt"/>
              </a:rPr>
              <a:t>early detection</a:t>
            </a:r>
            <a:r>
              <a:rPr lang="en-US" sz="2200" dirty="0">
                <a:ea typeface="+mn-lt"/>
                <a:cs typeface="+mn-lt"/>
              </a:rPr>
              <a:t> and </a:t>
            </a:r>
            <a:r>
              <a:rPr lang="en-US" sz="2200" b="1" dirty="0">
                <a:ea typeface="+mn-lt"/>
                <a:cs typeface="+mn-lt"/>
              </a:rPr>
              <a:t>call reduction</a:t>
            </a:r>
            <a:r>
              <a:rPr lang="en-US" sz="2200" dirty="0">
                <a:ea typeface="+mn-lt"/>
                <a:cs typeface="+mn-lt"/>
              </a:rPr>
              <a:t> over peak F1 </a:t>
            </a:r>
            <a:endParaRPr lang="en-US" sz="2200" dirty="0">
              <a:ea typeface="Calibri"/>
              <a:cs typeface="Calibri"/>
            </a:endParaRPr>
          </a:p>
          <a:p>
            <a:endParaRPr lang="en-US" sz="2200" b="1">
              <a:ea typeface="Calibri"/>
              <a:cs typeface="Calibri"/>
            </a:endParaRPr>
          </a:p>
          <a:p>
            <a:endParaRPr lang="en-US" sz="2200"/>
          </a:p>
          <a:p>
            <a:endParaRPr lang="en-US" sz="2200"/>
          </a:p>
          <a:p>
            <a:endParaRPr lang="en-US" sz="22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2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AD1AA-1E95-5EAE-29F3-2F9B2FB4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164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A6732-048A-0D30-3465-D29F2513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04CA0-7945-ECF8-5951-C9399168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noProof="0" dirty="0">
                <a:latin typeface="Calibri (Body)"/>
              </a:rPr>
              <a:t>Conclusions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DEEB-0EDF-11FF-96C9-2D5206CB9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We proposed two strategies for real-time NER:</a:t>
            </a:r>
          </a:p>
          <a:p>
            <a:pPr lvl="1">
              <a:defRPr/>
            </a:pPr>
            <a:r>
              <a:rPr lang="en-US" sz="1900" dirty="0"/>
              <a:t>BERT-based confidence thresholding</a:t>
            </a:r>
            <a:endParaRPr lang="en-US" sz="19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1900" dirty="0"/>
              <a:t>Trigger classifiers using static/contextual embeddings</a:t>
            </a:r>
            <a:endParaRPr lang="en-US" sz="1900" dirty="0">
              <a:ea typeface="Calibri"/>
              <a:cs typeface="Calibri"/>
            </a:endParaRPr>
          </a:p>
          <a:p>
            <a:pPr lvl="1">
              <a:defRPr/>
            </a:pPr>
            <a:endParaRPr lang="en-US" sz="1900"/>
          </a:p>
          <a:p>
            <a:pPr lvl="0">
              <a:defRPr/>
            </a:pPr>
            <a:r>
              <a:rPr lang="en-US" sz="2000" u="sng" dirty="0"/>
              <a:t>Both approaches:</a:t>
            </a:r>
            <a:endParaRPr lang="en-US" sz="2000" u="sng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1900"/>
              <a:t>Reduce NER invocations</a:t>
            </a:r>
            <a:endParaRPr lang="en-US" sz="1900" dirty="0">
              <a:highlight>
                <a:srgbClr val="FFFF00"/>
              </a:highlight>
            </a:endParaRPr>
          </a:p>
          <a:p>
            <a:pPr lvl="1">
              <a:defRPr/>
            </a:pPr>
            <a:r>
              <a:rPr lang="en-US" sz="1900" dirty="0"/>
              <a:t>Detect entities early while maintaining a reasonable entity recall</a:t>
            </a:r>
            <a:endParaRPr lang="en-US" sz="1900" dirty="0">
              <a:highlight>
                <a:srgbClr val="FFFF00"/>
              </a:highlight>
              <a:ea typeface="Calibri"/>
              <a:cs typeface="Calibri"/>
            </a:endParaRPr>
          </a:p>
          <a:p>
            <a:pPr lvl="1">
              <a:defRPr/>
            </a:pPr>
            <a:r>
              <a:rPr lang="en-US" sz="1900" dirty="0"/>
              <a:t>Are simple, interpretable, and fast to train</a:t>
            </a:r>
            <a:endParaRPr lang="en-US" sz="1900" dirty="0">
              <a:ea typeface="Calibri"/>
              <a:cs typeface="Calibri"/>
            </a:endParaRPr>
          </a:p>
          <a:p>
            <a:pPr>
              <a:defRPr/>
            </a:pPr>
            <a:r>
              <a:rPr lang="en-US" sz="1900" dirty="0">
                <a:ea typeface="Calibri"/>
                <a:cs typeface="Calibri"/>
              </a:rPr>
              <a:t>Confidence model less efficient due to having similar calls of tokenizer (using </a:t>
            </a:r>
            <a:r>
              <a:rPr lang="en-US" sz="1900" dirty="0" err="1">
                <a:ea typeface="Calibri"/>
                <a:cs typeface="Calibri"/>
              </a:rPr>
              <a:t>bert</a:t>
            </a:r>
            <a:r>
              <a:rPr lang="en-US" sz="1900" dirty="0">
                <a:ea typeface="Calibri"/>
                <a:cs typeface="Calibri"/>
              </a:rPr>
              <a:t> )during inference as the baseline</a:t>
            </a:r>
          </a:p>
          <a:p>
            <a:pPr>
              <a:defRPr/>
            </a:pPr>
            <a:r>
              <a:rPr lang="en-US" sz="1900" dirty="0">
                <a:ea typeface="Calibri"/>
                <a:cs typeface="Calibri"/>
              </a:rPr>
              <a:t>Sliding window model shows more promising results, reducing the FLOPS by &gt;60%</a:t>
            </a:r>
            <a:endParaRPr lang="en-US" sz="1900" dirty="0"/>
          </a:p>
          <a:p>
            <a:pPr>
              <a:defRPr/>
            </a:pPr>
            <a:endParaRPr lang="en-US" sz="1900">
              <a:ea typeface="Calibri"/>
              <a:cs typeface="Calibri"/>
            </a:endParaRPr>
          </a:p>
          <a:p>
            <a:pPr>
              <a:defRPr/>
            </a:pPr>
            <a:r>
              <a:rPr lang="en-US" sz="2000" u="sng" dirty="0"/>
              <a:t>Future work: </a:t>
            </a:r>
            <a:r>
              <a:rPr lang="en-US" sz="2000" dirty="0"/>
              <a:t>incorporate span-based evaluation and more efficient ways to compute τ such that more meaningful statements can be made about </a:t>
            </a:r>
            <a:r>
              <a:rPr lang="en-US" sz="2100" dirty="0"/>
              <a:t>τ </a:t>
            </a:r>
            <a:endParaRPr lang="en-US" sz="2000" dirty="0">
              <a:ea typeface="Calibri"/>
              <a:cs typeface="Calibri"/>
            </a:endParaRPr>
          </a:p>
          <a:p>
            <a:endParaRPr lang="en-US" sz="1900">
              <a:ea typeface="Calibri"/>
              <a:cs typeface="Calibri"/>
            </a:endParaRPr>
          </a:p>
          <a:p>
            <a:endParaRPr lang="en-US" sz="1900"/>
          </a:p>
          <a:p>
            <a:endParaRPr lang="en-US" sz="1900"/>
          </a:p>
          <a:p>
            <a:pPr marL="0" indent="0">
              <a:buNone/>
            </a:pPr>
            <a:endParaRPr lang="en-US" sz="19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8F8D5-CA9D-38A3-5FB5-518345B0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4012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B8605-FA08-CD93-A7A7-74833E385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03AEA-4BC0-E269-D59B-143F9BA3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noProof="0" dirty="0">
                <a:latin typeface="Calibri (Body)"/>
              </a:rPr>
              <a:t>Team Contributions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D1EC-64AB-78B3-6357-4E904747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 b="1"/>
          </a:p>
          <a:p>
            <a:r>
              <a:rPr lang="en-US" sz="2000" dirty="0"/>
              <a:t>We have met on site and worked as a Team!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Michael --&gt; most experienced in the AI field --&gt; Technical Team Lead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u="sng" dirty="0">
                <a:ea typeface="Calibri"/>
                <a:cs typeface="Calibri"/>
              </a:rPr>
              <a:t>Task distribution: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Set up (Pierre, Jamo, Michael)</a:t>
            </a:r>
          </a:p>
          <a:p>
            <a:pPr lvl="1"/>
            <a:r>
              <a:rPr lang="en-US" sz="1800" dirty="0">
                <a:ea typeface="Calibri"/>
                <a:cs typeface="Calibri"/>
              </a:rPr>
              <a:t>Problem Setting (Pierre, Jamo, Michael) </a:t>
            </a:r>
          </a:p>
          <a:p>
            <a:pPr lvl="1"/>
            <a:r>
              <a:rPr lang="en-US" sz="1800" dirty="0"/>
              <a:t>Jamo/Michael focused on Model 1 </a:t>
            </a:r>
            <a:endParaRPr lang="en-US" sz="1800" dirty="0">
              <a:ea typeface="Calibri"/>
              <a:cs typeface="Calibri"/>
            </a:endParaRPr>
          </a:p>
          <a:p>
            <a:pPr lvl="1"/>
            <a:r>
              <a:rPr lang="en-US" sz="1800" dirty="0"/>
              <a:t>Michael focused on Model 2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>
                <a:ea typeface="Calibri" panose="020F0502020204030204"/>
                <a:cs typeface="Calibri" panose="020F0502020204030204"/>
              </a:rPr>
              <a:t>Pierre focused on evaluation</a:t>
            </a:r>
          </a:p>
          <a:p>
            <a:pPr lvl="1"/>
            <a:r>
              <a:rPr lang="en-US" sz="1800" dirty="0">
                <a:ea typeface="Calibri" panose="020F0502020204030204"/>
                <a:cs typeface="Calibri" panose="020F0502020204030204"/>
              </a:rPr>
              <a:t>Jamo prepared the slides</a:t>
            </a:r>
          </a:p>
          <a:p>
            <a:pPr lvl="1"/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/>
            <a:endParaRPr lang="en-US" sz="20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6C2B9-4A9C-6EB3-B50F-89225DF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37387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CBD78-FC56-355D-473D-BCD3067A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noProof="0">
                <a:latin typeface="Calibri(body)"/>
              </a:rPr>
              <a:t>Thank you for your Attention</a:t>
            </a:r>
          </a:p>
        </p:txBody>
      </p:sp>
      <p:pic>
        <p:nvPicPr>
          <p:cNvPr id="1026" name="Picture 2" descr="Ein Bild, das Säugetier enthält.&#10;&#10;Automatisch generierte Beschreibung">
            <a:extLst>
              <a:ext uri="{FF2B5EF4-FFF2-40B4-BE49-F238E27FC236}">
                <a16:creationId xmlns:a16="http://schemas.microsoft.com/office/drawing/2014/main" id="{C8C1EC17-BE99-41E9-1514-6C05E3E42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96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F6224-CA4C-5CC5-017E-FFD809B9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CH" sz="2200" b="1"/>
              <a:t>Questions?</a:t>
            </a:r>
          </a:p>
          <a:p>
            <a:endParaRPr lang="de-CH" sz="22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19D2B-9F91-8C74-9C07-8B15A46D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452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B1F2A-9367-2126-9B32-20B45831F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BD9D9-5BD1-7ED9-D4E6-7170B72E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CH" sz="4800" b="1" dirty="0">
                <a:latin typeface="Calibri (Body)"/>
              </a:rPr>
              <a:t>Formal Problem Setting</a:t>
            </a:r>
            <a:endParaRPr lang="de-CH" sz="4800" noProof="0" dirty="0"/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6263-C15E-AFA5-DD44-DC94DD92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1500" b="1"/>
          </a:p>
          <a:p>
            <a:r>
              <a:rPr lang="en-US" sz="2200" u="sng" dirty="0"/>
              <a:t>Given a token sequence: </a:t>
            </a:r>
            <a:r>
              <a:rPr lang="en-US" sz="2200" b="1" dirty="0"/>
              <a:t>X₀:t = ⟨x₀, x₁, ..., </a:t>
            </a:r>
            <a:r>
              <a:rPr lang="en-US" sz="2200" b="1" err="1"/>
              <a:t>x_t</a:t>
            </a:r>
            <a:r>
              <a:rPr lang="en-US" sz="2200" b="1" dirty="0"/>
              <a:t>⟩ </a:t>
            </a:r>
            <a:r>
              <a:rPr lang="en-US" sz="2200" dirty="0"/>
              <a:t>(incrementally arriving)</a:t>
            </a:r>
            <a:endParaRPr lang="en-US" sz="2200" dirty="0">
              <a:ea typeface="Calibri"/>
              <a:cs typeface="Calibri"/>
            </a:endParaRPr>
          </a:p>
          <a:p>
            <a:endParaRPr lang="en-US" sz="1500"/>
          </a:p>
          <a:p>
            <a:r>
              <a:rPr lang="en-US" sz="2200" dirty="0"/>
              <a:t>At each time step t, the system sees only the prefix </a:t>
            </a:r>
            <a:r>
              <a:rPr lang="en-US" sz="2200" b="1" dirty="0"/>
              <a:t>X₀:t = {x₀, ..., </a:t>
            </a:r>
            <a:r>
              <a:rPr lang="en-US" sz="2200" b="1" err="1"/>
              <a:t>x_t</a:t>
            </a:r>
            <a:r>
              <a:rPr lang="en-US" sz="2200" b="1" dirty="0"/>
              <a:t>}</a:t>
            </a:r>
            <a:endParaRPr lang="en-US" sz="2200" b="1" dirty="0">
              <a:ea typeface="Calibri"/>
              <a:cs typeface="Calibri"/>
            </a:endParaRPr>
          </a:p>
          <a:p>
            <a:endParaRPr lang="en-US" sz="1500" b="1"/>
          </a:p>
          <a:p>
            <a:r>
              <a:rPr lang="en-US" sz="2200" dirty="0"/>
              <a:t>Our objective is to learn a function f(X₀:t) that decides:</a:t>
            </a:r>
            <a:endParaRPr lang="en-US" sz="2200" dirty="0">
              <a:ea typeface="Calibri"/>
              <a:cs typeface="Calibri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Should we invoke NER now?</a:t>
            </a:r>
            <a:endParaRPr lang="en-US" sz="1800">
              <a:ea typeface="Calibri"/>
              <a:cs typeface="Calibri"/>
            </a:endParaRP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Or should we wait?</a:t>
            </a:r>
            <a:endParaRPr lang="en-US" sz="18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200" dirty="0">
              <a:ea typeface="Calibri"/>
              <a:cs typeface="Calibri"/>
            </a:endParaRPr>
          </a:p>
          <a:p>
            <a:r>
              <a:rPr lang="cy-GB" sz="2200" dirty="0"/>
              <a:t>We </a:t>
            </a:r>
            <a:r>
              <a:rPr lang="cy-GB" sz="2200" err="1"/>
              <a:t>aim</a:t>
            </a:r>
            <a:r>
              <a:rPr lang="cy-GB" sz="2200" dirty="0"/>
              <a:t> to </a:t>
            </a:r>
            <a:r>
              <a:rPr lang="cy-GB" sz="2200" err="1"/>
              <a:t>minimize</a:t>
            </a:r>
            <a:r>
              <a:rPr lang="cy-GB" sz="2200" dirty="0"/>
              <a:t>: </a:t>
            </a:r>
            <a:r>
              <a:rPr lang="cy-GB" sz="2200" b="1" dirty="0"/>
              <a:t>L(f) = </a:t>
            </a:r>
            <a:r>
              <a:rPr lang="el-GR" sz="2200" b="1" dirty="0"/>
              <a:t>Σ</a:t>
            </a:r>
            <a:r>
              <a:rPr lang="cy-GB" sz="2200" b="1" dirty="0"/>
              <a:t>ₜ L_NER(ŷₜ, yₜ) + </a:t>
            </a:r>
            <a:r>
              <a:rPr lang="el-GR" sz="2200" b="1" dirty="0"/>
              <a:t>λ ⋅ </a:t>
            </a:r>
            <a:r>
              <a:rPr lang="cy-GB" sz="2200" b="1" dirty="0"/>
              <a:t>C(f)</a:t>
            </a:r>
            <a:endParaRPr lang="cy-GB" sz="2200" b="1" dirty="0">
              <a:ea typeface="Calibri"/>
              <a:cs typeface="Calibri"/>
            </a:endParaRPr>
          </a:p>
          <a:p>
            <a:pPr lvl="1"/>
            <a:r>
              <a:rPr lang="en-US" sz="1800" dirty="0"/>
              <a:t>L_NER: token-level NER loss</a:t>
            </a:r>
            <a:endParaRPr lang="en-US" sz="1800">
              <a:ea typeface="Calibri"/>
              <a:cs typeface="Calibri"/>
            </a:endParaRPr>
          </a:p>
          <a:p>
            <a:pPr lvl="1"/>
            <a:r>
              <a:rPr lang="en-US" sz="1800" dirty="0"/>
              <a:t>C(f): invocation penalty (calls, latency)</a:t>
            </a:r>
            <a:endParaRPr lang="en-US" sz="1800">
              <a:ea typeface="Calibri"/>
              <a:cs typeface="Calibri"/>
            </a:endParaRPr>
          </a:p>
          <a:p>
            <a:pPr lvl="1"/>
            <a:r>
              <a:rPr lang="en-US" sz="1800" dirty="0"/>
              <a:t>λ: trade-off parameter</a:t>
            </a:r>
            <a:endParaRPr lang="en-US" sz="1800" dirty="0">
              <a:ea typeface="Calibri"/>
              <a:cs typeface="Calibri"/>
            </a:endParaRPr>
          </a:p>
          <a:p>
            <a:pPr lvl="1"/>
            <a:endParaRPr lang="en-US" sz="1500" b="1"/>
          </a:p>
          <a:p>
            <a:endParaRPr lang="en-US" sz="150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9D6EE-7D14-18EA-C9B9-F0199B3A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6488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1E3E1-1B63-90D7-FE62-BE89C828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A4833-6F14-6C77-9450-1C8E98808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Dataset &amp; Evaluation Protocol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2DA5-C579-B073-F9D7-BB6EB4A76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b="1"/>
          </a:p>
          <a:p>
            <a:r>
              <a:rPr lang="en-US" sz="2200"/>
              <a:t>Dataset: OntoNotes 5.0 (english_v12, HuggingFace)</a:t>
            </a:r>
          </a:p>
          <a:p>
            <a:pPr lvl="1"/>
            <a:r>
              <a:rPr lang="en-US" sz="2200"/>
              <a:t>Annotated with entity spans (BIO format)</a:t>
            </a:r>
          </a:p>
          <a:p>
            <a:pPr lvl="1"/>
            <a:r>
              <a:rPr lang="en-US" sz="2200"/>
              <a:t>Used standard document-level split:</a:t>
            </a:r>
          </a:p>
          <a:p>
            <a:pPr lvl="2"/>
            <a:r>
              <a:rPr lang="en-US" sz="2200" i="1"/>
              <a:t>Train: 80%</a:t>
            </a:r>
          </a:p>
          <a:p>
            <a:pPr lvl="2"/>
            <a:r>
              <a:rPr lang="en-US" sz="2200" i="1"/>
              <a:t>Validation: 10%</a:t>
            </a:r>
          </a:p>
          <a:p>
            <a:pPr lvl="2"/>
            <a:r>
              <a:rPr lang="en-US" sz="2200" i="1"/>
              <a:t>Test: 10%</a:t>
            </a:r>
          </a:p>
          <a:p>
            <a:pPr marL="914400" lvl="2" indent="0">
              <a:buNone/>
            </a:pPr>
            <a:endParaRPr lang="en-US" sz="2200"/>
          </a:p>
          <a:p>
            <a:r>
              <a:rPr lang="en-US" sz="2200"/>
              <a:t>Streaming Simulation:</a:t>
            </a:r>
          </a:p>
          <a:p>
            <a:pPr lvl="1"/>
            <a:r>
              <a:rPr lang="en-US" sz="2200"/>
              <a:t>At time t, only tokens x₀,...,x_t are revealed</a:t>
            </a:r>
          </a:p>
          <a:p>
            <a:pPr lvl="1"/>
            <a:r>
              <a:rPr lang="en-US" sz="2200"/>
              <a:t>Decision must be made incrementally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9F6C-597C-E65D-F996-AE2DF32DF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9816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A51D9-5F61-601A-CD49-E0400C34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4540A-1AC8-4A23-0277-86CF38725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Data Preprocessing Pipeline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FDFF-4C14-244F-88BA-B4F2C988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Token-Level</a:t>
            </a:r>
            <a:r>
              <a:rPr lang="en-US" sz="2000" b="1" dirty="0">
                <a:ea typeface="+mn-lt"/>
                <a:cs typeface="+mn-lt"/>
              </a:rPr>
              <a:t> Entity-End Classifier </a:t>
            </a:r>
            <a:endParaRPr lang="de-DE" sz="2000" dirty="0">
              <a:ea typeface="Calibri" panose="020F0502020204030204"/>
              <a:cs typeface="Calibri" panose="020F0502020204030204"/>
            </a:endParaRPr>
          </a:p>
          <a:p>
            <a:r>
              <a:rPr lang="en-US" sz="1800" dirty="0">
                <a:ea typeface="+mn-lt"/>
                <a:cs typeface="+mn-lt"/>
              </a:rPr>
              <a:t>Predict if a complete entity ends at the current token (Y=1), or not (Y=0)</a:t>
            </a:r>
            <a:endParaRPr lang="en-US" sz="1800" b="1" dirty="0">
              <a:ea typeface="+mn-lt"/>
              <a:cs typeface="+mn-lt"/>
            </a:endParaRPr>
          </a:p>
          <a:p>
            <a:r>
              <a:rPr lang="en-US" sz="2000" u="sng" dirty="0">
                <a:ea typeface="+mn-lt"/>
                <a:cs typeface="+mn-lt"/>
              </a:rPr>
              <a:t>For each sentence:</a:t>
            </a:r>
            <a:endParaRPr lang="en-US" sz="2000" u="sng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Extract: words, </a:t>
            </a:r>
            <a:r>
              <a:rPr lang="en-US" sz="1800" dirty="0" err="1">
                <a:ea typeface="+mn-lt"/>
                <a:cs typeface="+mn-lt"/>
              </a:rPr>
              <a:t>named_entities</a:t>
            </a:r>
            <a:r>
              <a:rPr lang="en-US" sz="1800" dirty="0">
                <a:ea typeface="+mn-lt"/>
                <a:cs typeface="+mn-lt"/>
              </a:rPr>
              <a:t> (BIO tags)</a:t>
            </a:r>
            <a:endParaRPr lang="en-US" sz="1800" dirty="0">
              <a:ea typeface="Calibri"/>
              <a:cs typeface="Calibri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At each timestep t, keep prefix X₀:t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2000" u="sng" dirty="0">
                <a:ea typeface="+mn-lt"/>
                <a:cs typeface="+mn-lt"/>
              </a:rPr>
              <a:t>Create Label Y(t):</a:t>
            </a:r>
            <a:endParaRPr lang="en-US" sz="2000" u="sng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Y(t) = 1 if a named entity ends at token t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u="sng" dirty="0">
                <a:ea typeface="+mn-lt"/>
                <a:cs typeface="+mn-lt"/>
              </a:rPr>
              <a:t>Input Representation:</a:t>
            </a:r>
            <a:endParaRPr lang="en-US" sz="2000" u="sng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Tokenize prefix using BERT tokenizer</a:t>
            </a:r>
            <a:endParaRPr lang="en-US" sz="18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Extract [CLS] token embedding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2000" u="sng" dirty="0">
                <a:ea typeface="+mn-lt"/>
                <a:cs typeface="+mn-lt"/>
              </a:rPr>
              <a:t>Store (</a:t>
            </a:r>
            <a:r>
              <a:rPr lang="en-US" sz="2000" u="sng" dirty="0" err="1">
                <a:ea typeface="+mn-lt"/>
                <a:cs typeface="+mn-lt"/>
              </a:rPr>
              <a:t>X_cls</a:t>
            </a:r>
            <a:r>
              <a:rPr lang="en-US" sz="2000" u="sng" dirty="0">
                <a:ea typeface="+mn-lt"/>
                <a:cs typeface="+mn-lt"/>
              </a:rPr>
              <a:t>, Y) pairs</a:t>
            </a:r>
            <a:endParaRPr lang="en-US" sz="2000" u="sng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Save as NumPy arrays </a:t>
            </a:r>
            <a:endParaRPr lang="en-US" sz="18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D28AF-E501-3850-78A9-78435ECB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45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92908-C8CF-C0AE-4421-B91F8F5E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3BC73-DE27-CD29-7110-52EF9F3B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Data Preprocessing Pipeline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1013-940E-3F20-10E4-F439A246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</a:t>
            </a:r>
            <a:r>
              <a:rPr lang="en-US" sz="2000" b="1" dirty="0">
                <a:ea typeface="+mn-lt"/>
                <a:cs typeface="+mn-lt"/>
              </a:rPr>
              <a:t>Window-Based Trigger Classifier</a:t>
            </a:r>
            <a:endParaRPr lang="de-DE" sz="2000"/>
          </a:p>
          <a:p>
            <a:r>
              <a:rPr lang="en-US" sz="1800" dirty="0">
                <a:ea typeface="+mn-lt"/>
                <a:cs typeface="+mn-lt"/>
              </a:rPr>
              <a:t>Predict if a window contains a complete entity</a:t>
            </a:r>
          </a:p>
          <a:p>
            <a:r>
              <a:rPr lang="en-US" sz="2000" u="sng" dirty="0">
                <a:ea typeface="+mn-lt"/>
                <a:cs typeface="+mn-lt"/>
              </a:rPr>
              <a:t>For each sentence: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Create window of size 6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If the sentence length is smaller than 6, then concatenate with next sentence</a:t>
            </a:r>
          </a:p>
          <a:p>
            <a:r>
              <a:rPr lang="en-US" sz="2000" u="sng" dirty="0">
                <a:ea typeface="+mn-lt"/>
                <a:cs typeface="+mn-lt"/>
              </a:rPr>
              <a:t>Label each window: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1800" dirty="0">
                <a:ea typeface="+mn-lt"/>
                <a:cs typeface="+mn-lt"/>
              </a:rPr>
              <a:t>Y = 1 if it contains at least one complete entity</a:t>
            </a:r>
          </a:p>
          <a:p>
            <a:r>
              <a:rPr lang="en-US" sz="2000" u="sng" dirty="0">
                <a:ea typeface="+mn-lt"/>
                <a:cs typeface="+mn-lt"/>
              </a:rPr>
              <a:t>Embeddings:</a:t>
            </a:r>
            <a:endParaRPr lang="en-US" sz="2000" u="sng"/>
          </a:p>
          <a:p>
            <a:pPr lvl="1"/>
            <a:r>
              <a:rPr lang="en-US" sz="1800" dirty="0">
                <a:ea typeface="+mn-lt"/>
                <a:cs typeface="+mn-lt"/>
              </a:rPr>
              <a:t>Get </a:t>
            </a:r>
            <a:r>
              <a:rPr lang="en-US" sz="1800" dirty="0" err="1">
                <a:ea typeface="+mn-lt"/>
                <a:cs typeface="+mn-lt"/>
              </a:rPr>
              <a:t>cls</a:t>
            </a:r>
            <a:r>
              <a:rPr lang="en-US" sz="1800" dirty="0">
                <a:ea typeface="+mn-lt"/>
                <a:cs typeface="+mn-lt"/>
              </a:rPr>
              <a:t> embeddings for each window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2000" u="sng" dirty="0">
                <a:ea typeface="+mn-lt"/>
                <a:cs typeface="+mn-lt"/>
              </a:rPr>
              <a:t>Save (X, Y) pairs: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X: Embeddings of windows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Y: Label (1, 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7994A-81DB-A0A9-E268-4A59928B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590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75622-ABE7-FB4F-3E48-214B86C2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BF86F-B1ED-A719-F319-52DFD72C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Hyperparameters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8D33-17BE-2283-3290-9EF8E1B1D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Threshold (τ)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Controls trade-off between </a:t>
            </a:r>
            <a:r>
              <a:rPr lang="en-US" sz="1700" b="1" dirty="0">
                <a:ea typeface="+mn-lt"/>
                <a:cs typeface="+mn-lt"/>
              </a:rPr>
              <a:t> precision and recall</a:t>
            </a:r>
            <a:endParaRPr lang="en-US" sz="1700" dirty="0">
              <a:ea typeface="+mn-lt"/>
              <a:cs typeface="+mn-lt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Determines when to invoke NER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Challenge: (1) Requires tuning via validation (2) Expensive: full validation sweep over τ is resource-intensive 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r>
              <a:rPr lang="en-US" sz="2000" b="1" dirty="0">
                <a:ea typeface="+mn-lt"/>
                <a:cs typeface="+mn-lt"/>
              </a:rPr>
              <a:t>Embedding type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Word2Vec:     (+) Fast, lightweight          (-) No context awareness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BERT CLS:       (+) Rich contextual info    (-) Requires full BERT inference</a:t>
            </a:r>
            <a:endParaRPr lang="en-US" sz="1700" dirty="0"/>
          </a:p>
          <a:p>
            <a:r>
              <a:rPr lang="en-US" sz="2000" b="1" dirty="0">
                <a:ea typeface="+mn-lt"/>
                <a:cs typeface="+mn-lt"/>
              </a:rPr>
              <a:t>Model related parameters</a:t>
            </a:r>
            <a:r>
              <a:rPr lang="en-US" sz="1800" b="1" dirty="0">
                <a:ea typeface="+mn-lt"/>
                <a:cs typeface="+mn-lt"/>
              </a:rPr>
              <a:t> 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--&gt; Learning rate (</a:t>
            </a:r>
            <a:r>
              <a:rPr lang="en-US" sz="1700" dirty="0" err="1">
                <a:ea typeface="+mn-lt"/>
                <a:cs typeface="+mn-lt"/>
              </a:rPr>
              <a:t>lr</a:t>
            </a:r>
            <a:r>
              <a:rPr lang="en-US" sz="1700" dirty="0">
                <a:ea typeface="+mn-lt"/>
                <a:cs typeface="+mn-lt"/>
              </a:rPr>
              <a:t>), number of epochs, architecture depth</a:t>
            </a:r>
          </a:p>
          <a:p>
            <a:pPr lvl="1"/>
            <a:r>
              <a:rPr lang="en-US" sz="1700" dirty="0">
                <a:ea typeface="+mn-lt"/>
                <a:cs typeface="+mn-lt"/>
              </a:rPr>
              <a:t>Trade-off:</a:t>
            </a:r>
            <a:endParaRPr lang="en-US" sz="17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 dirty="0">
                <a:ea typeface="+mn-lt"/>
                <a:cs typeface="+mn-lt"/>
              </a:rPr>
              <a:t>Simpler models = faster training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700" dirty="0">
                <a:ea typeface="+mn-lt"/>
                <a:cs typeface="+mn-lt"/>
              </a:rPr>
              <a:t>Complex models (e.g., deep Neural Networks) = longer runtime, need more resources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Due to compute constraints, we opted for compact MLPs; tuned parameters manually within small search space</a:t>
            </a:r>
            <a:endParaRPr lang="en-US" sz="1700" dirty="0">
              <a:ea typeface="Calibri" panose="020F0502020204030204"/>
              <a:cs typeface="Calibri" panose="020F0502020204030204"/>
            </a:endParaRPr>
          </a:p>
          <a:p>
            <a:pPr lvl="1"/>
            <a:endParaRPr lang="en-US" sz="1700"/>
          </a:p>
          <a:p>
            <a:pPr lvl="1"/>
            <a:endParaRPr lang="en-US" sz="1700">
              <a:ea typeface="+mn-lt"/>
              <a:cs typeface="+mn-lt"/>
            </a:endParaRPr>
          </a:p>
          <a:p>
            <a:endParaRPr lang="en-US" sz="1700" b="1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0E561-0BA0-8436-264B-A41F353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3113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3B018A-147F-FFBE-0A6A-40724A30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96FE3-8D97-35CD-838D-7E2E9C5C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libri (Body)"/>
              </a:rPr>
              <a:t>Evaluation Metrics (Overview)</a:t>
            </a:r>
            <a:endParaRPr lang="en-US" sz="48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1175-2FCB-9967-E98F-89F3D572E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 sz="2200" u="sng" dirty="0"/>
              <a:t>1. Entity Detection Quality</a:t>
            </a:r>
          </a:p>
          <a:p>
            <a:pPr lvl="1">
              <a:defRPr/>
            </a:pPr>
            <a:r>
              <a:rPr lang="en-US" sz="2000" dirty="0"/>
              <a:t>Time to First Detection (TTFD)</a:t>
            </a:r>
            <a:endParaRPr lang="en-US" sz="20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000" dirty="0"/>
              <a:t>F1 score (entity completion) </a:t>
            </a:r>
            <a:endParaRPr lang="en-US" sz="2000" dirty="0">
              <a:ea typeface="Calibri"/>
              <a:cs typeface="Calibri"/>
            </a:endParaRPr>
          </a:p>
          <a:p>
            <a:pPr lvl="1">
              <a:defRPr/>
            </a:pPr>
            <a:endParaRPr lang="en-US" sz="2200"/>
          </a:p>
          <a:p>
            <a:pPr>
              <a:defRPr/>
            </a:pPr>
            <a:r>
              <a:rPr lang="en-US" sz="2200" u="sng" dirty="0"/>
              <a:t>2. Computational Cost</a:t>
            </a:r>
            <a:endParaRPr lang="en-US" sz="2200" u="sng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000" dirty="0"/>
              <a:t>NER calls saved vs. always-on</a:t>
            </a:r>
            <a:endParaRPr lang="en-US" sz="20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000" dirty="0"/>
              <a:t>Classifier inference cost</a:t>
            </a:r>
            <a:endParaRPr lang="en-US" sz="2000" dirty="0">
              <a:ea typeface="Calibri"/>
              <a:cs typeface="Calibri"/>
            </a:endParaRPr>
          </a:p>
          <a:p>
            <a:pPr lvl="1">
              <a:defRPr/>
            </a:pPr>
            <a:endParaRPr lang="en-US" sz="2200"/>
          </a:p>
          <a:p>
            <a:pPr>
              <a:defRPr/>
            </a:pPr>
            <a:r>
              <a:rPr lang="en-US" sz="2200" u="sng" dirty="0"/>
              <a:t>3. Classifier Performance</a:t>
            </a:r>
            <a:endParaRPr lang="en-US" sz="2200" u="sng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000" dirty="0"/>
              <a:t>Precision / Recall / F1</a:t>
            </a:r>
            <a:endParaRPr lang="en-US" sz="2000" dirty="0">
              <a:ea typeface="Calibri"/>
              <a:cs typeface="Calibri"/>
            </a:endParaRPr>
          </a:p>
          <a:p>
            <a:pPr lvl="1">
              <a:defRPr/>
            </a:pPr>
            <a:r>
              <a:rPr lang="en-US" sz="2000" dirty="0"/>
              <a:t>Trade-off between early call and false positive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31DF3-65CF-DDE6-F73C-63EA3C6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339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8CE7A-CFF6-E5E8-440A-1AF86B60F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29C66-9AAD-AD89-9D5B-9EA43D57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Calibri (Body)"/>
              </a:rPr>
              <a:t>Strategy 1 — Confidence Thresholding</a:t>
            </a:r>
            <a:endParaRPr lang="en-US" sz="4200" b="1" noProof="0" dirty="0">
              <a:latin typeface="Calibri (Body)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38BF-FFF6-4A4D-CBC8-2D54E735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u="sng" dirty="0"/>
              <a:t>Train binary classifier:</a:t>
            </a:r>
          </a:p>
          <a:p>
            <a:pPr lvl="1"/>
            <a:r>
              <a:rPr lang="en-US" sz="2000" dirty="0"/>
              <a:t>Input: CLS token from BERT over X₀:t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Output: p(entity completed) ∈ [0,1]</a:t>
            </a:r>
            <a:endParaRPr lang="en-US" sz="2000" dirty="0">
              <a:ea typeface="Calibri"/>
              <a:cs typeface="Calibri"/>
            </a:endParaRPr>
          </a:p>
          <a:p>
            <a:pPr lvl="1"/>
            <a:endParaRPr lang="en-US" sz="2000"/>
          </a:p>
          <a:p>
            <a:r>
              <a:rPr lang="en-US" sz="2200" u="sng" dirty="0"/>
              <a:t>At inference:</a:t>
            </a:r>
            <a:endParaRPr lang="en-US" sz="2200" u="sng" dirty="0">
              <a:ea typeface="Calibri"/>
              <a:cs typeface="Calibri"/>
            </a:endParaRPr>
          </a:p>
          <a:p>
            <a:pPr lvl="1"/>
            <a:r>
              <a:rPr lang="en-US" sz="2000" dirty="0"/>
              <a:t>If p &gt; </a:t>
            </a:r>
            <a:r>
              <a:rPr lang="el-GR" sz="2000" dirty="0"/>
              <a:t>τ → </a:t>
            </a:r>
            <a:r>
              <a:rPr lang="en-US" sz="2000" dirty="0"/>
              <a:t>invoke NER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Else → wait</a:t>
            </a:r>
            <a:endParaRPr lang="en-US" sz="2000" dirty="0">
              <a:ea typeface="Calibri"/>
              <a:cs typeface="Calibri"/>
            </a:endParaRPr>
          </a:p>
          <a:p>
            <a:pPr lvl="1"/>
            <a:endParaRPr lang="en-US" sz="2000"/>
          </a:p>
          <a:p>
            <a:r>
              <a:rPr lang="en-US" sz="2200" dirty="0"/>
              <a:t>Threshold τ tuned on validation set</a:t>
            </a:r>
            <a:endParaRPr lang="en-US" sz="2200" dirty="0">
              <a:ea typeface="Calibri"/>
              <a:cs typeface="Calibri"/>
            </a:endParaRPr>
          </a:p>
          <a:p>
            <a:endParaRPr lang="en-US" sz="2000"/>
          </a:p>
          <a:p>
            <a:r>
              <a:rPr lang="en-US" sz="2200" dirty="0"/>
              <a:t>Labels constructed from BIO tagging → detect when entity ends</a:t>
            </a:r>
            <a:endParaRPr lang="en-US" sz="2200" noProof="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79442-A83E-D4D6-F9C3-4E845D10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F9D902-D398-419E-A10C-54F6CE3B95D7}" type="slidenum">
              <a:rPr lang="en-US" noProof="0" smtClean="0"/>
              <a:pPr>
                <a:spcAft>
                  <a:spcPts val="600"/>
                </a:spcAft>
              </a:pPr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11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2C5DA1CA251C4EAD020A62BA43CF0D" ma:contentTypeVersion="3" ma:contentTypeDescription="Create a new document." ma:contentTypeScope="" ma:versionID="56b4d874ad6beb1421e5d7c5d9cad8bc">
  <xsd:schema xmlns:xsd="http://www.w3.org/2001/XMLSchema" xmlns:xs="http://www.w3.org/2001/XMLSchema" xmlns:p="http://schemas.microsoft.com/office/2006/metadata/properties" xmlns:ns2="6524b181-e73b-4e07-9e4c-9352c0a9f809" targetNamespace="http://schemas.microsoft.com/office/2006/metadata/properties" ma:root="true" ma:fieldsID="0e0ed72c57933c918fb2be7eab7433c7" ns2:_="">
    <xsd:import namespace="6524b181-e73b-4e07-9e4c-9352c0a9f80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24b181-e73b-4e07-9e4c-9352c0a9f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14DF8-9FCE-4BD3-882D-349A919483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1D77D26-F18E-4C5E-8CB2-B0A1E0D99B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A34E53-A826-420F-91F7-CD1E06473A36}">
  <ds:schemaRefs>
    <ds:schemaRef ds:uri="6524b181-e73b-4e07-9e4c-9352c0a9f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23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Advanced Machine Learning Semester Project</vt:lpstr>
      <vt:lpstr>Motivation </vt:lpstr>
      <vt:lpstr>Formal Problem Setting</vt:lpstr>
      <vt:lpstr>Dataset &amp; Evaluation Protocol</vt:lpstr>
      <vt:lpstr>Data Preprocessing Pipeline</vt:lpstr>
      <vt:lpstr>Data Preprocessing Pipeline</vt:lpstr>
      <vt:lpstr>Hyperparameters</vt:lpstr>
      <vt:lpstr>Evaluation Metrics (Overview)</vt:lpstr>
      <vt:lpstr>Strategy 1 — Confidence Thresholding</vt:lpstr>
      <vt:lpstr>Illustrative Example (Confidence Thresholding)</vt:lpstr>
      <vt:lpstr>Illustrative Example (Confidence Thresholding)</vt:lpstr>
      <vt:lpstr>Strategy 2 — Window Trigger Classifier</vt:lpstr>
      <vt:lpstr>Illustrative Example (Window Inference)</vt:lpstr>
      <vt:lpstr>Illustrative Example (Window Inference)</vt:lpstr>
      <vt:lpstr>Illustrative Example (Window Inference)</vt:lpstr>
      <vt:lpstr>Illustrative Example (Window Inference)</vt:lpstr>
      <vt:lpstr>Illustrative Example (Window Inference)</vt:lpstr>
      <vt:lpstr>Architecture (Classifier)</vt:lpstr>
      <vt:lpstr>Classifier Results (Word2Vec) </vt:lpstr>
      <vt:lpstr>Classifier Results (BERT CLS)</vt:lpstr>
      <vt:lpstr>Efficiency Results</vt:lpstr>
      <vt:lpstr>Limitations</vt:lpstr>
      <vt:lpstr>Conclusions</vt:lpstr>
      <vt:lpstr>Team Contributions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Implementation of a Threat Modeling Approach for AI-based Systems</dc:title>
  <dc:creator>Jamo Sharif</dc:creator>
  <cp:revision>589</cp:revision>
  <dcterms:created xsi:type="dcterms:W3CDTF">2023-10-10T16:54:31Z</dcterms:created>
  <dcterms:modified xsi:type="dcterms:W3CDTF">2025-07-12T15:35:41Z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0x0101002A2C5DA1CA251C4EAD020A62BA43CF0D</vt:lpwstr>
  </property>
</Properties>
</file>