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 id="2147483720" r:id="rId2"/>
  </p:sldMasterIdLst>
  <p:notesMasterIdLst>
    <p:notesMasterId r:id="rId15"/>
  </p:notesMasterIdLst>
  <p:handoutMasterIdLst>
    <p:handoutMasterId r:id="rId16"/>
  </p:handoutMasterIdLst>
  <p:sldIdLst>
    <p:sldId id="309" r:id="rId3"/>
    <p:sldId id="314" r:id="rId4"/>
    <p:sldId id="315" r:id="rId5"/>
    <p:sldId id="316" r:id="rId6"/>
    <p:sldId id="317" r:id="rId7"/>
    <p:sldId id="318" r:id="rId8"/>
    <p:sldId id="319" r:id="rId9"/>
    <p:sldId id="320" r:id="rId10"/>
    <p:sldId id="321" r:id="rId11"/>
    <p:sldId id="323" r:id="rId12"/>
    <p:sldId id="322" r:id="rId13"/>
    <p:sldId id="313" r:id="rId14"/>
  </p:sldIdLst>
  <p:sldSz cx="9864725" cy="6858000"/>
  <p:notesSz cx="6808788" cy="982345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charset="-122"/>
        <a:cs typeface="+mn-cs"/>
      </a:defRPr>
    </a:lvl5pPr>
    <a:lvl6pPr marL="2286000" algn="l" defTabSz="914400" rtl="0" eaLnBrk="1" latinLnBrk="0" hangingPunct="1">
      <a:defRPr sz="2400" kern="1200">
        <a:solidFill>
          <a:schemeClr val="tx1"/>
        </a:solidFill>
        <a:latin typeface="Times New Roman" pitchFamily="18" charset="0"/>
        <a:ea typeface="宋体" charset="-122"/>
        <a:cs typeface="+mn-cs"/>
      </a:defRPr>
    </a:lvl6pPr>
    <a:lvl7pPr marL="2743200" algn="l" defTabSz="914400" rtl="0" eaLnBrk="1" latinLnBrk="0" hangingPunct="1">
      <a:defRPr sz="2400" kern="1200">
        <a:solidFill>
          <a:schemeClr val="tx1"/>
        </a:solidFill>
        <a:latin typeface="Times New Roman" pitchFamily="18" charset="0"/>
        <a:ea typeface="宋体" charset="-122"/>
        <a:cs typeface="+mn-cs"/>
      </a:defRPr>
    </a:lvl7pPr>
    <a:lvl8pPr marL="3200400" algn="l" defTabSz="914400" rtl="0" eaLnBrk="1" latinLnBrk="0" hangingPunct="1">
      <a:defRPr sz="2400" kern="1200">
        <a:solidFill>
          <a:schemeClr val="tx1"/>
        </a:solidFill>
        <a:latin typeface="Times New Roman" pitchFamily="18" charset="0"/>
        <a:ea typeface="宋体" charset="-122"/>
        <a:cs typeface="+mn-cs"/>
      </a:defRPr>
    </a:lvl8pPr>
    <a:lvl9pPr marL="3657600" algn="l" defTabSz="914400" rtl="0" eaLnBrk="1" latinLnBrk="0" hangingPunct="1">
      <a:defRPr sz="2400"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DA8200"/>
    <a:srgbClr val="FFBD5B"/>
    <a:srgbClr val="C9C400"/>
    <a:srgbClr val="37992F"/>
    <a:srgbClr val="80AD1B"/>
    <a:srgbClr val="7A9E2A"/>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3" autoAdjust="0"/>
    <p:restoredTop sz="84472" autoAdjust="0"/>
  </p:normalViewPr>
  <p:slideViewPr>
    <p:cSldViewPr>
      <p:cViewPr>
        <p:scale>
          <a:sx n="66" d="100"/>
          <a:sy n="66" d="100"/>
        </p:scale>
        <p:origin x="-72" y="-72"/>
      </p:cViewPr>
      <p:guideLst>
        <p:guide orient="horz" pos="2160"/>
        <p:guide pos="31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75" d="100"/>
          <a:sy n="75" d="100"/>
        </p:scale>
        <p:origin x="-2160" y="-108"/>
      </p:cViewPr>
      <p:guideLst>
        <p:guide orient="horz" pos="3094"/>
        <p:guide pos="214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511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121859" name="Rectangle 3"/>
          <p:cNvSpPr>
            <a:spLocks noGrp="1" noChangeArrowheads="1"/>
          </p:cNvSpPr>
          <p:nvPr>
            <p:ph type="dt" sz="quarter" idx="1"/>
          </p:nvPr>
        </p:nvSpPr>
        <p:spPr bwMode="auto">
          <a:xfrm>
            <a:off x="3856038" y="0"/>
            <a:ext cx="2951162"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121860" name="Rectangle 4"/>
          <p:cNvSpPr>
            <a:spLocks noGrp="1" noChangeArrowheads="1"/>
          </p:cNvSpPr>
          <p:nvPr>
            <p:ph type="ftr" sz="quarter" idx="2"/>
          </p:nvPr>
        </p:nvSpPr>
        <p:spPr bwMode="auto">
          <a:xfrm>
            <a:off x="0" y="9331325"/>
            <a:ext cx="2951163"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121861" name="Rectangle 5"/>
          <p:cNvSpPr>
            <a:spLocks noGrp="1" noChangeArrowheads="1"/>
          </p:cNvSpPr>
          <p:nvPr>
            <p:ph type="sldNum" sz="quarter" idx="3"/>
          </p:nvPr>
        </p:nvSpPr>
        <p:spPr bwMode="auto">
          <a:xfrm>
            <a:off x="3856038" y="9331325"/>
            <a:ext cx="2951162"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pitchFamily="2" charset="-122"/>
              </a:defRPr>
            </a:lvl1pPr>
          </a:lstStyle>
          <a:p>
            <a:pPr>
              <a:defRPr/>
            </a:pPr>
            <a:fld id="{F72EAED7-D1D1-471A-8BE6-2C8CD13621E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511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11267" name="Rectangle 3"/>
          <p:cNvSpPr>
            <a:spLocks noGrp="1" noChangeArrowheads="1"/>
          </p:cNvSpPr>
          <p:nvPr>
            <p:ph type="dt" idx="1"/>
          </p:nvPr>
        </p:nvSpPr>
        <p:spPr bwMode="auto">
          <a:xfrm>
            <a:off x="3856038" y="0"/>
            <a:ext cx="2951162"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757238" y="738188"/>
            <a:ext cx="5297487" cy="36830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1038" y="4665663"/>
            <a:ext cx="5446712"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70" name="Rectangle 6"/>
          <p:cNvSpPr>
            <a:spLocks noGrp="1" noChangeArrowheads="1"/>
          </p:cNvSpPr>
          <p:nvPr>
            <p:ph type="ftr" sz="quarter" idx="4"/>
          </p:nvPr>
        </p:nvSpPr>
        <p:spPr bwMode="auto">
          <a:xfrm>
            <a:off x="0" y="9331325"/>
            <a:ext cx="2951163"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11271" name="Rectangle 7"/>
          <p:cNvSpPr>
            <a:spLocks noGrp="1" noChangeArrowheads="1"/>
          </p:cNvSpPr>
          <p:nvPr>
            <p:ph type="sldNum" sz="quarter" idx="5"/>
          </p:nvPr>
        </p:nvSpPr>
        <p:spPr bwMode="auto">
          <a:xfrm>
            <a:off x="3856038" y="9331325"/>
            <a:ext cx="2951162"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pitchFamily="2" charset="-122"/>
              </a:defRPr>
            </a:lvl1pPr>
          </a:lstStyle>
          <a:p>
            <a:pPr>
              <a:defRPr/>
            </a:pPr>
            <a:fld id="{D14A74E5-BB40-4F22-90F8-B73816814D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9775" y="2130425"/>
            <a:ext cx="8385175"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79550" y="3886200"/>
            <a:ext cx="6905625"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3713" y="1600200"/>
            <a:ext cx="88773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1688" y="274638"/>
            <a:ext cx="2219325"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3713" y="274638"/>
            <a:ext cx="6505575"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3713" y="1600200"/>
            <a:ext cx="88773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79463" y="4406900"/>
            <a:ext cx="8385175"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79463" y="2906713"/>
            <a:ext cx="8385175"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3713" y="1600200"/>
            <a:ext cx="43624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8563" y="1600200"/>
            <a:ext cx="43624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3713" y="1535113"/>
            <a:ext cx="435768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3713" y="2174875"/>
            <a:ext cx="435768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11738" y="1535113"/>
            <a:ext cx="43592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11738" y="2174875"/>
            <a:ext cx="43592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3713" y="273050"/>
            <a:ext cx="3244850"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57625" y="273050"/>
            <a:ext cx="551338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3713" y="1435100"/>
            <a:ext cx="32448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33575" y="4800600"/>
            <a:ext cx="5918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33575" y="612775"/>
            <a:ext cx="5918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33575" y="5367338"/>
            <a:ext cx="5918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ransition spd="slow"/>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ppt图-1"/>
          <p:cNvPicPr>
            <a:picLocks noChangeAspect="1" noChangeArrowheads="1"/>
          </p:cNvPicPr>
          <p:nvPr/>
        </p:nvPicPr>
        <p:blipFill>
          <a:blip r:embed="rId14"/>
          <a:srcRect/>
          <a:stretch>
            <a:fillRect/>
          </a:stretch>
        </p:blipFill>
        <p:spPr bwMode="auto">
          <a:xfrm>
            <a:off x="0" y="-1588"/>
            <a:ext cx="9864725" cy="6859588"/>
          </a:xfrm>
          <a:prstGeom prst="rect">
            <a:avLst/>
          </a:prstGeom>
          <a:noFill/>
          <a:ln w="9525">
            <a:noFill/>
            <a:miter lim="800000"/>
            <a:headEnd/>
            <a:tailEnd/>
          </a:ln>
        </p:spPr>
      </p:pic>
      <p:sp>
        <p:nvSpPr>
          <p:cNvPr id="3" name="Text Box 71"/>
          <p:cNvSpPr txBox="1">
            <a:spLocks noChangeArrowheads="1"/>
          </p:cNvSpPr>
          <p:nvPr/>
        </p:nvSpPr>
        <p:spPr bwMode="auto">
          <a:xfrm>
            <a:off x="7399338" y="6500813"/>
            <a:ext cx="2625725" cy="230187"/>
          </a:xfrm>
          <a:prstGeom prst="rect">
            <a:avLst/>
          </a:prstGeom>
          <a:noFill/>
          <a:ln w="9525">
            <a:noFill/>
            <a:miter lim="800000"/>
            <a:headEnd/>
            <a:tailEnd/>
          </a:ln>
        </p:spPr>
        <p:txBody>
          <a:bodyPr>
            <a:spAutoFit/>
          </a:bodyPr>
          <a:lstStyle/>
          <a:p>
            <a:pPr>
              <a:spcBef>
                <a:spcPct val="50000"/>
              </a:spcBef>
              <a:defRPr/>
            </a:pPr>
            <a:r>
              <a:rPr lang="en-US" altLang="zh-CN" sz="900" b="1" i="1" dirty="0">
                <a:solidFill>
                  <a:srgbClr val="005696"/>
                </a:solidFill>
                <a:ea typeface="宋体" pitchFamily="2" charset="-122"/>
              </a:rPr>
              <a:t>Network Optimization Expert Team</a:t>
            </a:r>
          </a:p>
        </p:txBody>
      </p:sp>
      <p:sp>
        <p:nvSpPr>
          <p:cNvPr id="4" name="矩形 3"/>
          <p:cNvSpPr/>
          <p:nvPr/>
        </p:nvSpPr>
        <p:spPr bwMode="auto">
          <a:xfrm>
            <a:off x="0" y="0"/>
            <a:ext cx="9864725" cy="6858000"/>
          </a:xfrm>
          <a:prstGeom prst="rect">
            <a:avLst/>
          </a:prstGeom>
          <a:solidFill>
            <a:schemeClr val="bg1"/>
          </a:solidFill>
          <a:ln w="9525" cap="flat" cmpd="sng" algn="ctr">
            <a:noFill/>
            <a:prstDash val="solid"/>
            <a:round/>
            <a:headEnd type="none" w="med" len="med"/>
            <a:tailEnd type="none" w="med" len="med"/>
          </a:ln>
          <a:effectLst/>
        </p:spPr>
        <p:txBody>
          <a:bodyPr/>
          <a:lstStyle/>
          <a:p>
            <a:pPr>
              <a:defRPr/>
            </a:pPr>
            <a:endParaRPr lang="zh-CN" altLang="en-US" b="1"/>
          </a:p>
        </p:txBody>
      </p:sp>
      <p:sp>
        <p:nvSpPr>
          <p:cNvPr id="5" name="矩形 12"/>
          <p:cNvSpPr>
            <a:spLocks noChangeArrowheads="1"/>
          </p:cNvSpPr>
          <p:nvPr/>
        </p:nvSpPr>
        <p:spPr bwMode="auto">
          <a:xfrm>
            <a:off x="0" y="785813"/>
            <a:ext cx="9864725" cy="214312"/>
          </a:xfrm>
          <a:prstGeom prst="rect">
            <a:avLst/>
          </a:prstGeom>
          <a:solidFill>
            <a:srgbClr val="EBFFFF"/>
          </a:solidFill>
          <a:ln w="9525" algn="ctr">
            <a:noFill/>
            <a:round/>
            <a:headEnd/>
            <a:tailEnd/>
          </a:ln>
        </p:spPr>
        <p:txBody>
          <a:bodyPr/>
          <a:lstStyle/>
          <a:p>
            <a:pPr>
              <a:defRPr/>
            </a:pPr>
            <a:endParaRPr lang="zh-CN" altLang="en-US" b="1">
              <a:ea typeface="宋体" pitchFamily="2" charset="-122"/>
            </a:endParaRPr>
          </a:p>
        </p:txBody>
      </p:sp>
      <p:sp>
        <p:nvSpPr>
          <p:cNvPr id="6" name="矩形 5"/>
          <p:cNvSpPr/>
          <p:nvPr/>
        </p:nvSpPr>
        <p:spPr bwMode="auto">
          <a:xfrm>
            <a:off x="500" y="1000108"/>
            <a:ext cx="9863725" cy="5857892"/>
          </a:xfrm>
          <a:prstGeom prst="rect">
            <a:avLst/>
          </a:prstGeom>
          <a:gradFill flip="none" rotWithShape="1">
            <a:gsLst>
              <a:gs pos="0">
                <a:srgbClr val="D9F2F7"/>
              </a:gs>
              <a:gs pos="50000">
                <a:srgbClr val="D9F2F7">
                  <a:alpha val="44000"/>
                </a:srgbClr>
              </a:gs>
              <a:gs pos="100000">
                <a:srgbClr val="EBFFFF">
                  <a:alpha val="42000"/>
                </a:srgbClr>
              </a:gs>
            </a:gsLst>
            <a:lin ang="5400000" scaled="1"/>
            <a:tileRect/>
          </a:gradFill>
          <a:ln w="9525" cap="flat" cmpd="sng" algn="ctr">
            <a:noFill/>
            <a:prstDash val="solid"/>
            <a:round/>
            <a:headEnd type="none" w="med" len="med"/>
            <a:tailEnd type="none" w="med" len="med"/>
          </a:ln>
          <a:effectLst/>
        </p:spPr>
        <p:txBody>
          <a:bodyPr/>
          <a:lstStyle/>
          <a:p>
            <a:pPr>
              <a:defRPr/>
            </a:pPr>
            <a:endParaRPr lang="zh-CN" altLang="en-US" b="1"/>
          </a:p>
        </p:txBody>
      </p:sp>
      <p:sp>
        <p:nvSpPr>
          <p:cNvPr id="7" name="矩形 8"/>
          <p:cNvSpPr>
            <a:spLocks noChangeArrowheads="1"/>
          </p:cNvSpPr>
          <p:nvPr/>
        </p:nvSpPr>
        <p:spPr bwMode="auto">
          <a:xfrm>
            <a:off x="0" y="6715125"/>
            <a:ext cx="8477250" cy="142875"/>
          </a:xfrm>
          <a:prstGeom prst="rect">
            <a:avLst/>
          </a:prstGeom>
          <a:solidFill>
            <a:srgbClr val="D9F2F7"/>
          </a:solidFill>
          <a:ln w="9525" algn="ctr">
            <a:noFill/>
            <a:round/>
            <a:headEnd/>
            <a:tailEnd/>
          </a:ln>
        </p:spPr>
        <p:txBody>
          <a:bodyPr/>
          <a:lstStyle/>
          <a:p>
            <a:pPr>
              <a:defRPr/>
            </a:pPr>
            <a:endParaRPr lang="zh-CN" altLang="en-US" b="1">
              <a:ea typeface="宋体" pitchFamily="2" charset="-122"/>
            </a:endParaRPr>
          </a:p>
        </p:txBody>
      </p:sp>
      <p:sp>
        <p:nvSpPr>
          <p:cNvPr id="8" name="矩形 9"/>
          <p:cNvSpPr>
            <a:spLocks noChangeArrowheads="1"/>
          </p:cNvSpPr>
          <p:nvPr/>
        </p:nvSpPr>
        <p:spPr bwMode="auto">
          <a:xfrm flipV="1">
            <a:off x="8323263" y="6715125"/>
            <a:ext cx="1541462" cy="142875"/>
          </a:xfrm>
          <a:prstGeom prst="rect">
            <a:avLst/>
          </a:prstGeom>
          <a:solidFill>
            <a:srgbClr val="FFCC00"/>
          </a:solidFill>
          <a:ln w="9525" algn="ctr">
            <a:noFill/>
            <a:round/>
            <a:headEnd/>
            <a:tailEnd/>
          </a:ln>
        </p:spPr>
        <p:txBody>
          <a:bodyPr rot="10800000"/>
          <a:lstStyle/>
          <a:p>
            <a:pPr>
              <a:defRPr/>
            </a:pPr>
            <a:endParaRPr lang="zh-CN" altLang="en-US" b="1">
              <a:ea typeface="宋体" pitchFamily="2" charset="-122"/>
            </a:endParaRPr>
          </a:p>
        </p:txBody>
      </p:sp>
      <p:grpSp>
        <p:nvGrpSpPr>
          <p:cNvPr id="2059" name="矩形 9"/>
          <p:cNvGrpSpPr>
            <a:grpSpLocks/>
          </p:cNvGrpSpPr>
          <p:nvPr/>
        </p:nvGrpSpPr>
        <p:grpSpPr bwMode="auto">
          <a:xfrm>
            <a:off x="303213" y="993775"/>
            <a:ext cx="7642225" cy="60325"/>
            <a:chOff x="177" y="626"/>
            <a:chExt cx="4462" cy="38"/>
          </a:xfrm>
        </p:grpSpPr>
        <p:pic>
          <p:nvPicPr>
            <p:cNvPr id="2061" name="矩形 9"/>
            <p:cNvPicPr>
              <a:picLocks noChangeArrowheads="1"/>
            </p:cNvPicPr>
            <p:nvPr/>
          </p:nvPicPr>
          <p:blipFill>
            <a:blip r:embed="rId15"/>
            <a:srcRect/>
            <a:stretch>
              <a:fillRect/>
            </a:stretch>
          </p:blipFill>
          <p:spPr bwMode="auto">
            <a:xfrm>
              <a:off x="177" y="626"/>
              <a:ext cx="4462" cy="38"/>
            </a:xfrm>
            <a:prstGeom prst="rect">
              <a:avLst/>
            </a:prstGeom>
            <a:noFill/>
            <a:ln w="9525">
              <a:noFill/>
              <a:miter lim="800000"/>
              <a:headEnd/>
              <a:tailEnd/>
            </a:ln>
          </p:spPr>
        </p:pic>
        <p:sp>
          <p:nvSpPr>
            <p:cNvPr id="142349" name="Text Box 13"/>
            <p:cNvSpPr txBox="1">
              <a:spLocks noChangeArrowheads="1"/>
            </p:cNvSpPr>
            <p:nvPr/>
          </p:nvSpPr>
          <p:spPr bwMode="auto">
            <a:xfrm rot="10800000">
              <a:off x="180" y="630"/>
              <a:ext cx="4456" cy="29"/>
            </a:xfrm>
            <a:prstGeom prst="rect">
              <a:avLst/>
            </a:prstGeom>
            <a:noFill/>
            <a:ln w="9525">
              <a:noFill/>
              <a:miter lim="800000"/>
              <a:headEnd/>
              <a:tailEnd/>
            </a:ln>
          </p:spPr>
          <p:txBody>
            <a:bodyPr rot="10800000"/>
            <a:lstStyle/>
            <a:p>
              <a:pPr>
                <a:defRPr/>
              </a:pPr>
              <a:endParaRPr lang="zh-CN" altLang="zh-CN" b="1">
                <a:ea typeface="宋体" pitchFamily="2" charset="-122"/>
              </a:endParaRPr>
            </a:p>
          </p:txBody>
        </p:sp>
      </p:grpSp>
      <p:sp>
        <p:nvSpPr>
          <p:cNvPr id="11" name="矩形 10"/>
          <p:cNvSpPr>
            <a:spLocks noChangeArrowheads="1"/>
          </p:cNvSpPr>
          <p:nvPr/>
        </p:nvSpPr>
        <p:spPr bwMode="auto">
          <a:xfrm flipV="1">
            <a:off x="0" y="981075"/>
            <a:ext cx="461963" cy="74613"/>
          </a:xfrm>
          <a:prstGeom prst="rect">
            <a:avLst/>
          </a:prstGeom>
          <a:solidFill>
            <a:srgbClr val="F6C700"/>
          </a:solidFill>
          <a:ln w="9525" algn="ctr">
            <a:noFill/>
            <a:round/>
            <a:headEnd/>
            <a:tailEnd/>
          </a:ln>
        </p:spPr>
        <p:txBody>
          <a:bodyPr rot="10800000"/>
          <a:lstStyle/>
          <a:p>
            <a:pPr>
              <a:defRPr/>
            </a:pPr>
            <a:endParaRPr lang="zh-CN" altLang="en-US" b="1"/>
          </a:p>
        </p:txBody>
      </p:sp>
    </p:spTree>
  </p:cSld>
  <p:clrMap bg1="lt1" tx1="dk1" bg2="lt2" tx2="dk2" accent1="accent1" accent2="accent2" accent3="accent3" accent4="accent4" accent5="accent5" accent6="accent6" hlink="hlink" folHlink="folHlink"/>
  <p:sldLayoutIdLst>
    <p:sldLayoutId id="2147483732" r:id="rId1"/>
    <p:sldLayoutId id="2147483731" r:id="rId2"/>
    <p:sldLayoutId id="2147483730" r:id="rId3"/>
    <p:sldLayoutId id="2147483729" r:id="rId4"/>
    <p:sldLayoutId id="2147483728" r:id="rId5"/>
    <p:sldLayoutId id="2147483727" r:id="rId6"/>
    <p:sldLayoutId id="2147483726" r:id="rId7"/>
    <p:sldLayoutId id="2147483725" r:id="rId8"/>
    <p:sldLayoutId id="2147483724" r:id="rId9"/>
    <p:sldLayoutId id="2147483723" r:id="rId10"/>
    <p:sldLayoutId id="2147483722" r:id="rId11"/>
    <p:sldLayoutId id="2147483721" r:id="rId12"/>
  </p:sldLayoutIdLst>
  <p:transition spd="slow"/>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22" name="Rectangle 23"/>
          <p:cNvSpPr>
            <a:spLocks noChangeArrowheads="1"/>
          </p:cNvSpPr>
          <p:nvPr/>
        </p:nvSpPr>
        <p:spPr bwMode="gray">
          <a:xfrm>
            <a:off x="1044575" y="1773238"/>
            <a:ext cx="1643063" cy="423862"/>
          </a:xfrm>
          <a:prstGeom prst="rect">
            <a:avLst/>
          </a:prstGeom>
          <a:gradFill flip="none" rotWithShape="1">
            <a:gsLst>
              <a:gs pos="0">
                <a:srgbClr val="5AAB1D">
                  <a:shade val="30000"/>
                  <a:satMod val="115000"/>
                </a:srgbClr>
              </a:gs>
              <a:gs pos="50000">
                <a:srgbClr val="5AAB1D">
                  <a:shade val="67500"/>
                  <a:satMod val="115000"/>
                </a:srgbClr>
              </a:gs>
              <a:gs pos="100000">
                <a:srgbClr val="5AAB1D">
                  <a:shade val="100000"/>
                  <a:satMod val="115000"/>
                </a:srgbClr>
              </a:gs>
            </a:gsLst>
            <a:lin ang="5400000" scaled="1"/>
            <a:tileRect/>
          </a:gradFill>
          <a:ln w="9525" algn="ctr">
            <a:noFill/>
            <a:miter lim="800000"/>
            <a:headEnd/>
            <a:tailEnd/>
          </a:ln>
          <a:effectLst>
            <a:outerShdw blurRad="76200" dist="63500" dir="19620000" sy="23000" kx="-1200000" algn="bl" rotWithShape="0">
              <a:prstClr val="black">
                <a:alpha val="51000"/>
              </a:prstClr>
            </a:outerShdw>
          </a:effectLst>
        </p:spPr>
        <p:txBody>
          <a:bodyPr wrap="none" anchor="ctr"/>
          <a:lstStyle/>
          <a:p>
            <a:pPr algn="ctr">
              <a:defRPr/>
            </a:pPr>
            <a:r>
              <a:rPr lang="zh-CN" altLang="en-US" sz="1600">
                <a:solidFill>
                  <a:schemeClr val="bg1"/>
                </a:solidFill>
                <a:latin typeface="微软雅黑" pitchFamily="34" charset="-122"/>
                <a:ea typeface="微软雅黑" pitchFamily="34" charset="-122"/>
              </a:rPr>
              <a:t>内容摘要</a:t>
            </a:r>
          </a:p>
        </p:txBody>
      </p:sp>
      <p:sp>
        <p:nvSpPr>
          <p:cNvPr id="17411" name="Text Box 5"/>
          <p:cNvSpPr txBox="1">
            <a:spLocks noChangeArrowheads="1"/>
          </p:cNvSpPr>
          <p:nvPr/>
        </p:nvSpPr>
        <p:spPr bwMode="auto">
          <a:xfrm>
            <a:off x="971550" y="2924175"/>
            <a:ext cx="8636000" cy="1187450"/>
          </a:xfrm>
          <a:prstGeom prst="rect">
            <a:avLst/>
          </a:prstGeom>
          <a:noFill/>
          <a:ln w="9525">
            <a:noFill/>
            <a:miter lim="800000"/>
            <a:headEnd/>
            <a:tailEnd/>
          </a:ln>
        </p:spPr>
        <p:txBody>
          <a:bodyPr wrap="none">
            <a:spAutoFit/>
          </a:bodyPr>
          <a:lstStyle/>
          <a:p>
            <a:pPr marL="457200" indent="-457200">
              <a:lnSpc>
                <a:spcPct val="150000"/>
              </a:lnSpc>
              <a:buFontTx/>
              <a:buAutoNum type="circleNumDbPlain"/>
            </a:pPr>
            <a:r>
              <a:rPr lang="en-US" altLang="zh-CN" b="1">
                <a:latin typeface="Adobe 黑体 Std R" pitchFamily="34" charset="-122"/>
                <a:ea typeface="Adobe 黑体 Std R" pitchFamily="34" charset="-122"/>
              </a:rPr>
              <a:t>PHP5.4 </a:t>
            </a:r>
            <a:r>
              <a:rPr lang="zh-CN" altLang="en-US" b="1">
                <a:latin typeface="Adobe 黑体 Std R" pitchFamily="34" charset="-122"/>
                <a:ea typeface="Adobe 黑体 Std R" pitchFamily="34" charset="-122"/>
              </a:rPr>
              <a:t>数组介绍和基本操作（创建、修改、删除、使用）</a:t>
            </a:r>
          </a:p>
          <a:p>
            <a:pPr marL="457200" indent="-457200">
              <a:lnSpc>
                <a:spcPct val="150000"/>
              </a:lnSpc>
              <a:buFontTx/>
              <a:buAutoNum type="circleNumDbPlain"/>
            </a:pPr>
            <a:r>
              <a:rPr lang="en-US" altLang="zh-CN" b="1">
                <a:latin typeface="Adobe 黑体 Std R" pitchFamily="34" charset="-122"/>
                <a:ea typeface="Adobe 黑体 Std R" pitchFamily="34" charset="-122"/>
              </a:rPr>
              <a:t>PHP5.4 </a:t>
            </a:r>
            <a:r>
              <a:rPr lang="zh-CN" altLang="en-US" b="1">
                <a:latin typeface="Adobe 黑体 Std R" pitchFamily="34" charset="-122"/>
                <a:ea typeface="Adobe 黑体 Std R" pitchFamily="34" charset="-122"/>
              </a:rPr>
              <a:t>二维数组、遍历数组和相关数组函数</a:t>
            </a:r>
          </a:p>
        </p:txBody>
      </p:sp>
      <p:sp>
        <p:nvSpPr>
          <p:cNvPr id="17412" name="Text Box 7"/>
          <p:cNvSpPr txBox="1">
            <a:spLocks noChangeArrowheads="1"/>
          </p:cNvSpPr>
          <p:nvPr/>
        </p:nvSpPr>
        <p:spPr bwMode="auto">
          <a:xfrm>
            <a:off x="447675" y="5956300"/>
            <a:ext cx="2287588" cy="517525"/>
          </a:xfrm>
          <a:prstGeom prst="rect">
            <a:avLst/>
          </a:prstGeom>
          <a:noFill/>
          <a:ln w="9525">
            <a:noFill/>
            <a:miter lim="800000"/>
            <a:headEnd/>
            <a:tailEnd/>
          </a:ln>
        </p:spPr>
        <p:txBody>
          <a:bodyPr wrap="none">
            <a:spAutoFit/>
          </a:bodyPr>
          <a:lstStyle/>
          <a:p>
            <a:r>
              <a:rPr lang="zh-CN" altLang="en-US" sz="1400" b="1">
                <a:solidFill>
                  <a:srgbClr val="CF350B"/>
                </a:solidFill>
                <a:latin typeface="Adobe 黑体 Std R" pitchFamily="34" charset="-122"/>
                <a:ea typeface="Adobe 黑体 Std R" pitchFamily="34" charset="-122"/>
              </a:rPr>
              <a:t>主讲：</a:t>
            </a:r>
            <a:r>
              <a:rPr lang="zh-CN" altLang="en-US" sz="1400" b="1">
                <a:solidFill>
                  <a:schemeClr val="accent2"/>
                </a:solidFill>
                <a:latin typeface="Adobe 黑体 Std R" pitchFamily="34" charset="-122"/>
                <a:ea typeface="Adobe 黑体 Std R" pitchFamily="34" charset="-122"/>
              </a:rPr>
              <a:t>张恩民</a:t>
            </a:r>
          </a:p>
          <a:p>
            <a:r>
              <a:rPr lang="zh-CN" altLang="en-US" sz="1400" b="1">
                <a:solidFill>
                  <a:srgbClr val="CF350B"/>
                </a:solidFill>
                <a:latin typeface="Adobe 黑体 Std R" pitchFamily="34" charset="-122"/>
                <a:ea typeface="Adobe 黑体 Std R" pitchFamily="34" charset="-122"/>
              </a:rPr>
              <a:t>官网：</a:t>
            </a:r>
            <a:r>
              <a:rPr lang="en-US" altLang="zh-CN" sz="1400" b="1">
                <a:solidFill>
                  <a:schemeClr val="accent2"/>
                </a:solidFill>
                <a:latin typeface="Adobe 黑体 Std R" pitchFamily="34" charset="-122"/>
                <a:ea typeface="Adobe 黑体 Std R" pitchFamily="34" charset="-122"/>
              </a:rPr>
              <a:t>www.php100.com</a:t>
            </a:r>
          </a:p>
        </p:txBody>
      </p:sp>
      <p:sp>
        <p:nvSpPr>
          <p:cNvPr id="17413"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60419"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sp>
        <p:nvSpPr>
          <p:cNvPr id="60420" name="Rectangle 4"/>
          <p:cNvSpPr>
            <a:spLocks noChangeArrowheads="1"/>
          </p:cNvSpPr>
          <p:nvPr/>
        </p:nvSpPr>
        <p:spPr bwMode="auto">
          <a:xfrm>
            <a:off x="323850" y="1412875"/>
            <a:ext cx="3087688" cy="639763"/>
          </a:xfrm>
          <a:prstGeom prst="rect">
            <a:avLst/>
          </a:prstGeom>
          <a:noFill/>
          <a:ln w="9525">
            <a:noFill/>
            <a:miter lim="800000"/>
            <a:headEnd/>
            <a:tailEnd/>
          </a:ln>
          <a:effectLst/>
        </p:spPr>
        <p:txBody>
          <a:bodyPr wrap="none">
            <a:spAutoFit/>
          </a:bodyPr>
          <a:lstStyle/>
          <a:p>
            <a:pPr marL="457200" indent="-457200" algn="just">
              <a:lnSpc>
                <a:spcPct val="150000"/>
              </a:lnSpc>
            </a:pPr>
            <a:r>
              <a:rPr lang="en-US" altLang="zh-CN" b="1"/>
              <a:t>PHP5.4 </a:t>
            </a:r>
            <a:r>
              <a:rPr lang="zh-CN" altLang="en-US" b="1"/>
              <a:t>数组相关函数</a:t>
            </a:r>
          </a:p>
        </p:txBody>
      </p:sp>
      <p:graphicFrame>
        <p:nvGraphicFramePr>
          <p:cNvPr id="60543" name="Group 127"/>
          <p:cNvGraphicFramePr>
            <a:graphicFrameLocks noGrp="1"/>
          </p:cNvGraphicFramePr>
          <p:nvPr/>
        </p:nvGraphicFramePr>
        <p:xfrm>
          <a:off x="468313" y="2060575"/>
          <a:ext cx="5586412" cy="4154488"/>
        </p:xfrm>
        <a:graphic>
          <a:graphicData uri="http://schemas.openxmlformats.org/drawingml/2006/table">
            <a:tbl>
              <a:tblPr/>
              <a:tblGrid>
                <a:gridCol w="1336675"/>
                <a:gridCol w="4249737"/>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charset="-122"/>
                          <a:ea typeface="宋体" charset="-122"/>
                        </a:rPr>
                        <a:t>函数名</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charset="-122"/>
                          <a:ea typeface="宋体" charset="-122"/>
                        </a:rPr>
                        <a:t>函数功能概述</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	  </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新建一个数组</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array_combine</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创建一个数组，用一个数组的值作为其键名，另一个数组的值作为其值</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array_count_values</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统计数组中所有的值出现的次数</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array_fill</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用给定的值填充数组</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array_flip</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交换数组中的键和值</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array_keys</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返回数组中所有的键名</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array_pad</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用值将数组填补到指定长度</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array_product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计算数组中所有值的乘积</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array_rand</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从数组中随机取出一个或多个单元</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array_shift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将数组开头的单元移出数组</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array_pop</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将数组最后一个单元移除数组</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array_unshift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在数组开头插入一个或多个单元</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array_push</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将一个或多个单元压入数组的末尾（入栈）</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array_slice</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从数组中取出一段</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array_sum</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计算数组中所有值的和</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array_unique</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移除数组中重复的值</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57348"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graphicFrame>
        <p:nvGraphicFramePr>
          <p:cNvPr id="57967" name="Group 623"/>
          <p:cNvGraphicFramePr>
            <a:graphicFrameLocks noGrp="1"/>
          </p:cNvGraphicFramePr>
          <p:nvPr/>
        </p:nvGraphicFramePr>
        <p:xfrm>
          <a:off x="468313" y="1484313"/>
          <a:ext cx="5586412" cy="4932362"/>
        </p:xfrm>
        <a:graphic>
          <a:graphicData uri="http://schemas.openxmlformats.org/drawingml/2006/table">
            <a:tbl>
              <a:tblPr/>
              <a:tblGrid>
                <a:gridCol w="1336675"/>
                <a:gridCol w="4249737"/>
              </a:tblGrid>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array_values</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返回数组中所有的值</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assort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对数组进行排序并保持索引关系</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arsort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对数组进行逆向排序并保持索引关系</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ksort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键名的正序对数组进行排序</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krsort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键名的倒序对数组进行排序</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sort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键值的正序对数组进行排序</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rsort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键值的倒序对数组进行排序</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count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计算数组中的单元数目或对象中的属性个数</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current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返回数组中的当前单元</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each</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返回数组中当前的键／值对并将数组指针向前移动一步</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list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把数组中的值赋给一些变量</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end</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将数组的内部指针指向最后一个单元</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in_array</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检查数组中是否存在某个值</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next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将数组中的内部指针向前移动一位</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prev</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将数组的内部指针倒回一位</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range</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建立一个包含指定范围单元的数组</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reset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将数组的内部指针指向第一个单元</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shuffle</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将数组打乱</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print_r</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印关于变量的易于理解的信息</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rPr>
                        <a:t>var_dump</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charset="-122"/>
                          <a:ea typeface="宋体" charset="-122"/>
                        </a:rPr>
                        <a:t>打印变量的相关信息</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44"/>
          <p:cNvPicPr>
            <a:picLocks noChangeAspect="1" noChangeArrowheads="1"/>
          </p:cNvPicPr>
          <p:nvPr/>
        </p:nvPicPr>
        <p:blipFill>
          <a:blip r:embed="rId2"/>
          <a:srcRect/>
          <a:stretch>
            <a:fillRect/>
          </a:stretch>
        </p:blipFill>
        <p:spPr bwMode="auto">
          <a:xfrm>
            <a:off x="8450263" y="6354763"/>
            <a:ext cx="1414462" cy="387350"/>
          </a:xfrm>
          <a:prstGeom prst="rect">
            <a:avLst/>
          </a:prstGeom>
          <a:noFill/>
          <a:ln w="9525">
            <a:noFill/>
            <a:miter lim="800000"/>
            <a:headEnd/>
            <a:tailEnd/>
          </a:ln>
        </p:spPr>
      </p:pic>
      <p:sp>
        <p:nvSpPr>
          <p:cNvPr id="39938" name="Text Box 7"/>
          <p:cNvSpPr txBox="1">
            <a:spLocks noChangeArrowheads="1"/>
          </p:cNvSpPr>
          <p:nvPr/>
        </p:nvSpPr>
        <p:spPr bwMode="auto">
          <a:xfrm>
            <a:off x="1260475" y="2349500"/>
            <a:ext cx="7137400" cy="1920875"/>
          </a:xfrm>
          <a:prstGeom prst="rect">
            <a:avLst/>
          </a:prstGeom>
          <a:noFill/>
          <a:ln w="9525">
            <a:noFill/>
            <a:miter lim="800000"/>
            <a:headEnd/>
            <a:tailEnd/>
          </a:ln>
        </p:spPr>
        <p:txBody>
          <a:bodyPr wrap="none">
            <a:spAutoFit/>
          </a:bodyPr>
          <a:lstStyle/>
          <a:p>
            <a:pPr algn="ctr"/>
            <a:r>
              <a:rPr lang="zh-CN" altLang="en-US" sz="4000" b="1">
                <a:latin typeface="微软雅黑" pitchFamily="34" charset="-122"/>
                <a:ea typeface="微软雅黑" pitchFamily="34" charset="-122"/>
              </a:rPr>
              <a:t>感谢收看本次教程</a:t>
            </a:r>
          </a:p>
          <a:p>
            <a:pPr algn="ctr"/>
            <a:endParaRPr lang="zh-CN" altLang="en-US" sz="4000" b="1">
              <a:latin typeface="微软雅黑" pitchFamily="34" charset="-122"/>
              <a:ea typeface="微软雅黑" pitchFamily="34" charset="-122"/>
            </a:endParaRPr>
          </a:p>
          <a:p>
            <a:pPr algn="ctr"/>
            <a:r>
              <a:rPr lang="zh-CN" altLang="en-US" sz="4000" b="1">
                <a:latin typeface="微软雅黑" pitchFamily="34" charset="-122"/>
                <a:ea typeface="微软雅黑" pitchFamily="34" charset="-122"/>
              </a:rPr>
              <a:t>欢迎访问</a:t>
            </a:r>
            <a:r>
              <a:rPr lang="en-US" altLang="zh-CN" sz="4000" b="1">
                <a:latin typeface="微软雅黑" pitchFamily="34" charset="-122"/>
                <a:ea typeface="微软雅黑" pitchFamily="34" charset="-122"/>
              </a:rPr>
              <a:t>: </a:t>
            </a:r>
            <a:r>
              <a:rPr lang="en-US" altLang="zh-CN" sz="4000" b="1">
                <a:solidFill>
                  <a:schemeClr val="accent2"/>
                </a:solidFill>
                <a:latin typeface="微软雅黑" pitchFamily="34" charset="-122"/>
                <a:ea typeface="微软雅黑" pitchFamily="34" charset="-122"/>
              </a:rPr>
              <a:t>www.php100.com</a:t>
            </a:r>
          </a:p>
        </p:txBody>
      </p:sp>
      <p:sp>
        <p:nvSpPr>
          <p:cNvPr id="39941"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40966"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sp>
        <p:nvSpPr>
          <p:cNvPr id="40967" name="Rectangle 7"/>
          <p:cNvSpPr>
            <a:spLocks noChangeArrowheads="1"/>
          </p:cNvSpPr>
          <p:nvPr/>
        </p:nvSpPr>
        <p:spPr bwMode="auto">
          <a:xfrm>
            <a:off x="323850" y="1412875"/>
            <a:ext cx="2474913" cy="639763"/>
          </a:xfrm>
          <a:prstGeom prst="rect">
            <a:avLst/>
          </a:prstGeom>
          <a:noFill/>
          <a:ln w="9525">
            <a:noFill/>
            <a:miter lim="800000"/>
            <a:headEnd/>
            <a:tailEnd/>
          </a:ln>
          <a:effectLst/>
        </p:spPr>
        <p:txBody>
          <a:bodyPr wrap="none">
            <a:spAutoFit/>
          </a:bodyPr>
          <a:lstStyle/>
          <a:p>
            <a:pPr marL="457200" indent="-457200">
              <a:lnSpc>
                <a:spcPct val="150000"/>
              </a:lnSpc>
            </a:pPr>
            <a:r>
              <a:rPr lang="en-US" altLang="zh-CN" b="1"/>
              <a:t>PHP5.4 </a:t>
            </a:r>
            <a:r>
              <a:rPr lang="zh-CN" altLang="en-US" b="1"/>
              <a:t>数组介绍</a:t>
            </a:r>
            <a:endParaRPr lang="en-US" altLang="zh-CN" b="1"/>
          </a:p>
        </p:txBody>
      </p:sp>
      <p:sp>
        <p:nvSpPr>
          <p:cNvPr id="40968" name="Text Box 8"/>
          <p:cNvSpPr txBox="1">
            <a:spLocks noChangeArrowheads="1"/>
          </p:cNvSpPr>
          <p:nvPr/>
        </p:nvSpPr>
        <p:spPr bwMode="auto">
          <a:xfrm>
            <a:off x="539750" y="2276475"/>
            <a:ext cx="8588375" cy="1163638"/>
          </a:xfrm>
          <a:prstGeom prst="rect">
            <a:avLst/>
          </a:prstGeom>
          <a:noFill/>
          <a:ln w="9525">
            <a:noFill/>
            <a:miter lim="800000"/>
            <a:headEnd/>
            <a:tailEnd/>
          </a:ln>
          <a:effectLst/>
        </p:spPr>
        <p:txBody>
          <a:bodyPr>
            <a:spAutoFit/>
          </a:bodyPr>
          <a:lstStyle/>
          <a:p>
            <a:pPr>
              <a:lnSpc>
                <a:spcPct val="130000"/>
              </a:lnSpc>
            </a:pPr>
            <a:r>
              <a:rPr lang="zh-CN" altLang="en-US" sz="1800" b="1"/>
              <a:t>数组提供了一种快速，方便地管理一组相关数据的方法，是</a:t>
            </a:r>
            <a:r>
              <a:rPr lang="en-US" altLang="zh-CN" sz="1800" b="1"/>
              <a:t>php</a:t>
            </a:r>
            <a:r>
              <a:rPr lang="zh-CN" altLang="en-US" sz="1800" b="1"/>
              <a:t>程序设计中的重要内容。通过数组可以对大量性质相同的数据进行存储，排序，插入及删除等操作，从而可以有效地提高程序开发效率及改善程序的编写方式。</a:t>
            </a:r>
          </a:p>
        </p:txBody>
      </p:sp>
      <p:sp>
        <p:nvSpPr>
          <p:cNvPr id="40970" name="Text Box 10"/>
          <p:cNvSpPr txBox="1">
            <a:spLocks noChangeArrowheads="1"/>
          </p:cNvSpPr>
          <p:nvPr/>
        </p:nvSpPr>
        <p:spPr bwMode="auto">
          <a:xfrm>
            <a:off x="611188" y="4868863"/>
            <a:ext cx="8588375" cy="1163637"/>
          </a:xfrm>
          <a:prstGeom prst="rect">
            <a:avLst/>
          </a:prstGeom>
          <a:noFill/>
          <a:ln w="9525">
            <a:noFill/>
            <a:miter lim="800000"/>
            <a:headEnd/>
            <a:tailEnd/>
          </a:ln>
          <a:effectLst/>
        </p:spPr>
        <p:txBody>
          <a:bodyPr>
            <a:spAutoFit/>
          </a:bodyPr>
          <a:lstStyle/>
          <a:p>
            <a:pPr>
              <a:lnSpc>
                <a:spcPct val="130000"/>
              </a:lnSpc>
            </a:pPr>
            <a:r>
              <a:rPr lang="en-US" altLang="zh-CN" sz="1800" b="1"/>
              <a:t>php</a:t>
            </a:r>
            <a:r>
              <a:rPr lang="zh-CN" altLang="en-US" sz="1800" b="1"/>
              <a:t>中将数组分为一维数组，二维数组和多维数组，但无论是一维还是多维，可以统一将数组分为数字索引数组和关联数组两种。每个元素由一个特殊的标识符来区分，称之为键</a:t>
            </a:r>
            <a:r>
              <a:rPr lang="en-US" altLang="zh-CN" sz="1800" b="1"/>
              <a:t>(key)</a:t>
            </a:r>
            <a:r>
              <a:rPr lang="zh-CN" altLang="en-US" sz="1800" b="1"/>
              <a:t>而每个键对应一个值</a:t>
            </a:r>
            <a:r>
              <a:rPr lang="en-US" altLang="zh-CN" sz="1800" b="1"/>
              <a:t>(value)</a:t>
            </a:r>
            <a:r>
              <a:rPr lang="zh-CN" altLang="en-US" sz="1800" b="1"/>
              <a:t>。</a:t>
            </a:r>
          </a:p>
        </p:txBody>
      </p:sp>
      <p:graphicFrame>
        <p:nvGraphicFramePr>
          <p:cNvPr id="41043" name="Group 83"/>
          <p:cNvGraphicFramePr>
            <a:graphicFrameLocks noGrp="1"/>
          </p:cNvGraphicFramePr>
          <p:nvPr/>
        </p:nvGraphicFramePr>
        <p:xfrm>
          <a:off x="1260475" y="3500438"/>
          <a:ext cx="7056438" cy="1323975"/>
        </p:xfrm>
        <a:graphic>
          <a:graphicData uri="http://schemas.openxmlformats.org/drawingml/2006/table">
            <a:tbl>
              <a:tblPr/>
              <a:tblGrid>
                <a:gridCol w="1384300"/>
                <a:gridCol w="1417638"/>
                <a:gridCol w="1417637"/>
                <a:gridCol w="1419225"/>
                <a:gridCol w="1417638"/>
              </a:tblGrid>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键</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charset="-122"/>
                          <a:ea typeface="宋体" charset="-122"/>
                        </a:rPr>
                        <a:t>key1</a:t>
                      </a:r>
                      <a:endParaRPr kumimoji="0" lang="en-US" altLang="zh-CN" sz="1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charset="-122"/>
                          <a:ea typeface="宋体" charset="-122"/>
                        </a:rPr>
                        <a:t>key2</a:t>
                      </a:r>
                      <a:endParaRPr kumimoji="0" lang="en-US" altLang="zh-CN" sz="1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charset="-122"/>
                          <a:ea typeface="宋体" charset="-122"/>
                        </a:rPr>
                        <a:t>key3</a:t>
                      </a:r>
                      <a:endParaRPr kumimoji="0" lang="en-US" altLang="zh-CN" sz="1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a:ea typeface="宋体" charset="-122"/>
                        </a:rPr>
                        <a:t>…</a:t>
                      </a:r>
                      <a:endParaRPr kumimoji="0" lang="en-US" altLang="zh-CN" sz="1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值</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charset="-122"/>
                          <a:ea typeface="宋体" charset="-122"/>
                        </a:rPr>
                        <a:t>Value1</a:t>
                      </a:r>
                      <a:endParaRPr kumimoji="0" lang="en-US" altLang="zh-CN" sz="1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charset="-122"/>
                          <a:ea typeface="宋体" charset="-122"/>
                        </a:rPr>
                        <a:t>value2</a:t>
                      </a:r>
                      <a:endParaRPr kumimoji="0" lang="en-US" altLang="zh-CN" sz="1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charset="-122"/>
                          <a:ea typeface="宋体" charset="-122"/>
                        </a:rPr>
                        <a:t>value3</a:t>
                      </a:r>
                      <a:endParaRPr kumimoji="0" lang="en-US" altLang="zh-CN" sz="1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charset="-122"/>
                        </a:rPr>
                        <a:t>下标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43011"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sp>
        <p:nvSpPr>
          <p:cNvPr id="43012" name="Rectangle 4"/>
          <p:cNvSpPr>
            <a:spLocks noChangeArrowheads="1"/>
          </p:cNvSpPr>
          <p:nvPr/>
        </p:nvSpPr>
        <p:spPr bwMode="auto">
          <a:xfrm>
            <a:off x="323850" y="1412875"/>
            <a:ext cx="3700463" cy="639763"/>
          </a:xfrm>
          <a:prstGeom prst="rect">
            <a:avLst/>
          </a:prstGeom>
          <a:noFill/>
          <a:ln w="9525">
            <a:noFill/>
            <a:miter lim="800000"/>
            <a:headEnd/>
            <a:tailEnd/>
          </a:ln>
          <a:effectLst/>
        </p:spPr>
        <p:txBody>
          <a:bodyPr wrap="none">
            <a:spAutoFit/>
          </a:bodyPr>
          <a:lstStyle/>
          <a:p>
            <a:pPr marL="457200" indent="-457200" algn="just">
              <a:lnSpc>
                <a:spcPct val="150000"/>
              </a:lnSpc>
            </a:pPr>
            <a:r>
              <a:rPr lang="en-US" altLang="zh-CN" b="1"/>
              <a:t>PHP5.4 </a:t>
            </a:r>
            <a:r>
              <a:rPr lang="zh-CN" altLang="en-US" b="1"/>
              <a:t>数组基本写作格式</a:t>
            </a:r>
            <a:endParaRPr lang="en-US" altLang="zh-CN" b="1"/>
          </a:p>
        </p:txBody>
      </p:sp>
      <p:sp>
        <p:nvSpPr>
          <p:cNvPr id="43041" name="Rectangle 33"/>
          <p:cNvSpPr>
            <a:spLocks noChangeArrowheads="1"/>
          </p:cNvSpPr>
          <p:nvPr/>
        </p:nvSpPr>
        <p:spPr bwMode="auto">
          <a:xfrm>
            <a:off x="684213" y="2565400"/>
            <a:ext cx="8135937" cy="576263"/>
          </a:xfrm>
          <a:prstGeom prst="rect">
            <a:avLst/>
          </a:prstGeom>
          <a:solidFill>
            <a:schemeClr val="accent1"/>
          </a:solidFill>
          <a:ln w="9525">
            <a:solidFill>
              <a:schemeClr val="tx1"/>
            </a:solidFill>
            <a:miter lim="800000"/>
            <a:headEnd/>
            <a:tailEnd/>
          </a:ln>
          <a:effectLst/>
        </p:spPr>
        <p:txBody>
          <a:bodyPr wrap="none" anchor="ctr"/>
          <a:lstStyle/>
          <a:p>
            <a:r>
              <a:rPr lang="zh-CN" altLang="en-US" sz="1800" b="1" i="1"/>
              <a:t>简单形式：</a:t>
            </a:r>
            <a:r>
              <a:rPr lang="en-US" altLang="zh-CN" sz="1800" b="1" i="1"/>
              <a:t>array</a:t>
            </a:r>
            <a:r>
              <a:rPr lang="zh-CN" altLang="en-US" sz="1800" b="1" i="1"/>
              <a:t>（值</a:t>
            </a:r>
            <a:r>
              <a:rPr lang="en-US" altLang="zh-CN" sz="1800" b="1" i="1"/>
              <a:t>1</a:t>
            </a:r>
            <a:r>
              <a:rPr lang="zh-CN" altLang="en-US" sz="1800" b="1" i="1"/>
              <a:t>，值</a:t>
            </a:r>
            <a:r>
              <a:rPr lang="en-US" altLang="zh-CN" sz="1800" b="1" i="1"/>
              <a:t>2</a:t>
            </a:r>
            <a:r>
              <a:rPr lang="zh-CN" altLang="en-US" sz="1800" b="1" i="1"/>
              <a:t>，值</a:t>
            </a:r>
            <a:r>
              <a:rPr lang="en-US" altLang="zh-CN" sz="1800" b="1" i="1"/>
              <a:t>3, ……</a:t>
            </a:r>
            <a:r>
              <a:rPr lang="zh-CN" altLang="en-US" sz="1800" b="1" i="1"/>
              <a:t>）</a:t>
            </a:r>
          </a:p>
        </p:txBody>
      </p:sp>
      <p:sp>
        <p:nvSpPr>
          <p:cNvPr id="43042" name="Rectangle 34"/>
          <p:cNvSpPr>
            <a:spLocks noChangeArrowheads="1"/>
          </p:cNvSpPr>
          <p:nvPr/>
        </p:nvSpPr>
        <p:spPr bwMode="auto">
          <a:xfrm>
            <a:off x="684213" y="4365625"/>
            <a:ext cx="8135937" cy="576263"/>
          </a:xfrm>
          <a:prstGeom prst="rect">
            <a:avLst/>
          </a:prstGeom>
          <a:solidFill>
            <a:schemeClr val="accent1"/>
          </a:solidFill>
          <a:ln w="9525">
            <a:solidFill>
              <a:schemeClr val="tx1"/>
            </a:solidFill>
            <a:miter lim="800000"/>
            <a:headEnd/>
            <a:tailEnd/>
          </a:ln>
          <a:effectLst/>
        </p:spPr>
        <p:txBody>
          <a:bodyPr wrap="none" anchor="ctr"/>
          <a:lstStyle/>
          <a:p>
            <a:r>
              <a:rPr lang="zh-CN" altLang="en-US" sz="1800" b="1" i="1"/>
              <a:t>完整形式：</a:t>
            </a:r>
            <a:r>
              <a:rPr lang="en-US" altLang="zh-CN" sz="1800" b="1" i="1"/>
              <a:t>array</a:t>
            </a:r>
            <a:r>
              <a:rPr lang="zh-CN" altLang="en-US" sz="1800" b="1" i="1"/>
              <a:t>（键</a:t>
            </a:r>
            <a:r>
              <a:rPr lang="en-US" altLang="zh-CN" sz="1800" b="1" i="1"/>
              <a:t>1=&gt;</a:t>
            </a:r>
            <a:r>
              <a:rPr lang="zh-CN" altLang="en-US" sz="1800" b="1" i="1"/>
              <a:t>值</a:t>
            </a:r>
            <a:r>
              <a:rPr lang="en-US" altLang="zh-CN" sz="1800" b="1" i="1"/>
              <a:t>1</a:t>
            </a:r>
            <a:r>
              <a:rPr lang="zh-CN" altLang="en-US" sz="1800" b="1" i="1"/>
              <a:t>，键</a:t>
            </a:r>
            <a:r>
              <a:rPr lang="en-US" altLang="zh-CN" sz="1800" b="1" i="1"/>
              <a:t>2=&gt;</a:t>
            </a:r>
            <a:r>
              <a:rPr lang="zh-CN" altLang="en-US" sz="1800" b="1" i="1"/>
              <a:t>值</a:t>
            </a:r>
            <a:r>
              <a:rPr lang="en-US" altLang="zh-CN" sz="1800" b="1" i="1"/>
              <a:t>2</a:t>
            </a:r>
            <a:r>
              <a:rPr lang="zh-CN" altLang="en-US" sz="1800" b="1" i="1"/>
              <a:t>，键</a:t>
            </a:r>
            <a:r>
              <a:rPr lang="en-US" altLang="zh-CN" sz="1800" b="1" i="1"/>
              <a:t>3=&gt;</a:t>
            </a:r>
            <a:r>
              <a:rPr lang="zh-CN" altLang="en-US" sz="1800" b="1" i="1"/>
              <a:t>值</a:t>
            </a:r>
            <a:r>
              <a:rPr lang="en-US" altLang="zh-CN" sz="1800" b="1" i="1"/>
              <a:t>3</a:t>
            </a:r>
            <a:r>
              <a:rPr lang="zh-CN" altLang="en-US" sz="1800" b="1" i="1"/>
              <a:t>，</a:t>
            </a:r>
            <a:r>
              <a:rPr lang="en-US" altLang="zh-CN" sz="1800" b="1" i="1"/>
              <a:t>……</a:t>
            </a:r>
            <a:r>
              <a:rPr lang="zh-CN" altLang="en-US" sz="1800" b="1" i="1"/>
              <a:t>）</a:t>
            </a:r>
          </a:p>
        </p:txBody>
      </p:sp>
      <p:sp>
        <p:nvSpPr>
          <p:cNvPr id="43044" name="Text Box 36"/>
          <p:cNvSpPr txBox="1">
            <a:spLocks noChangeArrowheads="1"/>
          </p:cNvSpPr>
          <p:nvPr/>
        </p:nvSpPr>
        <p:spPr bwMode="auto">
          <a:xfrm>
            <a:off x="828675" y="3511550"/>
            <a:ext cx="5311775" cy="457200"/>
          </a:xfrm>
          <a:prstGeom prst="rect">
            <a:avLst/>
          </a:prstGeom>
          <a:noFill/>
          <a:ln w="9525">
            <a:noFill/>
            <a:miter lim="800000"/>
            <a:headEnd/>
            <a:tailEnd/>
          </a:ln>
          <a:effectLst/>
        </p:spPr>
        <p:txBody>
          <a:bodyPr wrap="none">
            <a:spAutoFit/>
          </a:bodyPr>
          <a:lstStyle/>
          <a:p>
            <a:r>
              <a:rPr lang="en-US" altLang="zh-CN">
                <a:latin typeface="Adobe 黑体 Std R" pitchFamily="34" charset="-122"/>
                <a:ea typeface="Adobe 黑体 Std R" pitchFamily="34" charset="-122"/>
              </a:rPr>
              <a:t>Array(“aa”,12,true,2.2,”test”,50);</a:t>
            </a:r>
          </a:p>
        </p:txBody>
      </p:sp>
      <p:sp>
        <p:nvSpPr>
          <p:cNvPr id="43045" name="Text Box 37"/>
          <p:cNvSpPr txBox="1">
            <a:spLocks noChangeArrowheads="1"/>
          </p:cNvSpPr>
          <p:nvPr/>
        </p:nvSpPr>
        <p:spPr bwMode="auto">
          <a:xfrm>
            <a:off x="900113" y="5157788"/>
            <a:ext cx="5794375" cy="457200"/>
          </a:xfrm>
          <a:prstGeom prst="rect">
            <a:avLst/>
          </a:prstGeom>
          <a:noFill/>
          <a:ln w="9525">
            <a:noFill/>
            <a:miter lim="800000"/>
            <a:headEnd/>
            <a:tailEnd/>
          </a:ln>
          <a:effectLst/>
        </p:spPr>
        <p:txBody>
          <a:bodyPr wrap="none">
            <a:spAutoFit/>
          </a:bodyPr>
          <a:lstStyle/>
          <a:p>
            <a:r>
              <a:rPr lang="en-US" altLang="zh-CN">
                <a:latin typeface="Adobe 黑体 Std R" pitchFamily="34" charset="-122"/>
                <a:ea typeface="Adobe 黑体 Std R" pitchFamily="34" charset="-122"/>
              </a:rPr>
              <a:t>Array(“</a:t>
            </a:r>
            <a:r>
              <a:rPr lang="en-US" altLang="zh-CN">
                <a:solidFill>
                  <a:srgbClr val="FF0000"/>
                </a:solidFill>
                <a:latin typeface="Adobe 黑体 Std R" pitchFamily="34" charset="-122"/>
                <a:ea typeface="Adobe 黑体 Std R" pitchFamily="34" charset="-122"/>
              </a:rPr>
              <a:t>title</a:t>
            </a:r>
            <a:r>
              <a:rPr lang="en-US" altLang="zh-CN">
                <a:latin typeface="Adobe 黑体 Std R" pitchFamily="34" charset="-122"/>
                <a:ea typeface="Adobe 黑体 Std R" pitchFamily="34" charset="-122"/>
              </a:rPr>
              <a:t>”=&gt;“</a:t>
            </a:r>
            <a:r>
              <a:rPr lang="en-US" altLang="zh-CN">
                <a:solidFill>
                  <a:schemeClr val="accent2"/>
                </a:solidFill>
                <a:latin typeface="Adobe 黑体 Std R" pitchFamily="34" charset="-122"/>
                <a:ea typeface="Adobe 黑体 Std R" pitchFamily="34" charset="-122"/>
              </a:rPr>
              <a:t>aa</a:t>
            </a:r>
            <a:r>
              <a:rPr lang="en-US" altLang="zh-CN">
                <a:latin typeface="Adobe 黑体 Std R" pitchFamily="34" charset="-122"/>
                <a:ea typeface="Adobe 黑体 Std R" pitchFamily="34" charset="-122"/>
              </a:rPr>
              <a:t>”,  ”</a:t>
            </a:r>
            <a:r>
              <a:rPr lang="en-US" altLang="zh-CN">
                <a:solidFill>
                  <a:srgbClr val="FF0000"/>
                </a:solidFill>
                <a:latin typeface="Adobe 黑体 Std R" pitchFamily="34" charset="-122"/>
                <a:ea typeface="Adobe 黑体 Std R" pitchFamily="34" charset="-122"/>
              </a:rPr>
              <a:t>age</a:t>
            </a:r>
            <a:r>
              <a:rPr lang="en-US" altLang="zh-CN">
                <a:latin typeface="Adobe 黑体 Std R" pitchFamily="34" charset="-122"/>
                <a:ea typeface="Adobe 黑体 Std R" pitchFamily="34" charset="-122"/>
              </a:rPr>
              <a:t>”=&gt;</a:t>
            </a:r>
            <a:r>
              <a:rPr lang="en-US" altLang="zh-CN">
                <a:solidFill>
                  <a:schemeClr val="accent2"/>
                </a:solidFill>
                <a:latin typeface="Adobe 黑体 Std R" pitchFamily="34" charset="-122"/>
                <a:ea typeface="Adobe 黑体 Std R" pitchFamily="34" charset="-122"/>
              </a:rPr>
              <a:t>20</a:t>
            </a:r>
            <a:r>
              <a:rPr lang="en-US" altLang="zh-CN">
                <a:latin typeface="Adobe 黑体 Std R" pitchFamily="34" charset="-122"/>
                <a:ea typeface="Adobe 黑体 Std R" pitchFamily="34" charset="-122"/>
              </a:rPr>
              <a:t>);</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6" name="Rectangle 10"/>
          <p:cNvSpPr>
            <a:spLocks noChangeArrowheads="1"/>
          </p:cNvSpPr>
          <p:nvPr/>
        </p:nvSpPr>
        <p:spPr bwMode="auto">
          <a:xfrm>
            <a:off x="611188" y="2349500"/>
            <a:ext cx="7705725" cy="338455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pic>
        <p:nvPicPr>
          <p:cNvPr id="45058"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45059"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sp>
        <p:nvSpPr>
          <p:cNvPr id="45060" name="Rectangle 4"/>
          <p:cNvSpPr>
            <a:spLocks noChangeArrowheads="1"/>
          </p:cNvSpPr>
          <p:nvPr/>
        </p:nvSpPr>
        <p:spPr bwMode="auto">
          <a:xfrm>
            <a:off x="323850" y="1412875"/>
            <a:ext cx="5538788" cy="639763"/>
          </a:xfrm>
          <a:prstGeom prst="rect">
            <a:avLst/>
          </a:prstGeom>
          <a:noFill/>
          <a:ln w="9525">
            <a:noFill/>
            <a:miter lim="800000"/>
            <a:headEnd/>
            <a:tailEnd/>
          </a:ln>
          <a:effectLst/>
        </p:spPr>
        <p:txBody>
          <a:bodyPr wrap="none">
            <a:spAutoFit/>
          </a:bodyPr>
          <a:lstStyle/>
          <a:p>
            <a:pPr marL="457200" indent="-457200" algn="just">
              <a:lnSpc>
                <a:spcPct val="150000"/>
              </a:lnSpc>
            </a:pPr>
            <a:r>
              <a:rPr lang="en-US" altLang="zh-CN" b="1"/>
              <a:t>PHP5.4 </a:t>
            </a:r>
            <a:r>
              <a:rPr lang="zh-CN" altLang="en-US" b="1"/>
              <a:t>数组的创建、修改、删除、使用</a:t>
            </a:r>
            <a:endParaRPr lang="en-US" altLang="zh-CN" b="1"/>
          </a:p>
        </p:txBody>
      </p:sp>
      <p:sp>
        <p:nvSpPr>
          <p:cNvPr id="45065" name="Text Box 9"/>
          <p:cNvSpPr txBox="1">
            <a:spLocks noChangeArrowheads="1"/>
          </p:cNvSpPr>
          <p:nvPr/>
        </p:nvSpPr>
        <p:spPr bwMode="auto">
          <a:xfrm>
            <a:off x="828675" y="2524125"/>
            <a:ext cx="6840538" cy="3013075"/>
          </a:xfrm>
          <a:prstGeom prst="rect">
            <a:avLst/>
          </a:prstGeom>
          <a:noFill/>
          <a:ln w="9525">
            <a:noFill/>
            <a:miter lim="800000"/>
            <a:headEnd/>
            <a:tailEnd/>
          </a:ln>
          <a:effectLst/>
        </p:spPr>
        <p:txBody>
          <a:bodyPr wrap="none">
            <a:spAutoFit/>
          </a:bodyPr>
          <a:lstStyle/>
          <a:p>
            <a:r>
              <a:rPr lang="zh-CN" altLang="en-US">
                <a:latin typeface="Adobe 黑体 Std R" pitchFamily="34" charset="-122"/>
                <a:ea typeface="Adobe 黑体 Std R" pitchFamily="34" charset="-122"/>
              </a:rPr>
              <a:t>创建一个数组两种模式：</a:t>
            </a:r>
          </a:p>
          <a:p>
            <a:endParaRPr lang="zh-CN" altLang="en-US">
              <a:latin typeface="Adobe 黑体 Std R" pitchFamily="34" charset="-122"/>
              <a:ea typeface="Adobe 黑体 Std R" pitchFamily="34" charset="-122"/>
            </a:endParaRPr>
          </a:p>
          <a:p>
            <a:r>
              <a:rPr lang="en-US" altLang="zh-CN">
                <a:latin typeface="Adobe 黑体 Std R" pitchFamily="34" charset="-122"/>
                <a:ea typeface="Adobe 黑体 Std R" pitchFamily="34" charset="-122"/>
              </a:rPr>
              <a:t>1</a:t>
            </a:r>
            <a:r>
              <a:rPr lang="zh-CN" altLang="en-US">
                <a:latin typeface="Adobe 黑体 Std R" pitchFamily="34" charset="-122"/>
                <a:ea typeface="Adobe 黑体 Std R" pitchFamily="34" charset="-122"/>
              </a:rPr>
              <a:t>、</a:t>
            </a:r>
            <a:r>
              <a:rPr lang="en-US" altLang="zh-CN">
                <a:latin typeface="Adobe 黑体 Std R" pitchFamily="34" charset="-122"/>
                <a:ea typeface="Adobe 黑体 Std R" pitchFamily="34" charset="-122"/>
              </a:rPr>
              <a:t>$arr=</a:t>
            </a:r>
            <a:r>
              <a:rPr lang="en-US" altLang="zh-CN">
                <a:solidFill>
                  <a:schemeClr val="accent2"/>
                </a:solidFill>
                <a:latin typeface="Adobe 黑体 Std R" pitchFamily="34" charset="-122"/>
                <a:ea typeface="Adobe 黑体 Std R" pitchFamily="34" charset="-122"/>
              </a:rPr>
              <a:t> array</a:t>
            </a:r>
            <a:r>
              <a:rPr lang="en-US" altLang="zh-CN">
                <a:latin typeface="Adobe 黑体 Std R" pitchFamily="34" charset="-122"/>
                <a:ea typeface="Adobe 黑体 Std R" pitchFamily="34" charset="-122"/>
              </a:rPr>
              <a:t>(11,22,33,44……);</a:t>
            </a:r>
          </a:p>
          <a:p>
            <a:r>
              <a:rPr lang="en-US" altLang="zh-CN">
                <a:latin typeface="Adobe 黑体 Std R" pitchFamily="34" charset="-122"/>
                <a:ea typeface="Adobe 黑体 Std R" pitchFamily="34" charset="-122"/>
              </a:rPr>
              <a:t>       $arr= </a:t>
            </a:r>
            <a:r>
              <a:rPr lang="en-US" altLang="zh-CN">
                <a:solidFill>
                  <a:schemeClr val="accent2"/>
                </a:solidFill>
                <a:latin typeface="Adobe 黑体 Std R" pitchFamily="34" charset="-122"/>
                <a:ea typeface="Adobe 黑体 Std R" pitchFamily="34" charset="-122"/>
              </a:rPr>
              <a:t>array</a:t>
            </a:r>
            <a:r>
              <a:rPr lang="en-US" altLang="zh-CN">
                <a:latin typeface="Adobe 黑体 Std R" pitchFamily="34" charset="-122"/>
                <a:ea typeface="Adobe 黑体 Std R" pitchFamily="34" charset="-122"/>
              </a:rPr>
              <a:t>(‘a’=&gt;’11’,’b’=&gt;’22’);</a:t>
            </a:r>
          </a:p>
          <a:p>
            <a:r>
              <a:rPr lang="zh-CN" altLang="en-US">
                <a:latin typeface="Adobe 黑体 Std R" pitchFamily="34" charset="-122"/>
                <a:ea typeface="Adobe 黑体 Std R" pitchFamily="34" charset="-122"/>
              </a:rPr>
              <a:t> </a:t>
            </a:r>
          </a:p>
          <a:p>
            <a:r>
              <a:rPr lang="en-US" altLang="zh-CN">
                <a:latin typeface="Adobe 黑体 Std R" pitchFamily="34" charset="-122"/>
                <a:ea typeface="Adobe 黑体 Std R" pitchFamily="34" charset="-122"/>
              </a:rPr>
              <a:t>2</a:t>
            </a:r>
            <a:r>
              <a:rPr lang="zh-CN" altLang="en-US">
                <a:latin typeface="Adobe 黑体 Std R" pitchFamily="34" charset="-122"/>
                <a:ea typeface="Adobe 黑体 Std R" pitchFamily="34" charset="-122"/>
              </a:rPr>
              <a:t>、</a:t>
            </a:r>
            <a:r>
              <a:rPr lang="en-US" altLang="zh-CN">
                <a:latin typeface="Adobe 黑体 Std R" pitchFamily="34" charset="-122"/>
                <a:ea typeface="Adobe 黑体 Std R" pitchFamily="34" charset="-122"/>
              </a:rPr>
              <a:t>$arr[0]=‘20’;</a:t>
            </a:r>
          </a:p>
          <a:p>
            <a:r>
              <a:rPr lang="en-US" altLang="zh-CN">
                <a:latin typeface="Adobe 黑体 Std R" pitchFamily="34" charset="-122"/>
                <a:ea typeface="Adobe 黑体 Std R" pitchFamily="34" charset="-122"/>
              </a:rPr>
              <a:t>       $arr[1]=’30’;</a:t>
            </a:r>
          </a:p>
          <a:p>
            <a:r>
              <a:rPr lang="en-US" altLang="zh-CN">
                <a:latin typeface="Adobe 黑体 Std R" pitchFamily="34" charset="-122"/>
                <a:ea typeface="Adobe 黑体 Std R" pitchFamily="34" charset="-122"/>
              </a:rPr>
              <a:t>       ……</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11188" y="2349500"/>
            <a:ext cx="7705725" cy="1727200"/>
          </a:xfrm>
          <a:prstGeom prst="rect">
            <a:avLst/>
          </a:prstGeom>
          <a:solidFill>
            <a:schemeClr val="accent1"/>
          </a:solidFill>
          <a:ln w="9525">
            <a:solidFill>
              <a:schemeClr val="tx1"/>
            </a:solidFill>
            <a:miter lim="800000"/>
            <a:headEnd/>
            <a:tailEnd/>
          </a:ln>
          <a:effectLst/>
        </p:spPr>
        <p:txBody>
          <a:bodyPr wrap="none" anchor="ctr"/>
          <a:lstStyle/>
          <a:p>
            <a:r>
              <a:rPr lang="zh-CN" altLang="en-US">
                <a:ea typeface="Adobe 黑体 Std R" pitchFamily="34" charset="-122"/>
              </a:rPr>
              <a:t>修改数组元素：</a:t>
            </a:r>
          </a:p>
          <a:p>
            <a:endParaRPr lang="zh-CN" altLang="en-US">
              <a:ea typeface="Adobe 黑体 Std R" pitchFamily="34" charset="-122"/>
            </a:endParaRPr>
          </a:p>
          <a:p>
            <a:r>
              <a:rPr lang="zh-CN" altLang="en-US">
                <a:ea typeface="Adobe 黑体 Std R" pitchFamily="34" charset="-122"/>
              </a:rPr>
              <a:t> </a:t>
            </a:r>
            <a:r>
              <a:rPr lang="en-US" altLang="zh-CN">
                <a:ea typeface="Adobe 黑体 Std R" pitchFamily="34" charset="-122"/>
              </a:rPr>
              <a:t>$arr = array(11</a:t>
            </a:r>
            <a:r>
              <a:rPr lang="zh-CN" altLang="en-US">
                <a:ea typeface="Adobe 黑体 Std R" pitchFamily="34" charset="-122"/>
              </a:rPr>
              <a:t>，</a:t>
            </a:r>
            <a:r>
              <a:rPr lang="en-US" altLang="zh-CN">
                <a:ea typeface="Adobe 黑体 Std R" pitchFamily="34" charset="-122"/>
              </a:rPr>
              <a:t>22</a:t>
            </a:r>
            <a:r>
              <a:rPr lang="zh-CN" altLang="en-US">
                <a:ea typeface="Adobe 黑体 Std R" pitchFamily="34" charset="-122"/>
              </a:rPr>
              <a:t>，</a:t>
            </a:r>
            <a:r>
              <a:rPr lang="en-US" altLang="zh-CN">
                <a:ea typeface="Adobe 黑体 Std R" pitchFamily="34" charset="-122"/>
              </a:rPr>
              <a:t>33</a:t>
            </a:r>
            <a:r>
              <a:rPr lang="zh-CN" altLang="en-US">
                <a:ea typeface="Adobe 黑体 Std R" pitchFamily="34" charset="-122"/>
              </a:rPr>
              <a:t>，</a:t>
            </a:r>
            <a:r>
              <a:rPr lang="en-US" altLang="zh-CN">
                <a:ea typeface="Adobe 黑体 Std R" pitchFamily="34" charset="-122"/>
              </a:rPr>
              <a:t>44)</a:t>
            </a:r>
            <a:r>
              <a:rPr lang="zh-CN" altLang="en-US">
                <a:ea typeface="Adobe 黑体 Std R" pitchFamily="34" charset="-122"/>
              </a:rPr>
              <a:t>；</a:t>
            </a:r>
          </a:p>
          <a:p>
            <a:r>
              <a:rPr lang="zh-CN" altLang="en-US">
                <a:ea typeface="Adobe 黑体 Std R" pitchFamily="34" charset="-122"/>
              </a:rPr>
              <a:t> </a:t>
            </a:r>
            <a:r>
              <a:rPr lang="en-US" altLang="zh-CN">
                <a:ea typeface="Adobe 黑体 Std R" pitchFamily="34" charset="-122"/>
              </a:rPr>
              <a:t>$arr[0]=66;    </a:t>
            </a:r>
            <a:r>
              <a:rPr lang="en-US" altLang="zh-CN">
                <a:solidFill>
                  <a:schemeClr val="accent2"/>
                </a:solidFill>
                <a:ea typeface="Adobe 黑体 Std R" pitchFamily="34" charset="-122"/>
              </a:rPr>
              <a:t>//</a:t>
            </a:r>
            <a:r>
              <a:rPr lang="zh-CN" altLang="en-US">
                <a:solidFill>
                  <a:schemeClr val="accent2"/>
                </a:solidFill>
                <a:ea typeface="Adobe 黑体 Std R" pitchFamily="34" charset="-122"/>
              </a:rPr>
              <a:t>数组变为</a:t>
            </a:r>
            <a:r>
              <a:rPr lang="en-US" altLang="zh-CN">
                <a:solidFill>
                  <a:schemeClr val="accent2"/>
                </a:solidFill>
              </a:rPr>
              <a:t>$arr = array(66</a:t>
            </a:r>
            <a:r>
              <a:rPr lang="zh-CN" altLang="en-US">
                <a:solidFill>
                  <a:schemeClr val="accent2"/>
                </a:solidFill>
              </a:rPr>
              <a:t>，</a:t>
            </a:r>
            <a:r>
              <a:rPr lang="en-US" altLang="zh-CN">
                <a:solidFill>
                  <a:schemeClr val="accent2"/>
                </a:solidFill>
              </a:rPr>
              <a:t>22</a:t>
            </a:r>
            <a:r>
              <a:rPr lang="zh-CN" altLang="en-US">
                <a:solidFill>
                  <a:schemeClr val="accent2"/>
                </a:solidFill>
              </a:rPr>
              <a:t>，</a:t>
            </a:r>
            <a:r>
              <a:rPr lang="en-US" altLang="zh-CN">
                <a:solidFill>
                  <a:schemeClr val="accent2"/>
                </a:solidFill>
              </a:rPr>
              <a:t>33</a:t>
            </a:r>
            <a:r>
              <a:rPr lang="zh-CN" altLang="en-US">
                <a:solidFill>
                  <a:schemeClr val="accent2"/>
                </a:solidFill>
              </a:rPr>
              <a:t>，</a:t>
            </a:r>
            <a:r>
              <a:rPr lang="en-US" altLang="zh-CN">
                <a:solidFill>
                  <a:schemeClr val="accent2"/>
                </a:solidFill>
              </a:rPr>
              <a:t>44)</a:t>
            </a:r>
            <a:r>
              <a:rPr lang="zh-CN" altLang="en-US">
                <a:solidFill>
                  <a:schemeClr val="accent2"/>
                </a:solidFill>
              </a:rPr>
              <a:t>；</a:t>
            </a:r>
            <a:endParaRPr lang="en-US" altLang="zh-CN">
              <a:solidFill>
                <a:schemeClr val="accent2"/>
              </a:solidFill>
              <a:ea typeface="Adobe 黑体 Std R" pitchFamily="34" charset="-122"/>
            </a:endParaRPr>
          </a:p>
        </p:txBody>
      </p:sp>
      <p:pic>
        <p:nvPicPr>
          <p:cNvPr id="47107"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47108"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sp>
        <p:nvSpPr>
          <p:cNvPr id="47109" name="Rectangle 5"/>
          <p:cNvSpPr>
            <a:spLocks noChangeArrowheads="1"/>
          </p:cNvSpPr>
          <p:nvPr/>
        </p:nvSpPr>
        <p:spPr bwMode="auto">
          <a:xfrm>
            <a:off x="323850" y="1412875"/>
            <a:ext cx="5538788" cy="639763"/>
          </a:xfrm>
          <a:prstGeom prst="rect">
            <a:avLst/>
          </a:prstGeom>
          <a:noFill/>
          <a:ln w="9525">
            <a:noFill/>
            <a:miter lim="800000"/>
            <a:headEnd/>
            <a:tailEnd/>
          </a:ln>
          <a:effectLst/>
        </p:spPr>
        <p:txBody>
          <a:bodyPr wrap="none">
            <a:spAutoFit/>
          </a:bodyPr>
          <a:lstStyle/>
          <a:p>
            <a:pPr marL="457200" indent="-457200" algn="just">
              <a:lnSpc>
                <a:spcPct val="150000"/>
              </a:lnSpc>
            </a:pPr>
            <a:r>
              <a:rPr lang="en-US" altLang="zh-CN" b="1"/>
              <a:t>PHP5.4 </a:t>
            </a:r>
            <a:r>
              <a:rPr lang="zh-CN" altLang="en-US" b="1"/>
              <a:t>数组的创建、修改、删除、使用</a:t>
            </a:r>
            <a:endParaRPr lang="en-US" altLang="zh-CN" b="1"/>
          </a:p>
        </p:txBody>
      </p:sp>
      <p:sp>
        <p:nvSpPr>
          <p:cNvPr id="47111" name="Rectangle 7"/>
          <p:cNvSpPr>
            <a:spLocks noChangeArrowheads="1"/>
          </p:cNvSpPr>
          <p:nvPr/>
        </p:nvSpPr>
        <p:spPr bwMode="auto">
          <a:xfrm>
            <a:off x="611188" y="4437063"/>
            <a:ext cx="7705725" cy="1727200"/>
          </a:xfrm>
          <a:prstGeom prst="rect">
            <a:avLst/>
          </a:prstGeom>
          <a:solidFill>
            <a:schemeClr val="accent1"/>
          </a:solidFill>
          <a:ln w="9525">
            <a:solidFill>
              <a:schemeClr val="tx1"/>
            </a:solidFill>
            <a:miter lim="800000"/>
            <a:headEnd/>
            <a:tailEnd/>
          </a:ln>
          <a:effectLst/>
        </p:spPr>
        <p:txBody>
          <a:bodyPr wrap="none" anchor="ctr"/>
          <a:lstStyle/>
          <a:p>
            <a:r>
              <a:rPr lang="zh-CN" altLang="en-US">
                <a:ea typeface="Adobe 黑体 Std R" pitchFamily="34" charset="-122"/>
              </a:rPr>
              <a:t>删除数组元素：</a:t>
            </a:r>
          </a:p>
          <a:p>
            <a:endParaRPr lang="zh-CN" altLang="en-US">
              <a:ea typeface="Adobe 黑体 Std R" pitchFamily="34" charset="-122"/>
            </a:endParaRPr>
          </a:p>
          <a:p>
            <a:r>
              <a:rPr lang="zh-CN" altLang="en-US">
                <a:ea typeface="Adobe 黑体 Std R" pitchFamily="34" charset="-122"/>
              </a:rPr>
              <a:t> </a:t>
            </a:r>
            <a:r>
              <a:rPr lang="en-US" altLang="zh-CN">
                <a:ea typeface="Adobe 黑体 Std R" pitchFamily="34" charset="-122"/>
              </a:rPr>
              <a:t>$arr = array(11</a:t>
            </a:r>
            <a:r>
              <a:rPr lang="zh-CN" altLang="en-US">
                <a:ea typeface="Adobe 黑体 Std R" pitchFamily="34" charset="-122"/>
              </a:rPr>
              <a:t>，</a:t>
            </a:r>
            <a:r>
              <a:rPr lang="en-US" altLang="zh-CN">
                <a:ea typeface="Adobe 黑体 Std R" pitchFamily="34" charset="-122"/>
              </a:rPr>
              <a:t>22</a:t>
            </a:r>
            <a:r>
              <a:rPr lang="zh-CN" altLang="en-US">
                <a:ea typeface="Adobe 黑体 Std R" pitchFamily="34" charset="-122"/>
              </a:rPr>
              <a:t>，</a:t>
            </a:r>
            <a:r>
              <a:rPr lang="en-US" altLang="zh-CN">
                <a:ea typeface="Adobe 黑体 Std R" pitchFamily="34" charset="-122"/>
              </a:rPr>
              <a:t>33</a:t>
            </a:r>
            <a:r>
              <a:rPr lang="zh-CN" altLang="en-US">
                <a:ea typeface="Adobe 黑体 Std R" pitchFamily="34" charset="-122"/>
              </a:rPr>
              <a:t>，</a:t>
            </a:r>
            <a:r>
              <a:rPr lang="en-US" altLang="zh-CN">
                <a:ea typeface="Adobe 黑体 Std R" pitchFamily="34" charset="-122"/>
              </a:rPr>
              <a:t>44)</a:t>
            </a:r>
            <a:r>
              <a:rPr lang="zh-CN" altLang="en-US">
                <a:ea typeface="Adobe 黑体 Std R" pitchFamily="34" charset="-122"/>
              </a:rPr>
              <a:t>；</a:t>
            </a:r>
          </a:p>
          <a:p>
            <a:r>
              <a:rPr lang="zh-CN" altLang="en-US">
                <a:ea typeface="Adobe 黑体 Std R" pitchFamily="34" charset="-122"/>
              </a:rPr>
              <a:t> </a:t>
            </a:r>
            <a:r>
              <a:rPr lang="en-US" altLang="zh-CN" b="1">
                <a:solidFill>
                  <a:srgbClr val="FF0000"/>
                </a:solidFill>
                <a:ea typeface="Adobe 黑体 Std R" pitchFamily="34" charset="-122"/>
              </a:rPr>
              <a:t>unset</a:t>
            </a:r>
            <a:r>
              <a:rPr lang="en-US" altLang="zh-CN">
                <a:ea typeface="Adobe 黑体 Std R" pitchFamily="34" charset="-122"/>
              </a:rPr>
              <a:t>($arr[0]);    </a:t>
            </a:r>
            <a:r>
              <a:rPr lang="en-US" altLang="zh-CN">
                <a:solidFill>
                  <a:schemeClr val="accent2"/>
                </a:solidFill>
                <a:ea typeface="Adobe 黑体 Std R" pitchFamily="34" charset="-122"/>
              </a:rPr>
              <a:t>//</a:t>
            </a:r>
            <a:r>
              <a:rPr lang="zh-CN" altLang="en-US">
                <a:solidFill>
                  <a:schemeClr val="accent2"/>
                </a:solidFill>
                <a:ea typeface="Adobe 黑体 Std R" pitchFamily="34" charset="-122"/>
              </a:rPr>
              <a:t>数组变为</a:t>
            </a:r>
            <a:r>
              <a:rPr lang="en-US" altLang="zh-CN">
                <a:solidFill>
                  <a:schemeClr val="accent2"/>
                </a:solidFill>
              </a:rPr>
              <a:t>$arr = array(22</a:t>
            </a:r>
            <a:r>
              <a:rPr lang="zh-CN" altLang="en-US">
                <a:solidFill>
                  <a:schemeClr val="accent2"/>
                </a:solidFill>
              </a:rPr>
              <a:t>，</a:t>
            </a:r>
            <a:r>
              <a:rPr lang="en-US" altLang="zh-CN">
                <a:solidFill>
                  <a:schemeClr val="accent2"/>
                </a:solidFill>
              </a:rPr>
              <a:t>33</a:t>
            </a:r>
            <a:r>
              <a:rPr lang="zh-CN" altLang="en-US">
                <a:solidFill>
                  <a:schemeClr val="accent2"/>
                </a:solidFill>
              </a:rPr>
              <a:t>，</a:t>
            </a:r>
            <a:r>
              <a:rPr lang="en-US" altLang="zh-CN">
                <a:solidFill>
                  <a:schemeClr val="accent2"/>
                </a:solidFill>
              </a:rPr>
              <a:t>44)</a:t>
            </a:r>
            <a:r>
              <a:rPr lang="zh-CN" altLang="en-US">
                <a:solidFill>
                  <a:schemeClr val="accent2"/>
                </a:solidFill>
              </a:rPr>
              <a:t>；</a:t>
            </a:r>
            <a:endParaRPr lang="en-US" altLang="zh-CN">
              <a:solidFill>
                <a:schemeClr val="accent2"/>
              </a:solidFill>
              <a:ea typeface="Adobe 黑体 Std R" pitchFamily="34" charset="-122"/>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11188" y="2349500"/>
            <a:ext cx="7705725" cy="3743325"/>
          </a:xfrm>
          <a:prstGeom prst="rect">
            <a:avLst/>
          </a:prstGeom>
          <a:solidFill>
            <a:schemeClr val="accent1"/>
          </a:solidFill>
          <a:ln w="9525">
            <a:solidFill>
              <a:schemeClr val="tx1"/>
            </a:solidFill>
            <a:miter lim="800000"/>
            <a:headEnd/>
            <a:tailEnd/>
          </a:ln>
          <a:effectLst/>
        </p:spPr>
        <p:txBody>
          <a:bodyPr wrap="none" anchor="ctr"/>
          <a:lstStyle/>
          <a:p>
            <a:r>
              <a:rPr lang="zh-CN" altLang="en-US">
                <a:ea typeface="Adobe 黑体 Std R" pitchFamily="34" charset="-122"/>
              </a:rPr>
              <a:t>常见的数组的使用：</a:t>
            </a:r>
          </a:p>
          <a:p>
            <a:r>
              <a:rPr lang="zh-CN" altLang="en-US">
                <a:ea typeface="Adobe 黑体 Std R" pitchFamily="34" charset="-122"/>
              </a:rPr>
              <a:t>访问单个元素，可以通过下标或者通过键名访问</a:t>
            </a:r>
          </a:p>
          <a:p>
            <a:endParaRPr lang="zh-CN" altLang="en-US">
              <a:ea typeface="Adobe 黑体 Std R" pitchFamily="34" charset="-122"/>
            </a:endParaRPr>
          </a:p>
          <a:p>
            <a:r>
              <a:rPr lang="zh-CN" altLang="en-US"/>
              <a:t> </a:t>
            </a:r>
            <a:r>
              <a:rPr lang="en-US" altLang="zh-CN"/>
              <a:t>$arr = array(11</a:t>
            </a:r>
            <a:r>
              <a:rPr lang="zh-CN" altLang="en-US"/>
              <a:t>，</a:t>
            </a:r>
            <a:r>
              <a:rPr lang="en-US" altLang="zh-CN"/>
              <a:t>22</a:t>
            </a:r>
            <a:r>
              <a:rPr lang="zh-CN" altLang="en-US"/>
              <a:t>，</a:t>
            </a:r>
            <a:r>
              <a:rPr lang="en-US" altLang="zh-CN"/>
              <a:t>33</a:t>
            </a:r>
            <a:r>
              <a:rPr lang="zh-CN" altLang="en-US"/>
              <a:t>，</a:t>
            </a:r>
            <a:r>
              <a:rPr lang="en-US" altLang="zh-CN"/>
              <a:t>44)</a:t>
            </a:r>
            <a:r>
              <a:rPr lang="zh-CN" altLang="en-US"/>
              <a:t>；</a:t>
            </a:r>
          </a:p>
          <a:p>
            <a:r>
              <a:rPr lang="zh-CN" altLang="en-US"/>
              <a:t> </a:t>
            </a:r>
            <a:r>
              <a:rPr lang="en-US" altLang="zh-CN"/>
              <a:t>echo  $arr[0]    </a:t>
            </a:r>
            <a:r>
              <a:rPr lang="en-US" altLang="zh-CN">
                <a:solidFill>
                  <a:schemeClr val="accent2"/>
                </a:solidFill>
              </a:rPr>
              <a:t>//</a:t>
            </a:r>
            <a:r>
              <a:rPr lang="zh-CN" altLang="en-US">
                <a:solidFill>
                  <a:schemeClr val="accent2"/>
                </a:solidFill>
              </a:rPr>
              <a:t>值为</a:t>
            </a:r>
            <a:r>
              <a:rPr lang="en-US" altLang="zh-CN">
                <a:solidFill>
                  <a:schemeClr val="accent2"/>
                </a:solidFill>
              </a:rPr>
              <a:t>11</a:t>
            </a:r>
          </a:p>
          <a:p>
            <a:endParaRPr lang="en-US" altLang="zh-CN">
              <a:solidFill>
                <a:schemeClr val="accent2"/>
              </a:solidFill>
            </a:endParaRPr>
          </a:p>
          <a:p>
            <a:r>
              <a:rPr lang="zh-CN" altLang="en-US"/>
              <a:t> </a:t>
            </a:r>
            <a:r>
              <a:rPr lang="en-US" altLang="zh-CN"/>
              <a:t>$arr = array(‘a’=&gt;11</a:t>
            </a:r>
            <a:r>
              <a:rPr lang="zh-CN" altLang="en-US"/>
              <a:t>，</a:t>
            </a:r>
            <a:r>
              <a:rPr lang="en-US" altLang="zh-CN"/>
              <a:t>’b’=&gt;22</a:t>
            </a:r>
            <a:r>
              <a:rPr lang="zh-CN" altLang="en-US"/>
              <a:t>，</a:t>
            </a:r>
            <a:r>
              <a:rPr lang="en-US" altLang="zh-CN"/>
              <a:t>’c’=&gt;33)</a:t>
            </a:r>
            <a:r>
              <a:rPr lang="zh-CN" altLang="en-US"/>
              <a:t>；</a:t>
            </a:r>
          </a:p>
          <a:p>
            <a:r>
              <a:rPr lang="zh-CN" altLang="en-US"/>
              <a:t> </a:t>
            </a:r>
            <a:r>
              <a:rPr lang="en-US" altLang="zh-CN"/>
              <a:t>echo  $arr[‘b’]    </a:t>
            </a:r>
            <a:r>
              <a:rPr lang="en-US" altLang="zh-CN">
                <a:solidFill>
                  <a:schemeClr val="accent2"/>
                </a:solidFill>
              </a:rPr>
              <a:t>//</a:t>
            </a:r>
            <a:r>
              <a:rPr lang="zh-CN" altLang="en-US">
                <a:solidFill>
                  <a:schemeClr val="accent2"/>
                </a:solidFill>
              </a:rPr>
              <a:t>值为</a:t>
            </a:r>
            <a:r>
              <a:rPr lang="en-US" altLang="zh-CN">
                <a:solidFill>
                  <a:schemeClr val="accent2"/>
                </a:solidFill>
              </a:rPr>
              <a:t>22</a:t>
            </a:r>
          </a:p>
          <a:p>
            <a:endParaRPr lang="en-US" altLang="zh-CN">
              <a:ea typeface="Adobe 黑体 Std R" pitchFamily="34" charset="-122"/>
            </a:endParaRPr>
          </a:p>
          <a:p>
            <a:r>
              <a:rPr lang="zh-CN" altLang="en-US">
                <a:ea typeface="Adobe 黑体 Std R" pitchFamily="34" charset="-122"/>
              </a:rPr>
              <a:t> </a:t>
            </a:r>
            <a:endParaRPr lang="en-US" altLang="zh-CN">
              <a:ea typeface="Adobe 黑体 Std R" pitchFamily="34" charset="-122"/>
            </a:endParaRPr>
          </a:p>
        </p:txBody>
      </p:sp>
      <p:pic>
        <p:nvPicPr>
          <p:cNvPr id="49155"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49156"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sp>
        <p:nvSpPr>
          <p:cNvPr id="49157" name="Rectangle 5"/>
          <p:cNvSpPr>
            <a:spLocks noChangeArrowheads="1"/>
          </p:cNvSpPr>
          <p:nvPr/>
        </p:nvSpPr>
        <p:spPr bwMode="auto">
          <a:xfrm>
            <a:off x="323850" y="1412875"/>
            <a:ext cx="5538788" cy="639763"/>
          </a:xfrm>
          <a:prstGeom prst="rect">
            <a:avLst/>
          </a:prstGeom>
          <a:noFill/>
          <a:ln w="9525">
            <a:noFill/>
            <a:miter lim="800000"/>
            <a:headEnd/>
            <a:tailEnd/>
          </a:ln>
          <a:effectLst/>
        </p:spPr>
        <p:txBody>
          <a:bodyPr wrap="none">
            <a:spAutoFit/>
          </a:bodyPr>
          <a:lstStyle/>
          <a:p>
            <a:pPr marL="457200" indent="-457200" algn="just">
              <a:lnSpc>
                <a:spcPct val="150000"/>
              </a:lnSpc>
            </a:pPr>
            <a:r>
              <a:rPr lang="en-US" altLang="zh-CN" b="1"/>
              <a:t>PHP5.4 </a:t>
            </a:r>
            <a:r>
              <a:rPr lang="zh-CN" altLang="en-US" b="1"/>
              <a:t>数组的创建、修改、删除、使用</a:t>
            </a:r>
            <a:endParaRPr lang="en-US" altLang="zh-CN" b="1"/>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95288" y="2276475"/>
            <a:ext cx="9072562" cy="3743325"/>
          </a:xfrm>
          <a:prstGeom prst="rect">
            <a:avLst/>
          </a:prstGeom>
          <a:solidFill>
            <a:schemeClr val="accent1"/>
          </a:solidFill>
          <a:ln w="9525">
            <a:solidFill>
              <a:schemeClr val="tx1"/>
            </a:solidFill>
            <a:miter lim="800000"/>
            <a:headEnd/>
            <a:tailEnd/>
          </a:ln>
          <a:effectLst/>
        </p:spPr>
        <p:txBody>
          <a:bodyPr wrap="none" anchor="ctr"/>
          <a:lstStyle/>
          <a:p>
            <a:r>
              <a:rPr lang="zh-CN" altLang="en-US">
                <a:ea typeface="Adobe 黑体 Std R" pitchFamily="34" charset="-122"/>
              </a:rPr>
              <a:t>所谓遍历数组就是将数组里的元素根据要求逐个打印或得到相关</a:t>
            </a:r>
          </a:p>
          <a:p>
            <a:r>
              <a:rPr lang="zh-CN" altLang="en-US">
                <a:ea typeface="Adobe 黑体 Std R" pitchFamily="34" charset="-122"/>
              </a:rPr>
              <a:t>的值，我们可以通过</a:t>
            </a:r>
            <a:r>
              <a:rPr lang="en-US" altLang="zh-CN">
                <a:ea typeface="Adobe 黑体 Std R" pitchFamily="34" charset="-122"/>
              </a:rPr>
              <a:t>PHP5</a:t>
            </a:r>
            <a:r>
              <a:rPr lang="zh-CN" altLang="en-US">
                <a:ea typeface="Adobe 黑体 Std R" pitchFamily="34" charset="-122"/>
              </a:rPr>
              <a:t>之后提供的一个非常不错的函数</a:t>
            </a:r>
            <a:r>
              <a:rPr lang="en-US" altLang="zh-CN">
                <a:ea typeface="Adobe 黑体 Std R" pitchFamily="34" charset="-122"/>
              </a:rPr>
              <a:t>foreach</a:t>
            </a:r>
          </a:p>
          <a:p>
            <a:r>
              <a:rPr lang="zh-CN" altLang="en-US">
                <a:ea typeface="Adobe 黑体 Std R" pitchFamily="34" charset="-122"/>
              </a:rPr>
              <a:t>实现，格式如下：</a:t>
            </a:r>
          </a:p>
          <a:p>
            <a:endParaRPr lang="zh-CN" altLang="en-US">
              <a:ea typeface="Adobe 黑体 Std R" pitchFamily="34" charset="-122"/>
            </a:endParaRPr>
          </a:p>
          <a:p>
            <a:endParaRPr lang="zh-CN" altLang="en-US">
              <a:ea typeface="Adobe 黑体 Std R" pitchFamily="34" charset="-122"/>
            </a:endParaRPr>
          </a:p>
          <a:p>
            <a:r>
              <a:rPr lang="en-US" altLang="zh-CN">
                <a:solidFill>
                  <a:schemeClr val="accent2"/>
                </a:solidFill>
                <a:ea typeface="Adobe 黑体 Std R" pitchFamily="34" charset="-122"/>
              </a:rPr>
              <a:t>foreach($arr  as $key =&gt; $val){</a:t>
            </a:r>
          </a:p>
          <a:p>
            <a:r>
              <a:rPr lang="en-US" altLang="zh-CN">
                <a:solidFill>
                  <a:schemeClr val="accent2"/>
                </a:solidFill>
                <a:ea typeface="Adobe 黑体 Std R" pitchFamily="34" charset="-122"/>
              </a:rPr>
              <a:t>   [</a:t>
            </a:r>
            <a:r>
              <a:rPr lang="zh-CN" altLang="en-US">
                <a:solidFill>
                  <a:schemeClr val="accent2"/>
                </a:solidFill>
                <a:ea typeface="Adobe 黑体 Std R" pitchFamily="34" charset="-122"/>
              </a:rPr>
              <a:t>相关</a:t>
            </a:r>
            <a:r>
              <a:rPr lang="en-US" altLang="zh-CN">
                <a:solidFill>
                  <a:schemeClr val="accent2"/>
                </a:solidFill>
                <a:ea typeface="Adobe 黑体 Std R" pitchFamily="34" charset="-122"/>
              </a:rPr>
              <a:t>$key </a:t>
            </a:r>
            <a:r>
              <a:rPr lang="zh-CN" altLang="en-US">
                <a:solidFill>
                  <a:schemeClr val="accent2"/>
                </a:solidFill>
                <a:ea typeface="Adobe 黑体 Std R" pitchFamily="34" charset="-122"/>
              </a:rPr>
              <a:t>或 </a:t>
            </a:r>
            <a:r>
              <a:rPr lang="en-US" altLang="zh-CN">
                <a:solidFill>
                  <a:schemeClr val="accent2"/>
                </a:solidFill>
                <a:ea typeface="Adobe 黑体 Std R" pitchFamily="34" charset="-122"/>
              </a:rPr>
              <a:t>$val </a:t>
            </a:r>
            <a:r>
              <a:rPr lang="zh-CN" altLang="en-US">
                <a:solidFill>
                  <a:schemeClr val="accent2"/>
                </a:solidFill>
                <a:ea typeface="Adobe 黑体 Std R" pitchFamily="34" charset="-122"/>
              </a:rPr>
              <a:t>内容</a:t>
            </a:r>
            <a:r>
              <a:rPr lang="en-US" altLang="zh-CN">
                <a:solidFill>
                  <a:schemeClr val="accent2"/>
                </a:solidFill>
                <a:ea typeface="Adobe 黑体 Std R" pitchFamily="34" charset="-122"/>
              </a:rPr>
              <a:t>]</a:t>
            </a:r>
          </a:p>
          <a:p>
            <a:r>
              <a:rPr lang="en-US" altLang="zh-CN">
                <a:solidFill>
                  <a:schemeClr val="accent2"/>
                </a:solidFill>
                <a:ea typeface="Adobe 黑体 Std R" pitchFamily="34" charset="-122"/>
              </a:rPr>
              <a:t>}</a:t>
            </a:r>
            <a:endParaRPr lang="en-US" altLang="zh-CN">
              <a:solidFill>
                <a:schemeClr val="accent2"/>
              </a:solidFill>
            </a:endParaRPr>
          </a:p>
          <a:p>
            <a:endParaRPr lang="en-US" altLang="zh-CN">
              <a:solidFill>
                <a:schemeClr val="accent2"/>
              </a:solidFill>
              <a:ea typeface="Adobe 黑体 Std R" pitchFamily="34" charset="-122"/>
            </a:endParaRPr>
          </a:p>
          <a:p>
            <a:r>
              <a:rPr lang="zh-CN" altLang="en-US">
                <a:ea typeface="Adobe 黑体 Std R" pitchFamily="34" charset="-122"/>
              </a:rPr>
              <a:t> </a:t>
            </a:r>
            <a:endParaRPr lang="en-US" altLang="zh-CN">
              <a:ea typeface="Adobe 黑体 Std R" pitchFamily="34" charset="-122"/>
            </a:endParaRPr>
          </a:p>
        </p:txBody>
      </p:sp>
      <p:pic>
        <p:nvPicPr>
          <p:cNvPr id="51203"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51204"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sp>
        <p:nvSpPr>
          <p:cNvPr id="51205" name="Rectangle 5"/>
          <p:cNvSpPr>
            <a:spLocks noChangeArrowheads="1"/>
          </p:cNvSpPr>
          <p:nvPr/>
        </p:nvSpPr>
        <p:spPr bwMode="auto">
          <a:xfrm>
            <a:off x="323850" y="1412875"/>
            <a:ext cx="2781300" cy="639763"/>
          </a:xfrm>
          <a:prstGeom prst="rect">
            <a:avLst/>
          </a:prstGeom>
          <a:noFill/>
          <a:ln w="9525">
            <a:noFill/>
            <a:miter lim="800000"/>
            <a:headEnd/>
            <a:tailEnd/>
          </a:ln>
          <a:effectLst/>
        </p:spPr>
        <p:txBody>
          <a:bodyPr wrap="none">
            <a:spAutoFit/>
          </a:bodyPr>
          <a:lstStyle/>
          <a:p>
            <a:pPr marL="457200" indent="-457200" algn="just">
              <a:lnSpc>
                <a:spcPct val="150000"/>
              </a:lnSpc>
            </a:pPr>
            <a:r>
              <a:rPr lang="en-US" altLang="zh-CN" b="1"/>
              <a:t>PHP5.4 </a:t>
            </a:r>
            <a:r>
              <a:rPr lang="zh-CN" altLang="en-US" b="1"/>
              <a:t>数组的遍历</a:t>
            </a:r>
            <a:endParaRPr lang="en-US" altLang="zh-CN" b="1"/>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539750" y="2349500"/>
            <a:ext cx="8713788" cy="3024188"/>
          </a:xfrm>
          <a:prstGeom prst="rect">
            <a:avLst/>
          </a:prstGeom>
          <a:solidFill>
            <a:schemeClr val="accent1"/>
          </a:solidFill>
          <a:ln w="9525">
            <a:solidFill>
              <a:schemeClr val="tx1"/>
            </a:solidFill>
            <a:miter lim="800000"/>
            <a:headEnd/>
            <a:tailEnd/>
          </a:ln>
          <a:effectLst/>
        </p:spPr>
        <p:txBody>
          <a:bodyPr wrap="none" anchor="ctr"/>
          <a:lstStyle/>
          <a:p>
            <a:pPr marL="457200" indent="-457200"/>
            <a:r>
              <a:rPr lang="en-US" altLang="zh-CN" sz="2000">
                <a:latin typeface="Adobe 黑体 Std R" pitchFamily="34" charset="-122"/>
                <a:ea typeface="Adobe 黑体 Std R" pitchFamily="34" charset="-122"/>
              </a:rPr>
              <a:t>1. 	$info = </a:t>
            </a:r>
            <a:r>
              <a:rPr lang="en-US" altLang="zh-CN" sz="2000">
                <a:solidFill>
                  <a:schemeClr val="accent2"/>
                </a:solidFill>
                <a:latin typeface="Adobe 黑体 Std R" pitchFamily="34" charset="-122"/>
                <a:ea typeface="Adobe 黑体 Std R" pitchFamily="34" charset="-122"/>
              </a:rPr>
              <a:t>array</a:t>
            </a:r>
            <a:r>
              <a:rPr lang="en-US" altLang="zh-CN" sz="2000">
                <a:latin typeface="Adobe 黑体 Std R" pitchFamily="34" charset="-122"/>
                <a:ea typeface="Adobe 黑体 Std R" pitchFamily="34" charset="-122"/>
              </a:rPr>
              <a:t>("A"=&gt;"php","B"=&gt;"100","C"=&gt;"com"); </a:t>
            </a:r>
          </a:p>
          <a:p>
            <a:pPr marL="457200" indent="-457200"/>
            <a:r>
              <a:rPr lang="en-US" altLang="zh-CN" sz="2000">
                <a:latin typeface="Adobe 黑体 Std R" pitchFamily="34" charset="-122"/>
                <a:ea typeface="Adobe 黑体 Std R" pitchFamily="34" charset="-122"/>
              </a:rPr>
              <a:t>2. 	</a:t>
            </a:r>
            <a:r>
              <a:rPr lang="en-US" altLang="zh-CN" sz="2000">
                <a:solidFill>
                  <a:schemeClr val="accent2"/>
                </a:solidFill>
                <a:latin typeface="Adobe 黑体 Std R" pitchFamily="34" charset="-122"/>
                <a:ea typeface="Adobe 黑体 Std R" pitchFamily="34" charset="-122"/>
              </a:rPr>
              <a:t>foreach</a:t>
            </a:r>
            <a:r>
              <a:rPr lang="en-US" altLang="zh-CN" sz="2000">
                <a:latin typeface="Adobe 黑体 Std R" pitchFamily="34" charset="-122"/>
                <a:ea typeface="Adobe 黑体 Std R" pitchFamily="34" charset="-122"/>
              </a:rPr>
              <a:t>($info    </a:t>
            </a:r>
            <a:r>
              <a:rPr lang="en-US" altLang="zh-CN" sz="2000">
                <a:solidFill>
                  <a:schemeClr val="accent2"/>
                </a:solidFill>
                <a:latin typeface="Adobe 黑体 Std R" pitchFamily="34" charset="-122"/>
                <a:ea typeface="Adobe 黑体 Std R" pitchFamily="34" charset="-122"/>
              </a:rPr>
              <a:t>as </a:t>
            </a:r>
            <a:r>
              <a:rPr lang="en-US" altLang="zh-CN" sz="2000">
                <a:latin typeface="Adobe 黑体 Std R" pitchFamily="34" charset="-122"/>
                <a:ea typeface="Adobe 黑体 Std R" pitchFamily="34" charset="-122"/>
              </a:rPr>
              <a:t>   $value){ 		</a:t>
            </a:r>
            <a:r>
              <a:rPr lang="en-US" altLang="zh-CN" sz="2000">
                <a:solidFill>
                  <a:schemeClr val="accent2"/>
                </a:solidFill>
                <a:latin typeface="Adobe 黑体 Std R" pitchFamily="34" charset="-122"/>
                <a:ea typeface="Adobe 黑体 Std R" pitchFamily="34" charset="-122"/>
              </a:rPr>
              <a:t>//</a:t>
            </a:r>
            <a:r>
              <a:rPr lang="zh-CN" altLang="en-US" sz="2000">
                <a:solidFill>
                  <a:schemeClr val="accent2"/>
                </a:solidFill>
                <a:latin typeface="Adobe 黑体 Std R" pitchFamily="34" charset="-122"/>
                <a:ea typeface="Adobe 黑体 Std R" pitchFamily="34" charset="-122"/>
              </a:rPr>
              <a:t>无键名模式</a:t>
            </a:r>
          </a:p>
          <a:p>
            <a:pPr marL="457200" indent="-457200"/>
            <a:r>
              <a:rPr lang="en-US" altLang="zh-CN" sz="2000">
                <a:latin typeface="Adobe 黑体 Std R" pitchFamily="34" charset="-122"/>
                <a:ea typeface="Adobe 黑体 Std R" pitchFamily="34" charset="-122"/>
              </a:rPr>
              <a:t>3. 	echo $value."&lt;br&gt;"; </a:t>
            </a:r>
          </a:p>
          <a:p>
            <a:pPr marL="457200" indent="-457200">
              <a:buFontTx/>
              <a:buAutoNum type="arabicPeriod" startAt="4"/>
            </a:pPr>
            <a:r>
              <a:rPr lang="en-US" altLang="zh-CN" sz="2000">
                <a:latin typeface="Adobe 黑体 Std R" pitchFamily="34" charset="-122"/>
                <a:ea typeface="Adobe 黑体 Std R" pitchFamily="34" charset="-122"/>
              </a:rPr>
              <a:t>}</a:t>
            </a:r>
          </a:p>
          <a:p>
            <a:pPr marL="457200" indent="-457200">
              <a:buFontTx/>
              <a:buAutoNum type="arabicPeriod" startAt="4"/>
            </a:pPr>
            <a:endParaRPr lang="en-US" altLang="zh-CN" sz="2000">
              <a:latin typeface="Adobe 黑体 Std R" pitchFamily="34" charset="-122"/>
              <a:ea typeface="Adobe 黑体 Std R" pitchFamily="34" charset="-122"/>
            </a:endParaRPr>
          </a:p>
          <a:p>
            <a:pPr marL="457200" indent="-457200"/>
            <a:r>
              <a:rPr lang="en-US" altLang="zh-CN" sz="2000">
                <a:latin typeface="Adobe 黑体 Std R" pitchFamily="34" charset="-122"/>
                <a:ea typeface="Adobe 黑体 Std R" pitchFamily="34" charset="-122"/>
              </a:rPr>
              <a:t>5. 	echo "&lt;hr&gt;";</a:t>
            </a:r>
          </a:p>
          <a:p>
            <a:pPr marL="457200" indent="-457200"/>
            <a:r>
              <a:rPr lang="en-US" altLang="zh-CN" sz="2000">
                <a:latin typeface="Adobe 黑体 Std R" pitchFamily="34" charset="-122"/>
                <a:ea typeface="Adobe 黑体 Std R" pitchFamily="34" charset="-122"/>
              </a:rPr>
              <a:t>6. 	</a:t>
            </a:r>
            <a:r>
              <a:rPr lang="en-US" altLang="zh-CN" sz="2000">
                <a:solidFill>
                  <a:schemeClr val="accent2"/>
                </a:solidFill>
                <a:latin typeface="Adobe 黑体 Std R" pitchFamily="34" charset="-122"/>
                <a:ea typeface="Adobe 黑体 Std R" pitchFamily="34" charset="-122"/>
              </a:rPr>
              <a:t>foreach</a:t>
            </a:r>
            <a:r>
              <a:rPr lang="en-US" altLang="zh-CN" sz="2000">
                <a:latin typeface="Adobe 黑体 Std R" pitchFamily="34" charset="-122"/>
                <a:ea typeface="Adobe 黑体 Std R" pitchFamily="34" charset="-122"/>
              </a:rPr>
              <a:t>($info    </a:t>
            </a:r>
            <a:r>
              <a:rPr lang="en-US" altLang="zh-CN" sz="2000">
                <a:solidFill>
                  <a:schemeClr val="accent2"/>
                </a:solidFill>
                <a:latin typeface="Adobe 黑体 Std R" pitchFamily="34" charset="-122"/>
                <a:ea typeface="Adobe 黑体 Std R" pitchFamily="34" charset="-122"/>
              </a:rPr>
              <a:t>as</a:t>
            </a:r>
            <a:r>
              <a:rPr lang="en-US" altLang="zh-CN" sz="2000">
                <a:latin typeface="Adobe 黑体 Std R" pitchFamily="34" charset="-122"/>
                <a:ea typeface="Adobe 黑体 Std R" pitchFamily="34" charset="-122"/>
              </a:rPr>
              <a:t>    $id   </a:t>
            </a:r>
            <a:r>
              <a:rPr lang="en-US" altLang="zh-CN" sz="2000">
                <a:solidFill>
                  <a:schemeClr val="accent2"/>
                </a:solidFill>
                <a:latin typeface="Adobe 黑体 Std R" pitchFamily="34" charset="-122"/>
                <a:ea typeface="Adobe 黑体 Std R" pitchFamily="34" charset="-122"/>
              </a:rPr>
              <a:t>=&gt;  </a:t>
            </a:r>
            <a:r>
              <a:rPr lang="en-US" altLang="zh-CN" sz="2000">
                <a:latin typeface="Adobe 黑体 Std R" pitchFamily="34" charset="-122"/>
                <a:ea typeface="Adobe 黑体 Std R" pitchFamily="34" charset="-122"/>
              </a:rPr>
              <a:t>$value){	</a:t>
            </a:r>
            <a:r>
              <a:rPr lang="en-US" altLang="zh-CN" sz="2000">
                <a:solidFill>
                  <a:schemeClr val="accent2"/>
                </a:solidFill>
                <a:latin typeface="Adobe 黑体 Std R" pitchFamily="34" charset="-122"/>
                <a:ea typeface="Adobe 黑体 Std R" pitchFamily="34" charset="-122"/>
              </a:rPr>
              <a:t>//</a:t>
            </a:r>
            <a:r>
              <a:rPr lang="zh-CN" altLang="en-US" sz="2000">
                <a:solidFill>
                  <a:schemeClr val="accent2"/>
                </a:solidFill>
                <a:latin typeface="Adobe 黑体 Std R" pitchFamily="34" charset="-122"/>
                <a:ea typeface="Adobe 黑体 Std R" pitchFamily="34" charset="-122"/>
              </a:rPr>
              <a:t>有键名、键值模式</a:t>
            </a:r>
          </a:p>
          <a:p>
            <a:pPr marL="457200" indent="-457200"/>
            <a:r>
              <a:rPr lang="en-US" altLang="zh-CN" sz="2000">
                <a:latin typeface="Adobe 黑体 Std R" pitchFamily="34" charset="-122"/>
                <a:ea typeface="Adobe 黑体 Std R" pitchFamily="34" charset="-122"/>
              </a:rPr>
              <a:t>7. 	echo $id."---".$value."&lt;br&gt;"; </a:t>
            </a:r>
          </a:p>
          <a:p>
            <a:pPr marL="457200" indent="-457200"/>
            <a:r>
              <a:rPr lang="en-US" altLang="zh-CN" sz="2000">
                <a:latin typeface="Adobe 黑体 Std R" pitchFamily="34" charset="-122"/>
                <a:ea typeface="Adobe 黑体 Std R" pitchFamily="34" charset="-122"/>
              </a:rPr>
              <a:t>8. 	}</a:t>
            </a:r>
            <a:r>
              <a:rPr lang="zh-CN" altLang="en-US" sz="2000">
                <a:latin typeface="Adobe 黑体 Std R" pitchFamily="34" charset="-122"/>
                <a:ea typeface="Adobe 黑体 Std R" pitchFamily="34" charset="-122"/>
              </a:rPr>
              <a:t> </a:t>
            </a:r>
            <a:endParaRPr lang="en-US" altLang="zh-CN" sz="2000">
              <a:latin typeface="Adobe 黑体 Std R" pitchFamily="34" charset="-122"/>
              <a:ea typeface="Adobe 黑体 Std R" pitchFamily="34" charset="-122"/>
            </a:endParaRPr>
          </a:p>
        </p:txBody>
      </p:sp>
      <p:pic>
        <p:nvPicPr>
          <p:cNvPr id="53251"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53252"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sp>
        <p:nvSpPr>
          <p:cNvPr id="53253" name="Rectangle 5"/>
          <p:cNvSpPr>
            <a:spLocks noChangeArrowheads="1"/>
          </p:cNvSpPr>
          <p:nvPr/>
        </p:nvSpPr>
        <p:spPr bwMode="auto">
          <a:xfrm>
            <a:off x="323850" y="1412875"/>
            <a:ext cx="2781300" cy="639763"/>
          </a:xfrm>
          <a:prstGeom prst="rect">
            <a:avLst/>
          </a:prstGeom>
          <a:noFill/>
          <a:ln w="9525">
            <a:noFill/>
            <a:miter lim="800000"/>
            <a:headEnd/>
            <a:tailEnd/>
          </a:ln>
          <a:effectLst/>
        </p:spPr>
        <p:txBody>
          <a:bodyPr wrap="none">
            <a:spAutoFit/>
          </a:bodyPr>
          <a:lstStyle/>
          <a:p>
            <a:pPr marL="457200" indent="-457200" algn="just">
              <a:lnSpc>
                <a:spcPct val="150000"/>
              </a:lnSpc>
            </a:pPr>
            <a:r>
              <a:rPr lang="en-US" altLang="zh-CN" b="1"/>
              <a:t>PHP5.4 </a:t>
            </a:r>
            <a:r>
              <a:rPr lang="zh-CN" altLang="en-US" b="1"/>
              <a:t>数组的遍历</a:t>
            </a:r>
            <a:endParaRPr lang="en-US" altLang="zh-CN" b="1"/>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39750" y="3357563"/>
            <a:ext cx="8713788" cy="1366837"/>
          </a:xfrm>
          <a:prstGeom prst="rect">
            <a:avLst/>
          </a:prstGeom>
          <a:solidFill>
            <a:schemeClr val="accent1"/>
          </a:solidFill>
          <a:ln w="9525">
            <a:solidFill>
              <a:schemeClr val="tx1"/>
            </a:solidFill>
            <a:miter lim="800000"/>
            <a:headEnd/>
            <a:tailEnd/>
          </a:ln>
          <a:effectLst/>
        </p:spPr>
        <p:txBody>
          <a:bodyPr wrap="none" anchor="ctr"/>
          <a:lstStyle/>
          <a:p>
            <a:pPr marL="457200" indent="-457200"/>
            <a:r>
              <a:rPr lang="en-US" altLang="zh-CN">
                <a:latin typeface="Adobe 黑体 Std R" pitchFamily="34" charset="-122"/>
                <a:ea typeface="Adobe 黑体 Std R" pitchFamily="34" charset="-122"/>
              </a:rPr>
              <a:t>1. $arr = </a:t>
            </a:r>
            <a:r>
              <a:rPr lang="en-US" altLang="zh-CN">
                <a:solidFill>
                  <a:schemeClr val="accent2"/>
                </a:solidFill>
                <a:latin typeface="Adobe 黑体 Std R" pitchFamily="34" charset="-122"/>
                <a:ea typeface="Adobe 黑体 Std R" pitchFamily="34" charset="-122"/>
              </a:rPr>
              <a:t>array</a:t>
            </a:r>
            <a:r>
              <a:rPr lang="en-US" altLang="zh-CN">
                <a:latin typeface="Adobe 黑体 Std R" pitchFamily="34" charset="-122"/>
                <a:ea typeface="Adobe 黑体 Std R" pitchFamily="34" charset="-122"/>
              </a:rPr>
              <a:t>(</a:t>
            </a:r>
            <a:r>
              <a:rPr lang="en-US" altLang="zh-CN">
                <a:solidFill>
                  <a:schemeClr val="accent2"/>
                </a:solidFill>
                <a:latin typeface="Adobe 黑体 Std R" pitchFamily="34" charset="-122"/>
                <a:ea typeface="Adobe 黑体 Std R" pitchFamily="34" charset="-122"/>
              </a:rPr>
              <a:t>array</a:t>
            </a:r>
            <a:r>
              <a:rPr lang="en-US" altLang="zh-CN">
                <a:latin typeface="Adobe 黑体 Std R" pitchFamily="34" charset="-122"/>
                <a:ea typeface="Adobe 黑体 Std R" pitchFamily="34" charset="-122"/>
              </a:rPr>
              <a:t>("P","PP","PPP"),</a:t>
            </a:r>
            <a:r>
              <a:rPr lang="en-US" altLang="zh-CN">
                <a:solidFill>
                  <a:schemeClr val="accent2"/>
                </a:solidFill>
                <a:latin typeface="Adobe 黑体 Std R" pitchFamily="34" charset="-122"/>
                <a:ea typeface="Adobe 黑体 Std R" pitchFamily="34" charset="-122"/>
              </a:rPr>
              <a:t>array</a:t>
            </a:r>
            <a:r>
              <a:rPr lang="en-US" altLang="zh-CN">
                <a:latin typeface="Adobe 黑体 Std R" pitchFamily="34" charset="-122"/>
                <a:ea typeface="Adobe 黑体 Std R" pitchFamily="34" charset="-122"/>
              </a:rPr>
              <a:t>("H","HH","HHH") );</a:t>
            </a:r>
          </a:p>
          <a:p>
            <a:pPr marL="457200" indent="-457200"/>
            <a:r>
              <a:rPr lang="en-US" altLang="zh-CN">
                <a:latin typeface="Adobe 黑体 Std R" pitchFamily="34" charset="-122"/>
                <a:ea typeface="Adobe 黑体 Std R" pitchFamily="34" charset="-122"/>
              </a:rPr>
              <a:t>2.  </a:t>
            </a:r>
            <a:r>
              <a:rPr lang="en-US" altLang="zh-CN">
                <a:solidFill>
                  <a:schemeClr val="accent2"/>
                </a:solidFill>
                <a:latin typeface="Adobe 黑体 Std R" pitchFamily="34" charset="-122"/>
                <a:ea typeface="Adobe 黑体 Std R" pitchFamily="34" charset="-122"/>
              </a:rPr>
              <a:t>echo</a:t>
            </a:r>
            <a:r>
              <a:rPr lang="en-US" altLang="zh-CN">
                <a:latin typeface="Adobe 黑体 Std R" pitchFamily="34" charset="-122"/>
                <a:ea typeface="Adobe 黑体 Std R" pitchFamily="34" charset="-122"/>
              </a:rPr>
              <a:t> $arr[1][2];</a:t>
            </a:r>
          </a:p>
        </p:txBody>
      </p:sp>
      <p:pic>
        <p:nvPicPr>
          <p:cNvPr id="55299"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55300" name="TextBox 40"/>
          <p:cNvSpPr txBox="1">
            <a:spLocks noChangeArrowheads="1"/>
          </p:cNvSpPr>
          <p:nvPr/>
        </p:nvSpPr>
        <p:spPr bwMode="auto">
          <a:xfrm>
            <a:off x="252413" y="404813"/>
            <a:ext cx="71723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6</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数组、多维数组和数组函数</a:t>
            </a:r>
            <a:endParaRPr lang="en-US" altLang="zh-CN" sz="2600" b="1">
              <a:solidFill>
                <a:srgbClr val="DA8200"/>
              </a:solidFill>
              <a:latin typeface="微软雅黑" pitchFamily="34" charset="-122"/>
              <a:ea typeface="微软雅黑" pitchFamily="34" charset="-122"/>
            </a:endParaRPr>
          </a:p>
        </p:txBody>
      </p:sp>
      <p:sp>
        <p:nvSpPr>
          <p:cNvPr id="55301" name="Rectangle 5"/>
          <p:cNvSpPr>
            <a:spLocks noChangeArrowheads="1"/>
          </p:cNvSpPr>
          <p:nvPr/>
        </p:nvSpPr>
        <p:spPr bwMode="auto">
          <a:xfrm>
            <a:off x="323850" y="1412875"/>
            <a:ext cx="2474913" cy="639763"/>
          </a:xfrm>
          <a:prstGeom prst="rect">
            <a:avLst/>
          </a:prstGeom>
          <a:noFill/>
          <a:ln w="9525">
            <a:noFill/>
            <a:miter lim="800000"/>
            <a:headEnd/>
            <a:tailEnd/>
          </a:ln>
          <a:effectLst/>
        </p:spPr>
        <p:txBody>
          <a:bodyPr wrap="none">
            <a:spAutoFit/>
          </a:bodyPr>
          <a:lstStyle/>
          <a:p>
            <a:pPr marL="457200" indent="-457200" algn="just">
              <a:lnSpc>
                <a:spcPct val="150000"/>
              </a:lnSpc>
            </a:pPr>
            <a:r>
              <a:rPr lang="en-US" altLang="zh-CN" b="1"/>
              <a:t>PHP5.4 </a:t>
            </a:r>
            <a:r>
              <a:rPr lang="zh-CN" altLang="en-US" b="1"/>
              <a:t>二维数组</a:t>
            </a:r>
          </a:p>
        </p:txBody>
      </p:sp>
      <p:sp>
        <p:nvSpPr>
          <p:cNvPr id="55302" name="Rectangle 6"/>
          <p:cNvSpPr>
            <a:spLocks noChangeArrowheads="1"/>
          </p:cNvSpPr>
          <p:nvPr/>
        </p:nvSpPr>
        <p:spPr bwMode="auto">
          <a:xfrm>
            <a:off x="468313" y="2133600"/>
            <a:ext cx="8928100" cy="917575"/>
          </a:xfrm>
          <a:prstGeom prst="rect">
            <a:avLst/>
          </a:prstGeom>
          <a:noFill/>
          <a:ln w="9525">
            <a:noFill/>
            <a:miter lim="800000"/>
            <a:headEnd/>
            <a:tailEnd/>
          </a:ln>
          <a:effectLst/>
        </p:spPr>
        <p:txBody>
          <a:bodyPr anchor="ctr">
            <a:spAutoFit/>
          </a:bodyPr>
          <a:lstStyle/>
          <a:p>
            <a:pPr algn="just">
              <a:lnSpc>
                <a:spcPct val="150000"/>
              </a:lnSpc>
            </a:pPr>
            <a:r>
              <a:rPr lang="zh-CN" altLang="en-US" sz="1800" b="1">
                <a:ea typeface="Adobe 黑体 Std R" pitchFamily="34" charset="-122"/>
              </a:rPr>
              <a:t>二维数组或者多维数组其实我们可以理解成为数组里面再次包含了数组类型的值，并通过同样的思路去访问。我们先通过构造一个二维数组来看：</a:t>
            </a:r>
          </a:p>
        </p:txBody>
      </p:sp>
      <p:pic>
        <p:nvPicPr>
          <p:cNvPr id="55304" name="Picture 8" descr="wps_clip_image-1694"/>
          <p:cNvPicPr>
            <a:picLocks noChangeAspect="1" noChangeArrowheads="1"/>
          </p:cNvPicPr>
          <p:nvPr/>
        </p:nvPicPr>
        <p:blipFill>
          <a:blip r:embed="rId4"/>
          <a:srcRect/>
          <a:stretch>
            <a:fillRect/>
          </a:stretch>
        </p:blipFill>
        <p:spPr bwMode="auto">
          <a:xfrm>
            <a:off x="3492500" y="4365625"/>
            <a:ext cx="4824413" cy="1820863"/>
          </a:xfrm>
          <a:prstGeom prst="rect">
            <a:avLst/>
          </a:prstGeom>
          <a:noFill/>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wenhua</Template>
  <TotalTime>3178</TotalTime>
  <Words>1366</Words>
  <Application>Microsoft Office PowerPoint</Application>
  <PresentationFormat>自定义</PresentationFormat>
  <Paragraphs>172</Paragraphs>
  <Slides>12</Slides>
  <Notes>11</Notes>
  <HiddenSlides>0</HiddenSlides>
  <MMClips>0</MMClips>
  <ScaleCrop>false</ScaleCrop>
  <HeadingPairs>
    <vt:vector size="6" baseType="variant">
      <vt:variant>
        <vt:lpstr>已用的字体</vt:lpstr>
      </vt:variant>
      <vt:variant>
        <vt:i4>5</vt:i4>
      </vt:variant>
      <vt:variant>
        <vt:lpstr>演示文稿设计模板</vt:lpstr>
      </vt:variant>
      <vt:variant>
        <vt:i4>2</vt:i4>
      </vt:variant>
      <vt:variant>
        <vt:lpstr>幻灯片标题</vt:lpstr>
      </vt:variant>
      <vt:variant>
        <vt:i4>12</vt:i4>
      </vt:variant>
    </vt:vector>
  </HeadingPairs>
  <TitlesOfParts>
    <vt:vector size="19" baseType="lpstr">
      <vt:lpstr>Times New Roman</vt:lpstr>
      <vt:lpstr>宋体</vt:lpstr>
      <vt:lpstr>Arial</vt:lpstr>
      <vt:lpstr>微软雅黑</vt:lpstr>
      <vt:lpstr>Adobe 黑体 Std R</vt:lpstr>
      <vt:lpstr>2_默认设计模板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Company>php100.com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PHP100视频教程</dc:title>
  <dc:creator>PHP100.com</dc:creator>
  <dc:description>2012版</dc:description>
  <cp:lastModifiedBy>alan</cp:lastModifiedBy>
  <cp:revision>113</cp:revision>
  <dcterms:created xsi:type="dcterms:W3CDTF">2007-03-06T05:07:27Z</dcterms:created>
  <dcterms:modified xsi:type="dcterms:W3CDTF">2012-02-19T15:41:26Z</dcterms:modified>
  <cp:version>1.2</cp:version>
</cp:coreProperties>
</file>