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20" r:id="rId2"/>
  </p:sldMasterIdLst>
  <p:notesMasterIdLst>
    <p:notesMasterId r:id="rId18"/>
  </p:notesMasterIdLst>
  <p:handoutMasterIdLst>
    <p:handoutMasterId r:id="rId19"/>
  </p:handoutMasterIdLst>
  <p:sldIdLst>
    <p:sldId id="309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4" r:id="rId13"/>
    <p:sldId id="325" r:id="rId14"/>
    <p:sldId id="326" r:id="rId15"/>
    <p:sldId id="327" r:id="rId16"/>
    <p:sldId id="313" r:id="rId17"/>
  </p:sldIdLst>
  <p:sldSz cx="9864725" cy="6858000"/>
  <p:notesSz cx="6808788" cy="98234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A8200"/>
    <a:srgbClr val="FFBD5B"/>
    <a:srgbClr val="C9C400"/>
    <a:srgbClr val="37992F"/>
    <a:srgbClr val="80AD1B"/>
    <a:srgbClr val="7A9E2A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3" autoAdjust="0"/>
    <p:restoredTop sz="84472" autoAdjust="0"/>
  </p:normalViewPr>
  <p:slideViewPr>
    <p:cSldViewPr>
      <p:cViewPr>
        <p:scale>
          <a:sx n="66" d="100"/>
          <a:sy n="66" d="100"/>
        </p:scale>
        <p:origin x="-1050" y="-90"/>
      </p:cViewPr>
      <p:guideLst>
        <p:guide orient="horz" pos="2160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60" y="-108"/>
      </p:cViewPr>
      <p:guideLst>
        <p:guide orient="horz" pos="3094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3FED52-7E7F-449F-AEAB-E4C41E0170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7238" y="738188"/>
            <a:ext cx="5297487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0EC31E4-3259-489B-A437-27B6AB7C73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9775" y="2130425"/>
            <a:ext cx="838517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550" y="3886200"/>
            <a:ext cx="69056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713" y="1600200"/>
            <a:ext cx="8877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1688" y="274638"/>
            <a:ext cx="2219325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713" y="274638"/>
            <a:ext cx="65055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713" y="1600200"/>
            <a:ext cx="8877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4406900"/>
            <a:ext cx="83851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9463" y="2906713"/>
            <a:ext cx="83851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3713" y="1600200"/>
            <a:ext cx="43624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8563" y="1600200"/>
            <a:ext cx="43624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3713" y="1535113"/>
            <a:ext cx="435768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713" y="2174875"/>
            <a:ext cx="435768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1738" y="1535113"/>
            <a:ext cx="43592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1738" y="2174875"/>
            <a:ext cx="43592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3050"/>
            <a:ext cx="32448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25" y="273050"/>
            <a:ext cx="551338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713" y="1435100"/>
            <a:ext cx="32448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3575" y="4800600"/>
            <a:ext cx="5918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33575" y="612775"/>
            <a:ext cx="5918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33575" y="5367338"/>
            <a:ext cx="5918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ppt图-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-1588"/>
            <a:ext cx="9864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7399338" y="6500813"/>
            <a:ext cx="262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900" b="1" i="1" dirty="0">
                <a:solidFill>
                  <a:srgbClr val="005696"/>
                </a:solidFill>
                <a:ea typeface="宋体" pitchFamily="2" charset="-122"/>
              </a:rPr>
              <a:t>Network Optimization Expert Team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0" y="0"/>
            <a:ext cx="9864725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/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0" y="785813"/>
            <a:ext cx="9864725" cy="214312"/>
          </a:xfrm>
          <a:prstGeom prst="rect">
            <a:avLst/>
          </a:prstGeom>
          <a:solidFill>
            <a:srgbClr val="EBFF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0" y="1000108"/>
            <a:ext cx="9863725" cy="5857892"/>
          </a:xfrm>
          <a:prstGeom prst="rect">
            <a:avLst/>
          </a:prstGeom>
          <a:gradFill flip="none" rotWithShape="1">
            <a:gsLst>
              <a:gs pos="0">
                <a:srgbClr val="D9F2F7"/>
              </a:gs>
              <a:gs pos="50000">
                <a:srgbClr val="D9F2F7">
                  <a:alpha val="44000"/>
                </a:srgbClr>
              </a:gs>
              <a:gs pos="100000">
                <a:srgbClr val="EBFFFF">
                  <a:alpha val="42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/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0" y="6715125"/>
            <a:ext cx="8477250" cy="142875"/>
          </a:xfrm>
          <a:prstGeom prst="rect">
            <a:avLst/>
          </a:prstGeom>
          <a:solidFill>
            <a:srgbClr val="D9F2F7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 flipV="1">
            <a:off x="8323263" y="6715125"/>
            <a:ext cx="1541462" cy="142875"/>
          </a:xfrm>
          <a:prstGeom prst="rect">
            <a:avLst/>
          </a:prstGeom>
          <a:solidFill>
            <a:srgbClr val="FFCC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grpSp>
        <p:nvGrpSpPr>
          <p:cNvPr id="2059" name="矩形 9"/>
          <p:cNvGrpSpPr>
            <a:grpSpLocks/>
          </p:cNvGrpSpPr>
          <p:nvPr/>
        </p:nvGrpSpPr>
        <p:grpSpPr bwMode="auto">
          <a:xfrm>
            <a:off x="303213" y="993775"/>
            <a:ext cx="7642225" cy="60325"/>
            <a:chOff x="177" y="626"/>
            <a:chExt cx="4462" cy="38"/>
          </a:xfrm>
        </p:grpSpPr>
        <p:pic>
          <p:nvPicPr>
            <p:cNvPr id="2061" name="矩形 9"/>
            <p:cNvPicPr>
              <a:picLocks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77" y="626"/>
              <a:ext cx="4462" cy="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2349" name="Text Box 13"/>
            <p:cNvSpPr txBox="1">
              <a:spLocks noChangeArrowheads="1"/>
            </p:cNvSpPr>
            <p:nvPr/>
          </p:nvSpPr>
          <p:spPr bwMode="auto">
            <a:xfrm rot="10800000">
              <a:off x="180" y="630"/>
              <a:ext cx="44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zh-CN" altLang="zh-CN" b="1">
                <a:ea typeface="宋体" pitchFamily="2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 flipV="1">
            <a:off x="0" y="981075"/>
            <a:ext cx="461963" cy="74613"/>
          </a:xfrm>
          <a:prstGeom prst="rect">
            <a:avLst/>
          </a:prstGeom>
          <a:solidFill>
            <a:srgbClr val="F6C7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3"/>
          <p:cNvSpPr>
            <a:spLocks noChangeArrowheads="1"/>
          </p:cNvSpPr>
          <p:nvPr/>
        </p:nvSpPr>
        <p:spPr bwMode="gray">
          <a:xfrm>
            <a:off x="1044575" y="1773238"/>
            <a:ext cx="1643063" cy="423862"/>
          </a:xfrm>
          <a:prstGeom prst="rect">
            <a:avLst/>
          </a:prstGeom>
          <a:gradFill flip="none" rotWithShape="1">
            <a:gsLst>
              <a:gs pos="0">
                <a:srgbClr val="5AAB1D">
                  <a:shade val="30000"/>
                  <a:satMod val="115000"/>
                </a:srgbClr>
              </a:gs>
              <a:gs pos="50000">
                <a:srgbClr val="5AAB1D">
                  <a:shade val="67500"/>
                  <a:satMod val="115000"/>
                </a:srgbClr>
              </a:gs>
              <a:gs pos="100000">
                <a:srgbClr val="5AAB1D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76200" dist="63500" dir="19620000" sy="23000" kx="-1200000" algn="bl" rotWithShape="0">
              <a:prstClr val="black">
                <a:alpha val="51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692275" y="2636838"/>
            <a:ext cx="52752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zh-CN" altLang="en-US" b="1">
                <a:latin typeface="Adobe 黑体 Std R" pitchFamily="34" charset="-122"/>
                <a:ea typeface="Adobe 黑体 Std R" pitchFamily="34" charset="-122"/>
              </a:rPr>
              <a:t>数据库的数据类型与配置</a:t>
            </a:r>
          </a:p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zh-CN" altLang="en-US" b="1">
                <a:latin typeface="Adobe 黑体 Std R" pitchFamily="34" charset="-122"/>
                <a:ea typeface="Adobe 黑体 Std R" pitchFamily="34" charset="-122"/>
              </a:rPr>
              <a:t>常用增删改查</a:t>
            </a:r>
            <a:r>
              <a:rPr lang="en-US" altLang="zh-CN" b="1">
                <a:latin typeface="Adobe 黑体 Std R" pitchFamily="34" charset="-122"/>
                <a:ea typeface="Adobe 黑体 Std R" pitchFamily="34" charset="-122"/>
              </a:rPr>
              <a:t>SQL</a:t>
            </a:r>
            <a:r>
              <a:rPr lang="zh-CN" altLang="en-US" b="1">
                <a:latin typeface="Adobe 黑体 Std R" pitchFamily="34" charset="-122"/>
                <a:ea typeface="Adobe 黑体 Std R" pitchFamily="34" charset="-122"/>
              </a:rPr>
              <a:t>语句的语法格式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447675" y="5956300"/>
            <a:ext cx="2287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CF350B"/>
                </a:solidFill>
                <a:latin typeface="Adobe 黑体 Std R" pitchFamily="34" charset="-122"/>
                <a:ea typeface="Adobe 黑体 Std R" pitchFamily="34" charset="-122"/>
              </a:rPr>
              <a:t>主讲：</a:t>
            </a:r>
            <a:r>
              <a:rPr lang="zh-CN" altLang="en-US" sz="1400" b="1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张恩民</a:t>
            </a:r>
          </a:p>
          <a:p>
            <a:r>
              <a:rPr lang="zh-CN" altLang="en-US" sz="1400" b="1">
                <a:solidFill>
                  <a:srgbClr val="CF350B"/>
                </a:solidFill>
                <a:latin typeface="Adobe 黑体 Std R" pitchFamily="34" charset="-122"/>
                <a:ea typeface="Adobe 黑体 Std R" pitchFamily="34" charset="-122"/>
              </a:rPr>
              <a:t>官网：</a:t>
            </a:r>
            <a:r>
              <a:rPr lang="en-US" altLang="zh-CN" sz="1400" b="1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www.php100.com</a:t>
            </a:r>
          </a:p>
        </p:txBody>
      </p:sp>
      <p:sp>
        <p:nvSpPr>
          <p:cNvPr id="17413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591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基础之增删改查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591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基础之增删改查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23850" y="1443038"/>
            <a:ext cx="47767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b="1"/>
              <a:t>常用增删改查</a:t>
            </a:r>
            <a:r>
              <a:rPr lang="en-US" altLang="zh-CN" b="1"/>
              <a:t>SQL</a:t>
            </a:r>
            <a:r>
              <a:rPr lang="zh-CN" altLang="en-US" b="1"/>
              <a:t>语句的语法格式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92138" y="234791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查：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611188" y="2997200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Select </a:t>
            </a:r>
            <a:r>
              <a:rPr lang="zh-CN" altLang="en-US"/>
              <a:t>字段，字段，</a:t>
            </a:r>
            <a:r>
              <a:rPr lang="en-US" altLang="zh-CN"/>
              <a:t>…… from   </a:t>
            </a:r>
            <a:r>
              <a:rPr lang="zh-CN" altLang="en-US"/>
              <a:t>表  </a:t>
            </a:r>
            <a:r>
              <a:rPr lang="en-US" altLang="zh-CN"/>
              <a:t>where  </a:t>
            </a:r>
            <a:r>
              <a:rPr lang="zh-CN" altLang="en-US"/>
              <a:t>字段  </a:t>
            </a:r>
            <a:r>
              <a:rPr lang="en-US" altLang="zh-CN"/>
              <a:t>in  </a:t>
            </a:r>
            <a:r>
              <a:rPr lang="zh-CN" altLang="en-US"/>
              <a:t>（值，值）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611188" y="3933825"/>
            <a:ext cx="87137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Select </a:t>
            </a:r>
            <a:r>
              <a:rPr lang="zh-CN" altLang="en-US"/>
              <a:t>字段，字段，</a:t>
            </a:r>
            <a:r>
              <a:rPr lang="en-US" altLang="zh-CN"/>
              <a:t>…… from   </a:t>
            </a:r>
            <a:r>
              <a:rPr lang="zh-CN" altLang="en-US"/>
              <a:t>表  </a:t>
            </a:r>
            <a:r>
              <a:rPr lang="en-US" altLang="zh-CN"/>
              <a:t>where  </a:t>
            </a:r>
            <a:r>
              <a:rPr lang="zh-CN" altLang="en-US"/>
              <a:t>字段  </a:t>
            </a:r>
            <a:r>
              <a:rPr lang="en-US" altLang="zh-CN"/>
              <a:t>not  in </a:t>
            </a:r>
            <a:r>
              <a:rPr lang="zh-CN" altLang="en-US"/>
              <a:t>（值，值）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611188" y="4941888"/>
            <a:ext cx="87137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Select </a:t>
            </a:r>
            <a:r>
              <a:rPr lang="zh-CN" altLang="en-US"/>
              <a:t>字段，字段，</a:t>
            </a:r>
            <a:r>
              <a:rPr lang="en-US" altLang="zh-CN"/>
              <a:t>…… from   </a:t>
            </a:r>
            <a:r>
              <a:rPr lang="zh-CN" altLang="en-US"/>
              <a:t>表  </a:t>
            </a:r>
            <a:r>
              <a:rPr lang="en-US" altLang="zh-CN"/>
              <a:t>group by </a:t>
            </a:r>
            <a:r>
              <a:rPr lang="zh-CN" altLang="en-US"/>
              <a:t>字段 </a:t>
            </a: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 flipH="1">
            <a:off x="5795963" y="55165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4787900" y="5949950"/>
            <a:ext cx="407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归组 </a:t>
            </a:r>
            <a:r>
              <a:rPr lang="en-US" altLang="zh-CN"/>
              <a:t>/ </a:t>
            </a:r>
            <a:r>
              <a:rPr lang="zh-CN" altLang="en-US"/>
              <a:t>归类（查询不重复项）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591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基础之增删改查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23850" y="1443038"/>
            <a:ext cx="47767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b="1"/>
              <a:t>常用增删改查</a:t>
            </a:r>
            <a:r>
              <a:rPr lang="en-US" altLang="zh-CN" b="1"/>
              <a:t>SQL</a:t>
            </a:r>
            <a:r>
              <a:rPr lang="zh-CN" altLang="en-US" b="1"/>
              <a:t>语句的语法格式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92138" y="234791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查：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611188" y="2997200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Select </a:t>
            </a:r>
            <a:r>
              <a:rPr lang="zh-CN" altLang="en-US"/>
              <a:t>字段，字段，</a:t>
            </a:r>
            <a:r>
              <a:rPr lang="en-US" altLang="zh-CN"/>
              <a:t>…… from   </a:t>
            </a:r>
            <a:r>
              <a:rPr lang="zh-CN" altLang="en-US"/>
              <a:t>表  </a:t>
            </a:r>
            <a:r>
              <a:rPr lang="en-US" altLang="zh-CN"/>
              <a:t>order by </a:t>
            </a:r>
            <a:r>
              <a:rPr lang="zh-CN" altLang="en-US"/>
              <a:t>字段 </a:t>
            </a:r>
            <a:r>
              <a:rPr lang="en-US" altLang="zh-CN"/>
              <a:t>[asc / desc ]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 flipH="1">
            <a:off x="7308850" y="35734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6877050" y="40767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正序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7812088" y="40767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倒序</a:t>
            </a: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H="1">
            <a:off x="8172450" y="35734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1116013" y="5157788"/>
            <a:ext cx="4329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…… order by </a:t>
            </a:r>
            <a:r>
              <a:rPr lang="en-US" altLang="zh-CN">
                <a:solidFill>
                  <a:schemeClr val="accent2"/>
                </a:solidFill>
              </a:rPr>
              <a:t>id</a:t>
            </a:r>
            <a:r>
              <a:rPr lang="en-US" altLang="zh-CN"/>
              <a:t> asc </a:t>
            </a:r>
            <a:r>
              <a:rPr lang="zh-CN" altLang="en-US"/>
              <a:t>，</a:t>
            </a:r>
            <a:r>
              <a:rPr lang="en-US" altLang="zh-CN">
                <a:solidFill>
                  <a:schemeClr val="accent2"/>
                </a:solidFill>
              </a:rPr>
              <a:t>name</a:t>
            </a:r>
            <a:r>
              <a:rPr lang="en-US" altLang="zh-CN"/>
              <a:t> desc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591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基础之增删改查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23850" y="1443038"/>
            <a:ext cx="47767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b="1"/>
              <a:t>常用增删改查</a:t>
            </a:r>
            <a:r>
              <a:rPr lang="en-US" altLang="zh-CN" b="1"/>
              <a:t>SQL</a:t>
            </a:r>
            <a:r>
              <a:rPr lang="zh-CN" altLang="en-US" b="1"/>
              <a:t>语句的语法格式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11188" y="23495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查：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611188" y="2997200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Select </a:t>
            </a:r>
            <a:r>
              <a:rPr lang="zh-CN" altLang="en-US"/>
              <a:t>字段，字段，</a:t>
            </a:r>
            <a:r>
              <a:rPr lang="en-US" altLang="zh-CN"/>
              <a:t>…… from   </a:t>
            </a:r>
            <a:r>
              <a:rPr lang="zh-CN" altLang="en-US"/>
              <a:t>表    </a:t>
            </a:r>
            <a:r>
              <a:rPr lang="en-US" altLang="zh-CN"/>
              <a:t>limit    </a:t>
            </a:r>
            <a:r>
              <a:rPr lang="zh-CN" altLang="en-US"/>
              <a:t>起始位   ，条数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1547813" y="4005263"/>
            <a:ext cx="664051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…… limit  0</a:t>
            </a:r>
            <a:r>
              <a:rPr lang="zh-CN" altLang="en-US"/>
              <a:t>，</a:t>
            </a:r>
            <a:r>
              <a:rPr lang="en-US" altLang="zh-CN"/>
              <a:t>5    //</a:t>
            </a:r>
            <a:r>
              <a:rPr lang="zh-CN" altLang="en-US"/>
              <a:t>从第</a:t>
            </a:r>
            <a:r>
              <a:rPr lang="en-US" altLang="zh-CN"/>
              <a:t>1</a:t>
            </a:r>
            <a:r>
              <a:rPr lang="zh-CN" altLang="en-US"/>
              <a:t>位开始取</a:t>
            </a:r>
            <a:r>
              <a:rPr lang="en-US" altLang="zh-CN"/>
              <a:t>5</a:t>
            </a:r>
            <a:r>
              <a:rPr lang="zh-CN" altLang="en-US"/>
              <a:t>条</a:t>
            </a:r>
          </a:p>
          <a:p>
            <a:r>
              <a:rPr lang="en-US" altLang="zh-CN"/>
              <a:t>…… limit  5</a:t>
            </a:r>
            <a:r>
              <a:rPr lang="zh-CN" altLang="en-US"/>
              <a:t>，</a:t>
            </a:r>
            <a:r>
              <a:rPr lang="en-US" altLang="zh-CN"/>
              <a:t>5    //</a:t>
            </a:r>
            <a:r>
              <a:rPr lang="zh-CN" altLang="en-US"/>
              <a:t>从第</a:t>
            </a:r>
            <a:r>
              <a:rPr lang="en-US" altLang="zh-CN"/>
              <a:t>6</a:t>
            </a:r>
            <a:r>
              <a:rPr lang="zh-CN" altLang="en-US"/>
              <a:t>位开始取</a:t>
            </a:r>
            <a:r>
              <a:rPr lang="en-US" altLang="zh-CN"/>
              <a:t>5</a:t>
            </a:r>
            <a:r>
              <a:rPr lang="zh-CN" altLang="en-US"/>
              <a:t>条</a:t>
            </a:r>
          </a:p>
          <a:p>
            <a:r>
              <a:rPr lang="en-US" altLang="zh-CN"/>
              <a:t>…… limit  9</a:t>
            </a:r>
            <a:r>
              <a:rPr lang="zh-CN" altLang="en-US"/>
              <a:t>，</a:t>
            </a:r>
            <a:r>
              <a:rPr lang="en-US" altLang="zh-CN"/>
              <a:t>5    //</a:t>
            </a:r>
            <a:r>
              <a:rPr lang="zh-CN" altLang="en-US"/>
              <a:t>从第</a:t>
            </a:r>
            <a:r>
              <a:rPr lang="en-US" altLang="zh-CN"/>
              <a:t>10</a:t>
            </a:r>
            <a:r>
              <a:rPr lang="zh-CN" altLang="en-US"/>
              <a:t>位开始取</a:t>
            </a:r>
            <a:r>
              <a:rPr lang="en-US" altLang="zh-CN"/>
              <a:t>5</a:t>
            </a:r>
            <a:r>
              <a:rPr lang="zh-CN" altLang="en-US"/>
              <a:t>条</a:t>
            </a:r>
          </a:p>
          <a:p>
            <a:r>
              <a:rPr lang="en-US" altLang="zh-CN"/>
              <a:t>…… limit  5          //</a:t>
            </a:r>
            <a:r>
              <a:rPr lang="zh-CN" altLang="en-US"/>
              <a:t>从第</a:t>
            </a:r>
            <a:r>
              <a:rPr lang="en-US" altLang="zh-CN"/>
              <a:t>1</a:t>
            </a:r>
            <a:r>
              <a:rPr lang="zh-CN" altLang="en-US"/>
              <a:t>位开始取</a:t>
            </a:r>
            <a:r>
              <a:rPr lang="en-US" altLang="zh-CN"/>
              <a:t>5</a:t>
            </a:r>
            <a:r>
              <a:rPr lang="zh-CN" altLang="en-US"/>
              <a:t>条，简化写法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591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基础之增删改查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23850" y="1443038"/>
            <a:ext cx="47767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b="1"/>
              <a:t>常用增删改查</a:t>
            </a:r>
            <a:r>
              <a:rPr lang="en-US" altLang="zh-CN" b="1"/>
              <a:t>SQL</a:t>
            </a:r>
            <a:r>
              <a:rPr lang="zh-CN" altLang="en-US" b="1"/>
              <a:t>语句的语法格式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68313" y="2420938"/>
            <a:ext cx="635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当出现多个情况组合时，应遵循：</a:t>
            </a:r>
            <a:r>
              <a:rPr lang="en-US" altLang="zh-CN">
                <a:solidFill>
                  <a:schemeClr val="accent2"/>
                </a:solidFill>
              </a:rPr>
              <a:t>WGOL</a:t>
            </a:r>
            <a:r>
              <a:rPr lang="en-US" altLang="zh-CN"/>
              <a:t> </a:t>
            </a:r>
            <a:r>
              <a:rPr lang="zh-CN" altLang="en-US"/>
              <a:t>规范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68313" y="2997200"/>
            <a:ext cx="85217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实例：</a:t>
            </a:r>
          </a:p>
          <a:p>
            <a:endParaRPr lang="zh-CN" altLang="en-US"/>
          </a:p>
          <a:p>
            <a:r>
              <a:rPr lang="zh-CN" altLang="en-US"/>
              <a:t>查询表</a:t>
            </a:r>
            <a:r>
              <a:rPr lang="en-US" altLang="zh-CN"/>
              <a:t>user</a:t>
            </a:r>
            <a:r>
              <a:rPr lang="zh-CN" altLang="en-US"/>
              <a:t>，</a:t>
            </a:r>
            <a:r>
              <a:rPr lang="en-US" altLang="zh-CN"/>
              <a:t>id </a:t>
            </a:r>
            <a:r>
              <a:rPr lang="zh-CN" altLang="en-US"/>
              <a:t>倒序，</a:t>
            </a:r>
            <a:r>
              <a:rPr lang="en-US" altLang="zh-CN"/>
              <a:t>age</a:t>
            </a:r>
            <a:r>
              <a:rPr lang="zh-CN" altLang="en-US"/>
              <a:t>小于</a:t>
            </a:r>
            <a:r>
              <a:rPr lang="en-US" altLang="zh-CN"/>
              <a:t>30</a:t>
            </a:r>
            <a:r>
              <a:rPr lang="zh-CN" altLang="en-US"/>
              <a:t>岁，不重复职业</a:t>
            </a:r>
            <a:r>
              <a:rPr lang="en-US" altLang="zh-CN"/>
              <a:t>job</a:t>
            </a:r>
            <a:r>
              <a:rPr lang="zh-CN" altLang="en-US"/>
              <a:t>，取前</a:t>
            </a:r>
            <a:r>
              <a:rPr lang="en-US" altLang="zh-CN"/>
              <a:t>10</a:t>
            </a:r>
            <a:r>
              <a:rPr lang="zh-CN" altLang="en-US"/>
              <a:t>条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395288" y="4508500"/>
            <a:ext cx="90725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Select *  from   </a:t>
            </a:r>
            <a:r>
              <a:rPr lang="en-US" altLang="zh-CN">
                <a:solidFill>
                  <a:schemeClr val="accent2"/>
                </a:solidFill>
              </a:rPr>
              <a:t>user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where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age</a:t>
            </a:r>
            <a:r>
              <a:rPr lang="en-US" altLang="zh-CN"/>
              <a:t>&lt;30 </a:t>
            </a:r>
            <a:r>
              <a:rPr lang="en-US" altLang="zh-CN">
                <a:solidFill>
                  <a:srgbClr val="FF0000"/>
                </a:solidFill>
              </a:rPr>
              <a:t>group</a:t>
            </a:r>
            <a:r>
              <a:rPr lang="en-US" altLang="zh-CN"/>
              <a:t> by </a:t>
            </a:r>
            <a:r>
              <a:rPr lang="en-US" altLang="zh-CN">
                <a:solidFill>
                  <a:schemeClr val="accent2"/>
                </a:solidFill>
              </a:rPr>
              <a:t>job</a:t>
            </a:r>
            <a:r>
              <a:rPr lang="en-US" altLang="zh-CN">
                <a:solidFill>
                  <a:srgbClr val="FF0000"/>
                </a:solidFill>
              </a:rPr>
              <a:t> order</a:t>
            </a:r>
            <a:r>
              <a:rPr lang="en-US" altLang="zh-CN"/>
              <a:t> by </a:t>
            </a:r>
            <a:r>
              <a:rPr lang="en-US" altLang="zh-CN">
                <a:solidFill>
                  <a:schemeClr val="accent2"/>
                </a:solidFill>
              </a:rPr>
              <a:t>id</a:t>
            </a:r>
            <a:r>
              <a:rPr lang="en-US" altLang="zh-CN"/>
              <a:t> desc</a:t>
            </a:r>
            <a:r>
              <a:rPr lang="en-US" altLang="zh-CN">
                <a:solidFill>
                  <a:srgbClr val="FF0000"/>
                </a:solidFill>
              </a:rPr>
              <a:t> limit</a:t>
            </a:r>
            <a:r>
              <a:rPr lang="en-US" altLang="zh-CN"/>
              <a:t> 10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591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基础之增删改查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23850" y="1443038"/>
            <a:ext cx="47767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b="1"/>
              <a:t>常用增删改查</a:t>
            </a:r>
            <a:r>
              <a:rPr lang="en-US" altLang="zh-CN" b="1"/>
              <a:t>SQL</a:t>
            </a:r>
            <a:r>
              <a:rPr lang="zh-CN" altLang="en-US" b="1"/>
              <a:t>语句的语法格式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11188" y="2997200"/>
            <a:ext cx="85693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Update </a:t>
            </a:r>
            <a:r>
              <a:rPr lang="zh-CN" altLang="en-US"/>
              <a:t>表 </a:t>
            </a:r>
            <a:r>
              <a:rPr lang="en-US" altLang="zh-CN"/>
              <a:t>set </a:t>
            </a:r>
            <a:r>
              <a:rPr lang="zh-CN" altLang="en-US"/>
              <a:t>字段</a:t>
            </a:r>
            <a:r>
              <a:rPr lang="en-US" altLang="zh-CN"/>
              <a:t>=</a:t>
            </a:r>
            <a:r>
              <a:rPr lang="zh-CN" altLang="en-US"/>
              <a:t>值 ， 字段</a:t>
            </a:r>
            <a:r>
              <a:rPr lang="en-US" altLang="zh-CN"/>
              <a:t>=</a:t>
            </a:r>
            <a:r>
              <a:rPr lang="zh-CN" altLang="en-US"/>
              <a:t>值  </a:t>
            </a:r>
            <a:r>
              <a:rPr lang="en-US" altLang="zh-CN"/>
              <a:t>[where] [group] [order] [limit] 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611188" y="4941888"/>
            <a:ext cx="87137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delete from </a:t>
            </a:r>
            <a:r>
              <a:rPr lang="zh-CN" altLang="en-US"/>
              <a:t>表 </a:t>
            </a:r>
            <a:r>
              <a:rPr lang="en-US" altLang="zh-CN"/>
              <a:t>[where] [group] [order] [limit] 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611188" y="23495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改：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611188" y="436562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删：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Text Box 7"/>
          <p:cNvSpPr txBox="1">
            <a:spLocks noChangeArrowheads="1"/>
          </p:cNvSpPr>
          <p:nvPr/>
        </p:nvSpPr>
        <p:spPr bwMode="auto">
          <a:xfrm>
            <a:off x="1260475" y="2349500"/>
            <a:ext cx="71374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感谢收看本次教程</a:t>
            </a:r>
          </a:p>
          <a:p>
            <a:pPr algn="ctr"/>
            <a:endParaRPr lang="zh-CN" altLang="en-US" sz="4000" b="1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欢迎访问</a:t>
            </a:r>
            <a:r>
              <a:rPr lang="en-US" altLang="zh-CN" sz="4000" b="1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4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www.php100.com</a:t>
            </a:r>
          </a:p>
        </p:txBody>
      </p:sp>
      <p:sp>
        <p:nvSpPr>
          <p:cNvPr id="31749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591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基础之增删改查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591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基础之增删改查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23850" y="1412875"/>
            <a:ext cx="355441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b="1"/>
              <a:t>数据库的数据类型与配置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11188" y="2349500"/>
            <a:ext cx="8413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什么是数据库？我们可以理解为就是为了存储数据的一个库，</a:t>
            </a:r>
          </a:p>
          <a:p>
            <a:r>
              <a:rPr lang="zh-CN" altLang="en-US"/>
              <a:t>以表和单元的形式存储。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736600" y="3500438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常见的数据库有：</a:t>
            </a:r>
          </a:p>
        </p:txBody>
      </p:sp>
      <p:sp>
        <p:nvSpPr>
          <p:cNvPr id="32779" name="AutoShape 11" descr="u=3946521288,2524004013&amp;fm=52&amp;gp=0"/>
          <p:cNvSpPr>
            <a:spLocks noChangeAspect="1" noChangeArrowheads="1"/>
          </p:cNvSpPr>
          <p:nvPr/>
        </p:nvSpPr>
        <p:spPr bwMode="auto">
          <a:xfrm>
            <a:off x="4779963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2781" name="AutoShape 13" descr="u=3946521288,2524004013&amp;fm=52&amp;gp=0"/>
          <p:cNvSpPr>
            <a:spLocks noChangeAspect="1" noChangeArrowheads="1"/>
          </p:cNvSpPr>
          <p:nvPr/>
        </p:nvSpPr>
        <p:spPr bwMode="auto">
          <a:xfrm>
            <a:off x="4779963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32783" name="Picture 15" descr="1276236671jwa6C8W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0700" y="5084763"/>
            <a:ext cx="1905000" cy="1104900"/>
          </a:xfrm>
          <a:prstGeom prst="rect">
            <a:avLst/>
          </a:prstGeom>
          <a:noFill/>
        </p:spPr>
      </p:pic>
      <p:pic>
        <p:nvPicPr>
          <p:cNvPr id="32785" name="Picture 17" descr="ANd9GcRo0DhvPZdgnWC-cR2KQ6UJu50Nr18IZoBJM6mLqgCfK3iJNpS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71775" y="4437063"/>
            <a:ext cx="3600450" cy="690562"/>
          </a:xfrm>
          <a:prstGeom prst="rect">
            <a:avLst/>
          </a:prstGeom>
          <a:noFill/>
        </p:spPr>
      </p:pic>
      <p:pic>
        <p:nvPicPr>
          <p:cNvPr id="32787" name="Picture 19" descr="ANd9GcS6EwxdaPnsYWX90RCvFr9bZ2v39c2y35MFis9csZY7ZZ5nHMQh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32588" y="4365625"/>
            <a:ext cx="2305050" cy="706438"/>
          </a:xfrm>
          <a:prstGeom prst="rect">
            <a:avLst/>
          </a:prstGeom>
          <a:noFill/>
        </p:spPr>
      </p:pic>
      <p:pic>
        <p:nvPicPr>
          <p:cNvPr id="32789" name="Picture 21" descr="ANd9GcRaxd2pJ0dF8Z3eDICtNARS4aR-wf6gFe0bf5EtluPwdeFTXX4YkQ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1188" y="4437063"/>
            <a:ext cx="1871662" cy="1531937"/>
          </a:xfrm>
          <a:prstGeom prst="rect">
            <a:avLst/>
          </a:prstGeom>
          <a:noFill/>
        </p:spPr>
      </p:pic>
      <p:sp>
        <p:nvSpPr>
          <p:cNvPr id="32791" name="AutoShape 23" descr="9k="/>
          <p:cNvSpPr>
            <a:spLocks noChangeAspect="1" noChangeArrowheads="1"/>
          </p:cNvSpPr>
          <p:nvPr/>
        </p:nvSpPr>
        <p:spPr bwMode="auto">
          <a:xfrm>
            <a:off x="4779963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2793" name="AutoShape 25" descr="9k="/>
          <p:cNvSpPr>
            <a:spLocks noChangeAspect="1" noChangeArrowheads="1"/>
          </p:cNvSpPr>
          <p:nvPr/>
        </p:nvSpPr>
        <p:spPr bwMode="auto">
          <a:xfrm>
            <a:off x="4779963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32795" name="Picture 27" descr="ANd9GcSLP6e8bylM2p8FZ90BRYhyD5PuEtu9B_DLrAomdIbcVMR9u4vk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48263" y="5229225"/>
            <a:ext cx="1439862" cy="1079500"/>
          </a:xfrm>
          <a:prstGeom prst="rect">
            <a:avLst/>
          </a:prstGeom>
          <a:noFill/>
        </p:spPr>
      </p:pic>
      <p:sp>
        <p:nvSpPr>
          <p:cNvPr id="32797" name="AutoShape 29" descr="2Q=="/>
          <p:cNvSpPr>
            <a:spLocks noChangeAspect="1" noChangeArrowheads="1"/>
          </p:cNvSpPr>
          <p:nvPr/>
        </p:nvSpPr>
        <p:spPr bwMode="auto">
          <a:xfrm>
            <a:off x="4779963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2799" name="AutoShape 31" descr="2Q=="/>
          <p:cNvSpPr>
            <a:spLocks noChangeAspect="1" noChangeArrowheads="1"/>
          </p:cNvSpPr>
          <p:nvPr/>
        </p:nvSpPr>
        <p:spPr bwMode="auto">
          <a:xfrm>
            <a:off x="4779963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2801" name="AutoShape 33" descr="2Q=="/>
          <p:cNvSpPr>
            <a:spLocks noChangeAspect="1" noChangeArrowheads="1"/>
          </p:cNvSpPr>
          <p:nvPr/>
        </p:nvSpPr>
        <p:spPr bwMode="auto">
          <a:xfrm>
            <a:off x="4779963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32803" name="Picture 35" descr="ANd9GcQC_p8xjvBKwII-hVsXcsUAPFpTVCLhUXRtuBoB6-S9iC9Vyj6oxw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19925" y="5300663"/>
            <a:ext cx="1655763" cy="782637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591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基础之增删改查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23850" y="1412875"/>
            <a:ext cx="355441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b="1"/>
              <a:t>数据库的数据类型与配置</a:t>
            </a:r>
          </a:p>
        </p:txBody>
      </p:sp>
      <p:pic>
        <p:nvPicPr>
          <p:cNvPr id="34836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0475" y="2708275"/>
            <a:ext cx="68199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828675" y="4652963"/>
            <a:ext cx="8550275" cy="1066800"/>
          </a:xfrm>
          <a:prstGeom prst="rect">
            <a:avLst/>
          </a:prstGeom>
          <a:solidFill>
            <a:srgbClr val="F5FA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15900"/>
            <a:r>
              <a:rPr lang="en-US" altLang="zh-CN" sz="2000" b="1">
                <a:latin typeface="Adobe 黑体 Std R" pitchFamily="34" charset="-122"/>
                <a:ea typeface="Adobe 黑体 Std R" pitchFamily="34" charset="-122"/>
              </a:rPr>
              <a:t>1</a:t>
            </a:r>
            <a:r>
              <a:rPr lang="zh-CN" altLang="en-US" sz="2000" b="1">
                <a:latin typeface="Adobe 黑体 Std R" pitchFamily="34" charset="-122"/>
                <a:ea typeface="Adobe 黑体 Std R" pitchFamily="34" charset="-122"/>
              </a:rPr>
              <a:t>、</a:t>
            </a:r>
            <a:r>
              <a:rPr lang="en-US" altLang="zh-CN" sz="2000" b="1">
                <a:latin typeface="Adobe 黑体 Std R" pitchFamily="34" charset="-122"/>
                <a:ea typeface="Adobe 黑体 Std R" pitchFamily="34" charset="-122"/>
              </a:rPr>
              <a:t>phpMyAdmin	</a:t>
            </a: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（</a:t>
            </a:r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http://www.phpmyadmin.net/</a:t>
            </a: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）</a:t>
            </a:r>
          </a:p>
          <a:p>
            <a:pPr indent="215900"/>
            <a:r>
              <a:rPr lang="en-US" altLang="zh-CN" sz="2000" b="1">
                <a:latin typeface="Adobe 黑体 Std R" pitchFamily="34" charset="-122"/>
                <a:ea typeface="Adobe 黑体 Std R" pitchFamily="34" charset="-122"/>
              </a:rPr>
              <a:t>2</a:t>
            </a:r>
            <a:r>
              <a:rPr lang="zh-CN" altLang="en-US" sz="2000" b="1">
                <a:latin typeface="Adobe 黑体 Std R" pitchFamily="34" charset="-122"/>
                <a:ea typeface="Adobe 黑体 Std R" pitchFamily="34" charset="-122"/>
              </a:rPr>
              <a:t>、</a:t>
            </a:r>
            <a:r>
              <a:rPr lang="en-US" altLang="zh-CN" sz="2000" b="1">
                <a:latin typeface="Adobe 黑体 Std R" pitchFamily="34" charset="-122"/>
                <a:ea typeface="Adobe 黑体 Std R" pitchFamily="34" charset="-122"/>
              </a:rPr>
              <a:t>Navicat		</a:t>
            </a: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（</a:t>
            </a:r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http://www.navicat.com/</a:t>
            </a: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）  </a:t>
            </a:r>
          </a:p>
          <a:p>
            <a:pPr indent="215900"/>
            <a:r>
              <a:rPr lang="en-US" altLang="zh-CN" sz="2000" b="1">
                <a:latin typeface="Adobe 黑体 Std R" pitchFamily="34" charset="-122"/>
                <a:ea typeface="Adobe 黑体 Std R" pitchFamily="34" charset="-122"/>
              </a:rPr>
              <a:t>3</a:t>
            </a:r>
            <a:r>
              <a:rPr lang="zh-CN" altLang="en-US" sz="2000" b="1">
                <a:latin typeface="Adobe 黑体 Std R" pitchFamily="34" charset="-122"/>
                <a:ea typeface="Adobe 黑体 Std R" pitchFamily="34" charset="-122"/>
              </a:rPr>
              <a:t>、</a:t>
            </a:r>
            <a:r>
              <a:rPr lang="en-US" altLang="zh-CN" sz="2000" b="1">
                <a:latin typeface="Adobe 黑体 Std R" pitchFamily="34" charset="-122"/>
                <a:ea typeface="Adobe 黑体 Std R" pitchFamily="34" charset="-122"/>
              </a:rPr>
              <a:t>MySQL GUI Tools	</a:t>
            </a:r>
            <a:r>
              <a:rPr lang="zh-CN" altLang="en-US" sz="2000">
                <a:latin typeface="Adobe 黑体 Std R" pitchFamily="34" charset="-122"/>
                <a:ea typeface="Adobe 黑体 Std R" pitchFamily="34" charset="-122"/>
              </a:rPr>
              <a:t>（</a:t>
            </a:r>
            <a:r>
              <a:rPr lang="en-US" altLang="zh-CN" sz="2000">
                <a:latin typeface="Adobe 黑体 Std R" pitchFamily="34" charset="-122"/>
                <a:ea typeface="Adobe 黑体 Std R" pitchFamily="34" charset="-122"/>
              </a:rPr>
              <a:t>http://dev.mysql.com/downloads/gui-tools/</a:t>
            </a:r>
            <a:r>
              <a:rPr lang="zh-CN" altLang="en-US">
                <a:latin typeface="Adobe 黑体 Std R" pitchFamily="34" charset="-122"/>
                <a:ea typeface="Adobe 黑体 Std R" pitchFamily="34" charset="-122"/>
              </a:rPr>
              <a:t>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591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基础之增删改查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23850" y="1412875"/>
            <a:ext cx="355441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b="1"/>
              <a:t>数据库的数据类型与配置</a:t>
            </a:r>
          </a:p>
        </p:txBody>
      </p:sp>
      <p:graphicFrame>
        <p:nvGraphicFramePr>
          <p:cNvPr id="36936" name="Group 72"/>
          <p:cNvGraphicFramePr>
            <a:graphicFrameLocks noGrp="1"/>
          </p:cNvGraphicFramePr>
          <p:nvPr/>
        </p:nvGraphicFramePr>
        <p:xfrm>
          <a:off x="1044575" y="2349500"/>
          <a:ext cx="7921625" cy="3813175"/>
        </p:xfrm>
        <a:graphic>
          <a:graphicData uri="http://schemas.openxmlformats.org/drawingml/2006/table">
            <a:tbl>
              <a:tblPr/>
              <a:tblGrid>
                <a:gridCol w="2097088"/>
                <a:gridCol w="3184525"/>
                <a:gridCol w="264001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数据类型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应用范围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int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smallint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整型，常用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int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型，取值最大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点击量，编号，真假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char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varchar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字符串型，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char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最大取值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255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字节，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varchar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更长并伸缩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标题，姓名，关键字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Date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datime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日期型，固定格式：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0000-00-00 00:00:00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float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double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小数类型，一般设置类型为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（总长度，小数位长度）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价格，科学数值等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Text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longtext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备注型：没有长度限制，但取决于服务器和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mysql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性能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新闻内容，长内容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591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基础之增删改查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23850" y="1412875"/>
            <a:ext cx="3554413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b="1"/>
              <a:t>数据库的数据类型与配置</a:t>
            </a:r>
          </a:p>
        </p:txBody>
      </p:sp>
      <p:pic>
        <p:nvPicPr>
          <p:cNvPr id="38947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013" y="2276475"/>
            <a:ext cx="7777162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591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基础之增删改查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23850" y="1443038"/>
            <a:ext cx="47767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b="1"/>
              <a:t>常用增删改查</a:t>
            </a:r>
            <a:r>
              <a:rPr lang="en-US" altLang="zh-CN" b="1"/>
              <a:t>SQL</a:t>
            </a:r>
            <a:r>
              <a:rPr lang="zh-CN" altLang="en-US" b="1"/>
              <a:t>语句的语法格式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592138" y="234791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增：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11188" y="2997200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Insert into </a:t>
            </a:r>
            <a:r>
              <a:rPr lang="zh-CN" altLang="en-US"/>
              <a:t>表 （字段</a:t>
            </a:r>
            <a:r>
              <a:rPr lang="en-US" altLang="zh-CN"/>
              <a:t>1</a:t>
            </a:r>
            <a:r>
              <a:rPr lang="zh-CN" altLang="en-US"/>
              <a:t>，字段</a:t>
            </a:r>
            <a:r>
              <a:rPr lang="en-US" altLang="zh-CN"/>
              <a:t>2…</a:t>
            </a:r>
            <a:r>
              <a:rPr lang="zh-CN" altLang="en-US"/>
              <a:t>）</a:t>
            </a:r>
            <a:r>
              <a:rPr lang="en-US" altLang="zh-CN"/>
              <a:t>values (</a:t>
            </a:r>
            <a:r>
              <a:rPr lang="zh-CN" altLang="en-US"/>
              <a:t>值</a:t>
            </a:r>
            <a:r>
              <a:rPr lang="en-US" altLang="zh-CN"/>
              <a:t>1</a:t>
            </a:r>
            <a:r>
              <a:rPr lang="zh-CN" altLang="en-US"/>
              <a:t>，值</a:t>
            </a:r>
            <a:r>
              <a:rPr lang="en-US" altLang="zh-CN"/>
              <a:t>2)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611188" y="3933825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Insert into </a:t>
            </a:r>
            <a:r>
              <a:rPr lang="zh-CN" altLang="en-US"/>
              <a:t>表  </a:t>
            </a:r>
            <a:r>
              <a:rPr lang="en-US" altLang="zh-CN"/>
              <a:t>values (</a:t>
            </a:r>
            <a:r>
              <a:rPr lang="zh-CN" altLang="en-US"/>
              <a:t>值</a:t>
            </a:r>
            <a:r>
              <a:rPr lang="en-US" altLang="zh-CN"/>
              <a:t>1</a:t>
            </a:r>
            <a:r>
              <a:rPr lang="zh-CN" altLang="en-US"/>
              <a:t>，值</a:t>
            </a:r>
            <a:r>
              <a:rPr lang="en-US" altLang="zh-CN"/>
              <a:t>2)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611188" y="4797425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Insert into </a:t>
            </a:r>
            <a:r>
              <a:rPr lang="zh-CN" altLang="en-US"/>
              <a:t>表  </a:t>
            </a:r>
            <a:r>
              <a:rPr lang="en-US" altLang="zh-CN"/>
              <a:t>set </a:t>
            </a:r>
            <a:r>
              <a:rPr lang="zh-CN" altLang="en-US"/>
              <a:t>字段</a:t>
            </a:r>
            <a:r>
              <a:rPr lang="en-US" altLang="zh-CN"/>
              <a:t>1=</a:t>
            </a:r>
            <a:r>
              <a:rPr lang="zh-CN" altLang="en-US"/>
              <a:t>值</a:t>
            </a:r>
            <a:r>
              <a:rPr lang="en-US" altLang="zh-CN"/>
              <a:t>1</a:t>
            </a:r>
            <a:r>
              <a:rPr lang="zh-CN" altLang="en-US"/>
              <a:t>，字段</a:t>
            </a:r>
            <a:r>
              <a:rPr lang="en-US" altLang="zh-CN"/>
              <a:t>2=</a:t>
            </a:r>
            <a:r>
              <a:rPr lang="zh-CN" altLang="en-US"/>
              <a:t>值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……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591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基础之增删改查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23850" y="1443038"/>
            <a:ext cx="47767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b="1"/>
              <a:t>常用增删改查</a:t>
            </a:r>
            <a:r>
              <a:rPr lang="en-US" altLang="zh-CN" b="1"/>
              <a:t>SQL</a:t>
            </a:r>
            <a:r>
              <a:rPr lang="zh-CN" altLang="en-US" b="1"/>
              <a:t>语句的语法格式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11188" y="23495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查：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11188" y="2997200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Select </a:t>
            </a:r>
            <a:r>
              <a:rPr lang="zh-CN" altLang="en-US"/>
              <a:t>字段，字段，</a:t>
            </a:r>
            <a:r>
              <a:rPr lang="en-US" altLang="zh-CN"/>
              <a:t>…… from   </a:t>
            </a:r>
            <a:r>
              <a:rPr lang="zh-CN" altLang="en-US"/>
              <a:t>表 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611188" y="3933825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Select   *  </a:t>
            </a:r>
            <a:r>
              <a:rPr lang="zh-CN" altLang="en-US"/>
              <a:t>或  函数（字段） </a:t>
            </a:r>
            <a:r>
              <a:rPr lang="en-US" altLang="zh-CN"/>
              <a:t>from  </a:t>
            </a:r>
            <a:r>
              <a:rPr lang="zh-CN" altLang="en-US"/>
              <a:t>表</a:t>
            </a: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628900" y="45085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887538" y="4889500"/>
            <a:ext cx="33401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count</a:t>
            </a:r>
            <a:r>
              <a:rPr lang="zh-CN" altLang="en-US"/>
              <a:t>（*）  </a:t>
            </a:r>
            <a:r>
              <a:rPr lang="en-US" altLang="zh-CN"/>
              <a:t>//</a:t>
            </a:r>
            <a:r>
              <a:rPr lang="zh-CN" altLang="en-US"/>
              <a:t>统计条数</a:t>
            </a:r>
          </a:p>
          <a:p>
            <a:r>
              <a:rPr lang="en-US" altLang="zh-CN"/>
              <a:t>sum (</a:t>
            </a:r>
            <a:r>
              <a:rPr lang="zh-CN" altLang="en-US"/>
              <a:t>字段</a:t>
            </a:r>
            <a:r>
              <a:rPr lang="en-US" altLang="zh-CN"/>
              <a:t>)   //</a:t>
            </a:r>
            <a:r>
              <a:rPr lang="zh-CN" altLang="en-US"/>
              <a:t>求和</a:t>
            </a:r>
          </a:p>
          <a:p>
            <a:r>
              <a:rPr lang="en-US" altLang="zh-CN"/>
              <a:t>avg</a:t>
            </a:r>
            <a:r>
              <a:rPr lang="zh-CN" altLang="en-US"/>
              <a:t>（字段）</a:t>
            </a:r>
            <a:r>
              <a:rPr lang="en-US" altLang="zh-CN"/>
              <a:t>//</a:t>
            </a:r>
            <a:r>
              <a:rPr lang="zh-CN" altLang="en-US"/>
              <a:t>求平均值</a:t>
            </a:r>
          </a:p>
          <a:p>
            <a:r>
              <a:rPr lang="en-US" altLang="zh-CN"/>
              <a:t>max</a:t>
            </a:r>
            <a:r>
              <a:rPr lang="zh-CN" altLang="en-US"/>
              <a:t>（字段）</a:t>
            </a:r>
            <a:r>
              <a:rPr lang="en-US" altLang="zh-CN"/>
              <a:t>//</a:t>
            </a:r>
            <a:r>
              <a:rPr lang="zh-CN" altLang="en-US"/>
              <a:t>求最大值</a:t>
            </a:r>
          </a:p>
          <a:p>
            <a:r>
              <a:rPr lang="en-US" altLang="zh-CN"/>
              <a:t>min </a:t>
            </a:r>
            <a:r>
              <a:rPr lang="zh-CN" altLang="en-US"/>
              <a:t>（字段）</a:t>
            </a:r>
            <a:r>
              <a:rPr lang="en-US" altLang="zh-CN"/>
              <a:t>//</a:t>
            </a:r>
            <a:r>
              <a:rPr lang="zh-CN" altLang="en-US"/>
              <a:t>求最小值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591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基础之增删改查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23850" y="1443038"/>
            <a:ext cx="47767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b="1"/>
              <a:t>常用增删改查</a:t>
            </a:r>
            <a:r>
              <a:rPr lang="en-US" altLang="zh-CN" b="1"/>
              <a:t>SQL</a:t>
            </a:r>
            <a:r>
              <a:rPr lang="zh-CN" altLang="en-US" b="1"/>
              <a:t>语句的语法格式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592138" y="234791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查：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611188" y="2997200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Select </a:t>
            </a:r>
            <a:r>
              <a:rPr lang="zh-CN" altLang="en-US"/>
              <a:t>字段，字段，</a:t>
            </a:r>
            <a:r>
              <a:rPr lang="en-US" altLang="zh-CN"/>
              <a:t>…… from   </a:t>
            </a:r>
            <a:r>
              <a:rPr lang="zh-CN" altLang="en-US"/>
              <a:t>表 </a:t>
            </a:r>
            <a:r>
              <a:rPr lang="en-US" altLang="zh-CN"/>
              <a:t>where   </a:t>
            </a:r>
            <a:r>
              <a:rPr lang="zh-CN" altLang="en-US"/>
              <a:t>条件 </a:t>
            </a: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6445250" y="35734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663575" y="4313238"/>
            <a:ext cx="79835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字段 </a:t>
            </a:r>
            <a:r>
              <a:rPr lang="en-US" altLang="zh-CN"/>
              <a:t>【 </a:t>
            </a:r>
            <a:r>
              <a:rPr lang="zh-CN" altLang="en-US"/>
              <a:t>条件运算符</a:t>
            </a:r>
            <a:r>
              <a:rPr lang="en-US" altLang="zh-CN"/>
              <a:t>】  </a:t>
            </a:r>
            <a:r>
              <a:rPr lang="zh-CN" altLang="en-US"/>
              <a:t>值如：</a:t>
            </a:r>
            <a:r>
              <a:rPr lang="en-US" altLang="zh-CN"/>
              <a:t> =  ,  &gt;  ,  &lt;   ,  &lt;&gt;  ,  and  ,  or   </a:t>
            </a:r>
          </a:p>
          <a:p>
            <a:endParaRPr lang="en-US" altLang="zh-CN"/>
          </a:p>
          <a:p>
            <a:r>
              <a:rPr lang="zh-CN" altLang="en-US"/>
              <a:t>函数：</a:t>
            </a:r>
            <a:r>
              <a:rPr lang="en-US" altLang="zh-CN"/>
              <a:t>replace</a:t>
            </a:r>
            <a:r>
              <a:rPr lang="zh-CN" altLang="en-US"/>
              <a:t>（）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7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591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基础之增删改查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23850" y="1443038"/>
            <a:ext cx="47767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b="1"/>
              <a:t>常用增删改查</a:t>
            </a:r>
            <a:r>
              <a:rPr lang="en-US" altLang="zh-CN" b="1"/>
              <a:t>SQL</a:t>
            </a:r>
            <a:r>
              <a:rPr lang="zh-CN" altLang="en-US" b="1"/>
              <a:t>语句的语法格式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92138" y="234791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查：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11188" y="2997200"/>
            <a:ext cx="828040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Select </a:t>
            </a:r>
            <a:r>
              <a:rPr lang="zh-CN" altLang="en-US"/>
              <a:t>字段，字段，</a:t>
            </a:r>
            <a:r>
              <a:rPr lang="en-US" altLang="zh-CN"/>
              <a:t>…… from   </a:t>
            </a:r>
            <a:r>
              <a:rPr lang="zh-CN" altLang="en-US"/>
              <a:t>表  </a:t>
            </a:r>
            <a:r>
              <a:rPr lang="en-US" altLang="zh-CN"/>
              <a:t>where  </a:t>
            </a:r>
            <a:r>
              <a:rPr lang="zh-CN" altLang="en-US"/>
              <a:t>字段  </a:t>
            </a:r>
            <a:r>
              <a:rPr lang="en-US" altLang="zh-CN"/>
              <a:t>like ‘%</a:t>
            </a:r>
            <a:r>
              <a:rPr lang="zh-CN" altLang="en-US"/>
              <a:t>值</a:t>
            </a:r>
            <a:r>
              <a:rPr lang="en-US" altLang="zh-CN"/>
              <a:t>%</a:t>
            </a:r>
            <a:r>
              <a:rPr lang="zh-CN" altLang="en-US"/>
              <a:t>’  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611188" y="3933825"/>
            <a:ext cx="85693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Select </a:t>
            </a:r>
            <a:r>
              <a:rPr lang="zh-CN" altLang="en-US"/>
              <a:t>字段，字段，</a:t>
            </a:r>
            <a:r>
              <a:rPr lang="en-US" altLang="zh-CN"/>
              <a:t>…… from   </a:t>
            </a:r>
            <a:r>
              <a:rPr lang="zh-CN" altLang="en-US"/>
              <a:t>表  </a:t>
            </a:r>
            <a:r>
              <a:rPr lang="en-US" altLang="zh-CN"/>
              <a:t>where  </a:t>
            </a:r>
            <a:r>
              <a:rPr lang="zh-CN" altLang="en-US"/>
              <a:t>字段  </a:t>
            </a:r>
            <a:r>
              <a:rPr lang="en-US" altLang="zh-CN"/>
              <a:t>not like ‘%</a:t>
            </a:r>
            <a:r>
              <a:rPr lang="zh-CN" altLang="en-US"/>
              <a:t>值</a:t>
            </a:r>
            <a:r>
              <a:rPr lang="en-US" altLang="zh-CN"/>
              <a:t>%</a:t>
            </a:r>
            <a:r>
              <a:rPr lang="zh-CN" altLang="en-US"/>
              <a:t>’  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684213" y="5013325"/>
            <a:ext cx="592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模糊查询</a:t>
            </a:r>
            <a:r>
              <a:rPr lang="en-US" altLang="zh-CN"/>
              <a:t>,  %</a:t>
            </a:r>
            <a:r>
              <a:rPr lang="zh-CN" altLang="en-US"/>
              <a:t>表示匹配任意字符和任意次数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wenhua</Template>
  <TotalTime>3372</TotalTime>
  <Words>1003</Words>
  <Application>Microsoft Office PowerPoint</Application>
  <PresentationFormat>自定义</PresentationFormat>
  <Paragraphs>107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Times New Roman</vt:lpstr>
      <vt:lpstr>宋体</vt:lpstr>
      <vt:lpstr>Arial</vt:lpstr>
      <vt:lpstr>微软雅黑</vt:lpstr>
      <vt:lpstr>Adobe 黑体 Std R</vt:lpstr>
      <vt:lpstr>2_默认设计模板</vt:lpstr>
      <vt:lpstr>1_默认设计模板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php100.com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PHP100视频教程</dc:title>
  <dc:creator>PHP100.com</dc:creator>
  <dc:description>2012版</dc:description>
  <cp:lastModifiedBy>alan</cp:lastModifiedBy>
  <cp:revision>168</cp:revision>
  <dcterms:created xsi:type="dcterms:W3CDTF">2007-03-06T05:07:27Z</dcterms:created>
  <dcterms:modified xsi:type="dcterms:W3CDTF">2012-03-04T11:39:20Z</dcterms:modified>
  <cp:version>1.2</cp:version>
</cp:coreProperties>
</file>