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0" r:id="rId2"/>
  </p:sldMasterIdLst>
  <p:notesMasterIdLst>
    <p:notesMasterId r:id="rId9"/>
  </p:notesMasterIdLst>
  <p:handoutMasterIdLst>
    <p:handoutMasterId r:id="rId10"/>
  </p:handoutMasterIdLst>
  <p:sldIdLst>
    <p:sldId id="309" r:id="rId3"/>
    <p:sldId id="310" r:id="rId4"/>
    <p:sldId id="313" r:id="rId5"/>
    <p:sldId id="312" r:id="rId6"/>
    <p:sldId id="314" r:id="rId7"/>
    <p:sldId id="311" r:id="rId8"/>
  </p:sldIdLst>
  <p:sldSz cx="9864725" cy="6858000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A8200"/>
    <a:srgbClr val="FFBD5B"/>
    <a:srgbClr val="C9C400"/>
    <a:srgbClr val="37992F"/>
    <a:srgbClr val="80AD1B"/>
    <a:srgbClr val="7A9E2A"/>
    <a:srgbClr val="CF35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3" autoAdjust="0"/>
    <p:restoredTop sz="84472" autoAdjust="0"/>
  </p:normalViewPr>
  <p:slideViewPr>
    <p:cSldViewPr>
      <p:cViewPr>
        <p:scale>
          <a:sx n="66" d="100"/>
          <a:sy n="66" d="100"/>
        </p:scale>
        <p:origin x="-1038" y="-90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60" y="-108"/>
      </p:cViewPr>
      <p:guideLst>
        <p:guide orient="horz" pos="3094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4D9FD3A-59DF-4AB4-8C54-47DABE711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8188"/>
            <a:ext cx="529748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F6F766-A610-4E61-9D82-04366605B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775" y="2130425"/>
            <a:ext cx="838517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550" y="3886200"/>
            <a:ext cx="6905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688" y="274638"/>
            <a:ext cx="221932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274638"/>
            <a:ext cx="65055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406900"/>
            <a:ext cx="83851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463" y="2906713"/>
            <a:ext cx="83851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71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56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713" y="1535113"/>
            <a:ext cx="435768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713" y="2174875"/>
            <a:ext cx="435768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738" y="1535113"/>
            <a:ext cx="4359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738" y="2174875"/>
            <a:ext cx="4359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3050"/>
            <a:ext cx="32448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5" y="273050"/>
            <a:ext cx="55133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713" y="1435100"/>
            <a:ext cx="32448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75" y="4800600"/>
            <a:ext cx="5918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75" y="612775"/>
            <a:ext cx="5918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75" y="5367338"/>
            <a:ext cx="5918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pt图-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588"/>
            <a:ext cx="9864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7399338" y="6500813"/>
            <a:ext cx="262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i="1" dirty="0">
                <a:solidFill>
                  <a:srgbClr val="005696"/>
                </a:solidFill>
                <a:ea typeface="宋体" pitchFamily="2" charset="-122"/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86472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9864725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" y="1000108"/>
            <a:ext cx="9863725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0" y="6715125"/>
            <a:ext cx="8477250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8323263" y="6715125"/>
            <a:ext cx="1541462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059" name="矩形 9"/>
          <p:cNvGrpSpPr>
            <a:grpSpLocks/>
          </p:cNvGrpSpPr>
          <p:nvPr/>
        </p:nvGrpSpPr>
        <p:grpSpPr bwMode="auto">
          <a:xfrm>
            <a:off x="303213" y="993775"/>
            <a:ext cx="7642225" cy="60325"/>
            <a:chOff x="177" y="626"/>
            <a:chExt cx="4462" cy="38"/>
          </a:xfrm>
        </p:grpSpPr>
        <p:pic>
          <p:nvPicPr>
            <p:cNvPr id="2061" name="矩形 9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5"/>
            <a:ext cx="461963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466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学习之路，融入新互联网时代</a:t>
            </a:r>
            <a:endParaRPr lang="en-US" altLang="zh-CN" sz="260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gray">
          <a:xfrm>
            <a:off x="1044575" y="1773238"/>
            <a:ext cx="1643063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836738" y="2636838"/>
            <a:ext cx="4967287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PHP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与</a:t>
            </a: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PHP100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视频教程</a:t>
            </a: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2012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版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PHP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如今互联网中新地位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学习</a:t>
            </a: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PHP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的准备和方向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447675" y="5956300"/>
            <a:ext cx="2287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主讲：</a:t>
            </a:r>
            <a:r>
              <a:rPr lang="zh-CN" altLang="en-US" sz="140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张恩民</a:t>
            </a:r>
          </a:p>
          <a:p>
            <a:r>
              <a:rPr lang="zh-CN" altLang="en-US" sz="1400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官网：</a:t>
            </a:r>
            <a:r>
              <a:rPr lang="en-US" altLang="zh-CN" sz="140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www.php100.com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6"/>
          <p:cNvSpPr>
            <a:spLocks noChangeArrowheads="1"/>
          </p:cNvSpPr>
          <p:nvPr/>
        </p:nvSpPr>
        <p:spPr bwMode="auto">
          <a:xfrm>
            <a:off x="7235825" y="2708275"/>
            <a:ext cx="1584325" cy="7191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4" name="Rectangle 15"/>
          <p:cNvSpPr>
            <a:spLocks noChangeArrowheads="1"/>
          </p:cNvSpPr>
          <p:nvPr/>
        </p:nvSpPr>
        <p:spPr bwMode="auto">
          <a:xfrm>
            <a:off x="4211638" y="2708275"/>
            <a:ext cx="1584325" cy="719138"/>
          </a:xfrm>
          <a:prstGeom prst="rect">
            <a:avLst/>
          </a:prstGeom>
          <a:solidFill>
            <a:srgbClr val="DA82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14"/>
          <p:cNvSpPr>
            <a:spLocks noChangeArrowheads="1"/>
          </p:cNvSpPr>
          <p:nvPr/>
        </p:nvSpPr>
        <p:spPr bwMode="auto">
          <a:xfrm>
            <a:off x="1187450" y="2708275"/>
            <a:ext cx="15843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466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学习之路，融入新互联网时代</a:t>
            </a:r>
            <a:endParaRPr lang="en-US" altLang="zh-CN" sz="260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7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52413" y="1341438"/>
            <a:ext cx="43053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/>
              <a:t>PHP</a:t>
            </a:r>
            <a:r>
              <a:rPr lang="zh-CN" altLang="en-US"/>
              <a:t>与</a:t>
            </a:r>
            <a:r>
              <a:rPr lang="en-US" altLang="zh-CN"/>
              <a:t>PHP100</a:t>
            </a:r>
            <a:r>
              <a:rPr lang="zh-CN" altLang="en-US"/>
              <a:t>视频教程</a:t>
            </a:r>
            <a:r>
              <a:rPr lang="en-US" altLang="zh-CN"/>
              <a:t>2012</a:t>
            </a:r>
            <a:r>
              <a:rPr lang="zh-CN" altLang="en-US"/>
              <a:t>版</a:t>
            </a: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1258888" y="2851150"/>
            <a:ext cx="732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PHP 5.2.x          </a:t>
            </a:r>
            <a:r>
              <a:rPr lang="en-US" altLang="zh-CN">
                <a:sym typeface="Wingdings" pitchFamily="2" charset="2"/>
              </a:rPr>
              <a:t>         PHP5.3.x                     PHP5.4</a:t>
            </a:r>
            <a:endParaRPr lang="en-US" altLang="zh-CN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116013" y="3500438"/>
            <a:ext cx="15652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1800"/>
              <a:t>应用范围最广</a:t>
            </a:r>
          </a:p>
          <a:p>
            <a:pPr marL="457200" indent="-457200"/>
            <a:r>
              <a:rPr lang="zh-CN" altLang="en-US" sz="1800"/>
              <a:t>语法不够严谨</a:t>
            </a:r>
          </a:p>
          <a:p>
            <a:pPr marL="457200" indent="-457200"/>
            <a:r>
              <a:rPr lang="zh-CN" altLang="en-US" sz="1800"/>
              <a:t>使用简单</a:t>
            </a:r>
          </a:p>
          <a:p>
            <a:pPr marL="457200" indent="-457200"/>
            <a:r>
              <a:rPr lang="zh-CN" altLang="en-US" sz="1800"/>
              <a:t>漏洞比较常见</a:t>
            </a:r>
          </a:p>
          <a:p>
            <a:pPr marL="457200" indent="-457200"/>
            <a:r>
              <a:rPr lang="zh-CN" altLang="en-US" sz="1800"/>
              <a:t>稳定性不错</a:t>
            </a:r>
          </a:p>
        </p:txBody>
      </p:sp>
      <p:sp>
        <p:nvSpPr>
          <p:cNvPr id="18441" name="Text Box 18"/>
          <p:cNvSpPr txBox="1">
            <a:spLocks noChangeArrowheads="1"/>
          </p:cNvSpPr>
          <p:nvPr/>
        </p:nvSpPr>
        <p:spPr bwMode="auto">
          <a:xfrm>
            <a:off x="4067175" y="3500438"/>
            <a:ext cx="18303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1800"/>
              <a:t>增强了</a:t>
            </a:r>
            <a:r>
              <a:rPr lang="en-US" altLang="zh-CN" sz="1800"/>
              <a:t>OOP</a:t>
            </a:r>
            <a:r>
              <a:rPr lang="zh-CN" altLang="en-US" sz="1800"/>
              <a:t>模式</a:t>
            </a:r>
          </a:p>
          <a:p>
            <a:pPr marL="457200" indent="-457200"/>
            <a:r>
              <a:rPr lang="zh-CN" altLang="en-US" sz="1800"/>
              <a:t>对数据类型增强</a:t>
            </a:r>
          </a:p>
          <a:p>
            <a:pPr marL="457200" indent="-457200"/>
            <a:r>
              <a:rPr lang="zh-CN" altLang="en-US" sz="1800"/>
              <a:t>语法变化不大</a:t>
            </a:r>
          </a:p>
          <a:p>
            <a:pPr marL="457200" indent="-457200"/>
            <a:r>
              <a:rPr lang="zh-CN" altLang="en-US" sz="1800"/>
              <a:t>纠正了部分函数</a:t>
            </a:r>
          </a:p>
          <a:p>
            <a:pPr marL="457200" indent="-457200"/>
            <a:r>
              <a:rPr lang="zh-CN" altLang="en-US" sz="1800"/>
              <a:t>不完全向下兼容</a:t>
            </a:r>
          </a:p>
          <a:p>
            <a:pPr marL="457200" indent="-457200"/>
            <a:r>
              <a:rPr lang="zh-CN" altLang="en-US" sz="1800"/>
              <a:t>应用范围不大</a:t>
            </a:r>
          </a:p>
        </p:txBody>
      </p:sp>
      <p:sp>
        <p:nvSpPr>
          <p:cNvPr id="18442" name="Text Box 19"/>
          <p:cNvSpPr txBox="1">
            <a:spLocks noChangeArrowheads="1"/>
          </p:cNvSpPr>
          <p:nvPr/>
        </p:nvSpPr>
        <p:spPr bwMode="auto">
          <a:xfrm>
            <a:off x="7164388" y="3573463"/>
            <a:ext cx="16684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1800"/>
              <a:t>语法变化较多</a:t>
            </a:r>
          </a:p>
          <a:p>
            <a:pPr marL="457200" indent="-457200"/>
            <a:r>
              <a:rPr lang="zh-CN" altLang="en-US" sz="1800"/>
              <a:t>新增功能较多</a:t>
            </a:r>
          </a:p>
          <a:p>
            <a:pPr marL="457200" indent="-457200"/>
            <a:r>
              <a:rPr lang="zh-CN" altLang="en-US" sz="1800"/>
              <a:t>趋向于</a:t>
            </a:r>
            <a:r>
              <a:rPr lang="en-US" altLang="zh-CN" sz="1800"/>
              <a:t>Java C#</a:t>
            </a:r>
          </a:p>
          <a:p>
            <a:pPr marL="457200" indent="-457200"/>
            <a:r>
              <a:rPr lang="en-US" altLang="zh-CN" sz="1800" b="0"/>
              <a:t>SAPI</a:t>
            </a:r>
            <a:r>
              <a:rPr lang="en-US" altLang="zh-CN" sz="1800"/>
              <a:t> </a:t>
            </a:r>
            <a:r>
              <a:rPr lang="zh-CN" altLang="en-US" sz="1800"/>
              <a:t>的引入</a:t>
            </a:r>
          </a:p>
          <a:p>
            <a:pPr marL="457200" indent="-457200"/>
            <a:r>
              <a:rPr lang="zh-CN" altLang="en-US" sz="1800"/>
              <a:t>（</a:t>
            </a:r>
            <a:r>
              <a:rPr lang="en-US" altLang="zh-CN" sz="1800" b="0"/>
              <a:t>Websever</a:t>
            </a:r>
            <a:r>
              <a:rPr lang="en-US" altLang="zh-CN" sz="1800"/>
              <a:t> </a:t>
            </a:r>
            <a:r>
              <a:rPr lang="zh-CN" altLang="en-US" sz="1800"/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466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学习之路，融入新互联网时代</a:t>
            </a:r>
            <a:endParaRPr lang="en-US" altLang="zh-CN" sz="260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252413" y="1341438"/>
            <a:ext cx="43053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/>
              <a:t>PHP</a:t>
            </a:r>
            <a:r>
              <a:rPr lang="zh-CN" altLang="en-US"/>
              <a:t>与</a:t>
            </a:r>
            <a:r>
              <a:rPr lang="en-US" altLang="zh-CN"/>
              <a:t>PHP100</a:t>
            </a:r>
            <a:r>
              <a:rPr lang="zh-CN" altLang="en-US"/>
              <a:t>视频教程</a:t>
            </a:r>
            <a:r>
              <a:rPr lang="en-US" altLang="zh-CN"/>
              <a:t>2012</a:t>
            </a:r>
            <a:r>
              <a:rPr lang="zh-CN" altLang="en-US"/>
              <a:t>版</a:t>
            </a:r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900113" y="2349500"/>
            <a:ext cx="80645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PHP100</a:t>
            </a:r>
            <a:r>
              <a:rPr lang="zh-CN" altLang="en-US"/>
              <a:t>视频教程</a:t>
            </a:r>
            <a:r>
              <a:rPr lang="en-US" altLang="zh-CN"/>
              <a:t>2008</a:t>
            </a:r>
            <a:r>
              <a:rPr lang="zh-CN" altLang="en-US"/>
              <a:t>版 累计下载超过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千万</a:t>
            </a:r>
            <a:r>
              <a:rPr lang="zh-CN" altLang="en-US"/>
              <a:t>次</a:t>
            </a:r>
          </a:p>
        </p:txBody>
      </p:sp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755650" y="3500438"/>
            <a:ext cx="8642350" cy="5048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PHP100</a:t>
            </a:r>
            <a:r>
              <a:rPr lang="zh-CN" altLang="en-US"/>
              <a:t>视频教程</a:t>
            </a:r>
            <a:r>
              <a:rPr lang="en-US" altLang="zh-CN"/>
              <a:t>2012</a:t>
            </a:r>
            <a:r>
              <a:rPr lang="zh-CN" altLang="en-US"/>
              <a:t>版为什么要与之前区分，又有哪些不同？</a:t>
            </a:r>
          </a:p>
        </p:txBody>
      </p:sp>
      <p:sp>
        <p:nvSpPr>
          <p:cNvPr id="19462" name="Line 14"/>
          <p:cNvSpPr>
            <a:spLocks noChangeShapeType="1"/>
          </p:cNvSpPr>
          <p:nvPr/>
        </p:nvSpPr>
        <p:spPr bwMode="auto">
          <a:xfrm>
            <a:off x="4860925" y="2852738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971550" y="4221163"/>
            <a:ext cx="777716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2012</a:t>
            </a:r>
            <a:r>
              <a:rPr lang="zh-CN" altLang="en-US" sz="1800"/>
              <a:t>版视频教程全新录制相关技术，原来语法很多已经不再适用</a:t>
            </a:r>
          </a:p>
          <a:p>
            <a:r>
              <a:rPr lang="en-US" altLang="zh-CN" sz="1800"/>
              <a:t>2012</a:t>
            </a:r>
            <a:r>
              <a:rPr lang="zh-CN" altLang="en-US" sz="1800"/>
              <a:t>版纠正了老版本的视频教程中的不少小错误和不严谨的内容</a:t>
            </a:r>
          </a:p>
          <a:p>
            <a:r>
              <a:rPr lang="en-US" altLang="zh-CN" sz="1800"/>
              <a:t>2012</a:t>
            </a:r>
            <a:r>
              <a:rPr lang="zh-CN" altLang="en-US" sz="1800"/>
              <a:t>版对视频教程学习过程做了一个完整的体系计划，更加适合学习者</a:t>
            </a:r>
          </a:p>
          <a:p>
            <a:r>
              <a:rPr lang="en-US" altLang="zh-CN" sz="1800"/>
              <a:t>2012</a:t>
            </a:r>
            <a:r>
              <a:rPr lang="zh-CN" altLang="en-US" sz="1800"/>
              <a:t>版视频教程增加了，作业互动功能</a:t>
            </a:r>
          </a:p>
          <a:p>
            <a:r>
              <a:rPr lang="en-US" altLang="zh-CN" sz="1800"/>
              <a:t>2012</a:t>
            </a:r>
            <a:r>
              <a:rPr lang="zh-CN" altLang="en-US" sz="1800"/>
              <a:t>版针对的是新用户还是老用户？新学习生怎么学习？老学生怎么学习？</a:t>
            </a:r>
          </a:p>
          <a:p>
            <a:r>
              <a:rPr lang="en-US" altLang="zh-CN" sz="1800"/>
              <a:t>2012</a:t>
            </a:r>
            <a:r>
              <a:rPr lang="zh-CN" altLang="en-US" sz="1800"/>
              <a:t>版除了教程外还有些什么内容？</a:t>
            </a:r>
            <a:r>
              <a:rPr lang="en-US" altLang="zh-CN" sz="1800"/>
              <a:t>open</a:t>
            </a:r>
            <a:r>
              <a:rPr lang="zh-CN" altLang="en-US" sz="1800"/>
              <a:t>接口、二次开发、</a:t>
            </a:r>
            <a:r>
              <a:rPr lang="en-US" altLang="zh-CN" sz="1800"/>
              <a:t>webgame</a:t>
            </a:r>
            <a:r>
              <a:rPr lang="zh-CN" altLang="en-US" sz="1800"/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466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学习之路，融入新互联网时代</a:t>
            </a:r>
            <a:endParaRPr lang="en-US" altLang="zh-CN" sz="260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52413" y="1341438"/>
            <a:ext cx="35496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/>
              <a:t>PHP</a:t>
            </a:r>
            <a:r>
              <a:rPr lang="zh-CN" altLang="en-US"/>
              <a:t>如今互联网中新地位</a:t>
            </a:r>
          </a:p>
        </p:txBody>
      </p:sp>
      <p:sp>
        <p:nvSpPr>
          <p:cNvPr id="20484" name="AutoShape 7" descr="u=1476327744,4026652973&amp;fm=0&amp;gp=0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AutoShape 9" descr="u=1476327744,4026652973&amp;fm=0&amp;gp=0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86" name="Picture 11" descr="1205439-ab052-apple-ios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5300663"/>
            <a:ext cx="17811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7" descr="Android-logo-145x1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5157788"/>
            <a:ext cx="13811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AutoShape 19" descr="u=3850059032,2442155493&amp;fm=0&amp;gp=0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89" name="Picture 21" descr="microsoft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513" y="5229225"/>
            <a:ext cx="1439862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Line 25"/>
          <p:cNvSpPr>
            <a:spLocks noChangeShapeType="1"/>
          </p:cNvSpPr>
          <p:nvPr/>
        </p:nvSpPr>
        <p:spPr bwMode="auto">
          <a:xfrm flipV="1">
            <a:off x="1116013" y="3573463"/>
            <a:ext cx="273685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26"/>
          <p:cNvSpPr>
            <a:spLocks noChangeShapeType="1"/>
          </p:cNvSpPr>
          <p:nvPr/>
        </p:nvSpPr>
        <p:spPr bwMode="auto">
          <a:xfrm flipV="1">
            <a:off x="3060700" y="3573463"/>
            <a:ext cx="86360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27"/>
          <p:cNvSpPr>
            <a:spLocks noChangeShapeType="1"/>
          </p:cNvSpPr>
          <p:nvPr/>
        </p:nvSpPr>
        <p:spPr bwMode="auto">
          <a:xfrm flipH="1" flipV="1">
            <a:off x="3995738" y="3644900"/>
            <a:ext cx="10080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Oval 29"/>
          <p:cNvSpPr>
            <a:spLocks noChangeArrowheads="1"/>
          </p:cNvSpPr>
          <p:nvPr/>
        </p:nvSpPr>
        <p:spPr bwMode="auto">
          <a:xfrm>
            <a:off x="3132138" y="2997200"/>
            <a:ext cx="14398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7164388" y="2060575"/>
            <a:ext cx="2087562" cy="1512888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服务端</a:t>
            </a:r>
            <a:br>
              <a:rPr lang="zh-CN" altLang="en-US"/>
            </a:br>
            <a:r>
              <a:rPr lang="zh-CN" altLang="en-US"/>
              <a:t>？？？</a:t>
            </a:r>
          </a:p>
        </p:txBody>
      </p:sp>
      <p:sp>
        <p:nvSpPr>
          <p:cNvPr id="20495" name="Line 31"/>
          <p:cNvSpPr>
            <a:spLocks noChangeShapeType="1"/>
          </p:cNvSpPr>
          <p:nvPr/>
        </p:nvSpPr>
        <p:spPr bwMode="auto">
          <a:xfrm flipV="1">
            <a:off x="4572000" y="2636838"/>
            <a:ext cx="23764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32"/>
          <p:cNvSpPr>
            <a:spLocks noChangeShapeType="1"/>
          </p:cNvSpPr>
          <p:nvPr/>
        </p:nvSpPr>
        <p:spPr bwMode="auto">
          <a:xfrm flipH="1">
            <a:off x="4716463" y="2924175"/>
            <a:ext cx="23764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Text Box 34"/>
          <p:cNvSpPr txBox="1">
            <a:spLocks noChangeArrowheads="1"/>
          </p:cNvSpPr>
          <p:nvPr/>
        </p:nvSpPr>
        <p:spPr bwMode="auto">
          <a:xfrm>
            <a:off x="5868988" y="4292600"/>
            <a:ext cx="294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移动互联网之结构图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466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学习之路，融入新互联网时代</a:t>
            </a:r>
            <a:endParaRPr lang="en-US" altLang="zh-CN" sz="260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52413" y="1341438"/>
            <a:ext cx="35496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/>
              <a:t>PHP</a:t>
            </a:r>
            <a:r>
              <a:rPr lang="zh-CN" altLang="en-US"/>
              <a:t>如今互联网中新地位</a:t>
            </a:r>
          </a:p>
        </p:txBody>
      </p:sp>
      <p:pic>
        <p:nvPicPr>
          <p:cNvPr id="21508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488" y="2349500"/>
            <a:ext cx="2246312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38" y="2349500"/>
            <a:ext cx="24765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2349500"/>
            <a:ext cx="25146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9"/>
          <p:cNvSpPr>
            <a:spLocks noChangeArrowheads="1"/>
          </p:cNvSpPr>
          <p:nvPr/>
        </p:nvSpPr>
        <p:spPr bwMode="auto">
          <a:xfrm>
            <a:off x="755650" y="3716338"/>
            <a:ext cx="7416800" cy="24495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0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466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60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学习之路，融入新互联网时代</a:t>
            </a:r>
            <a:endParaRPr lang="en-US" altLang="zh-CN" sz="260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1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2413" y="1341438"/>
            <a:ext cx="32432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/>
              <a:t>学习</a:t>
            </a:r>
            <a:r>
              <a:rPr lang="en-US" altLang="zh-CN"/>
              <a:t>PHP</a:t>
            </a:r>
            <a:r>
              <a:rPr lang="zh-CN" altLang="en-US"/>
              <a:t>的准备和方向</a:t>
            </a:r>
          </a:p>
        </p:txBody>
      </p:sp>
      <p:sp>
        <p:nvSpPr>
          <p:cNvPr id="22533" name="Text Box 24"/>
          <p:cNvSpPr txBox="1">
            <a:spLocks noChangeArrowheads="1"/>
          </p:cNvSpPr>
          <p:nvPr/>
        </p:nvSpPr>
        <p:spPr bwMode="auto">
          <a:xfrm>
            <a:off x="755650" y="2276475"/>
            <a:ext cx="74342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1</a:t>
            </a:r>
            <a:r>
              <a:rPr lang="zh-CN" altLang="en-US" sz="1800"/>
              <a:t>、准备好你的信心，失败只有在一种那就是半途而废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、至于英语、数学、计算机基础、还是网络基础需要准备到什么样子？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、一台属于自己的电脑，台式机？笔记本？都可以</a:t>
            </a:r>
          </a:p>
        </p:txBody>
      </p:sp>
      <p:sp>
        <p:nvSpPr>
          <p:cNvPr id="22534" name="Text Box 25"/>
          <p:cNvSpPr txBox="1">
            <a:spLocks noChangeArrowheads="1"/>
          </p:cNvSpPr>
          <p:nvPr/>
        </p:nvSpPr>
        <p:spPr bwMode="auto">
          <a:xfrm>
            <a:off x="1027113" y="4583113"/>
            <a:ext cx="2252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学</a:t>
            </a:r>
            <a:r>
              <a:rPr lang="en-US" altLang="zh-CN" sz="1800"/>
              <a:t>PHP</a:t>
            </a:r>
            <a:r>
              <a:rPr lang="zh-CN" altLang="en-US" sz="1800"/>
              <a:t>可以做什么？</a:t>
            </a:r>
          </a:p>
        </p:txBody>
      </p:sp>
      <p:sp>
        <p:nvSpPr>
          <p:cNvPr id="22535" name="Line 26"/>
          <p:cNvSpPr>
            <a:spLocks noChangeShapeType="1"/>
          </p:cNvSpPr>
          <p:nvPr/>
        </p:nvSpPr>
        <p:spPr bwMode="auto">
          <a:xfrm flipV="1">
            <a:off x="3259138" y="4438650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27"/>
          <p:cNvSpPr txBox="1">
            <a:spLocks noChangeArrowheads="1"/>
          </p:cNvSpPr>
          <p:nvPr/>
        </p:nvSpPr>
        <p:spPr bwMode="auto">
          <a:xfrm>
            <a:off x="4010025" y="4227513"/>
            <a:ext cx="1335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传统互联网</a:t>
            </a:r>
          </a:p>
        </p:txBody>
      </p:sp>
      <p:sp>
        <p:nvSpPr>
          <p:cNvPr id="22537" name="Text Box 28"/>
          <p:cNvSpPr txBox="1">
            <a:spLocks noChangeArrowheads="1"/>
          </p:cNvSpPr>
          <p:nvPr/>
        </p:nvSpPr>
        <p:spPr bwMode="auto">
          <a:xfrm>
            <a:off x="4030663" y="4946650"/>
            <a:ext cx="1335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移动互联网</a:t>
            </a:r>
          </a:p>
        </p:txBody>
      </p:sp>
      <p:sp>
        <p:nvSpPr>
          <p:cNvPr id="22538" name="Line 30"/>
          <p:cNvSpPr>
            <a:spLocks noChangeShapeType="1"/>
          </p:cNvSpPr>
          <p:nvPr/>
        </p:nvSpPr>
        <p:spPr bwMode="auto">
          <a:xfrm>
            <a:off x="3259138" y="4870450"/>
            <a:ext cx="7207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31"/>
          <p:cNvSpPr txBox="1">
            <a:spLocks noChangeArrowheads="1"/>
          </p:cNvSpPr>
          <p:nvPr/>
        </p:nvSpPr>
        <p:spPr bwMode="auto">
          <a:xfrm>
            <a:off x="6227763" y="3933825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WWW</a:t>
            </a:r>
            <a:r>
              <a:rPr lang="zh-CN" altLang="en-US" sz="1800"/>
              <a:t>网站</a:t>
            </a:r>
          </a:p>
        </p:txBody>
      </p:sp>
      <p:sp>
        <p:nvSpPr>
          <p:cNvPr id="22540" name="Text Box 32"/>
          <p:cNvSpPr txBox="1">
            <a:spLocks noChangeArrowheads="1"/>
          </p:cNvSpPr>
          <p:nvPr/>
        </p:nvSpPr>
        <p:spPr bwMode="auto">
          <a:xfrm>
            <a:off x="6262688" y="4443413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管理系统</a:t>
            </a:r>
          </a:p>
        </p:txBody>
      </p:sp>
      <p:sp>
        <p:nvSpPr>
          <p:cNvPr id="22541" name="Line 33"/>
          <p:cNvSpPr>
            <a:spLocks noChangeShapeType="1"/>
          </p:cNvSpPr>
          <p:nvPr/>
        </p:nvSpPr>
        <p:spPr bwMode="auto">
          <a:xfrm flipV="1">
            <a:off x="5326063" y="4076700"/>
            <a:ext cx="7921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34"/>
          <p:cNvSpPr>
            <a:spLocks noChangeShapeType="1"/>
          </p:cNvSpPr>
          <p:nvPr/>
        </p:nvSpPr>
        <p:spPr bwMode="auto">
          <a:xfrm>
            <a:off x="5326063" y="4437063"/>
            <a:ext cx="863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35"/>
          <p:cNvSpPr txBox="1">
            <a:spLocks noChangeArrowheads="1"/>
          </p:cNvSpPr>
          <p:nvPr/>
        </p:nvSpPr>
        <p:spPr bwMode="auto">
          <a:xfrm>
            <a:off x="6300788" y="5084763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websever</a:t>
            </a:r>
          </a:p>
        </p:txBody>
      </p:sp>
      <p:sp>
        <p:nvSpPr>
          <p:cNvPr id="22544" name="Text Box 36"/>
          <p:cNvSpPr txBox="1">
            <a:spLocks noChangeArrowheads="1"/>
          </p:cNvSpPr>
          <p:nvPr/>
        </p:nvSpPr>
        <p:spPr bwMode="auto">
          <a:xfrm>
            <a:off x="6300788" y="5516563"/>
            <a:ext cx="1114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Wap</a:t>
            </a:r>
            <a:r>
              <a:rPr lang="zh-CN" altLang="en-US" sz="1800"/>
              <a:t>网站</a:t>
            </a:r>
          </a:p>
        </p:txBody>
      </p:sp>
      <p:sp>
        <p:nvSpPr>
          <p:cNvPr id="22545" name="Line 37"/>
          <p:cNvSpPr>
            <a:spLocks noChangeShapeType="1"/>
          </p:cNvSpPr>
          <p:nvPr/>
        </p:nvSpPr>
        <p:spPr bwMode="auto">
          <a:xfrm>
            <a:off x="5364163" y="5157788"/>
            <a:ext cx="6477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38"/>
          <p:cNvSpPr>
            <a:spLocks noChangeShapeType="1"/>
          </p:cNvSpPr>
          <p:nvPr/>
        </p:nvSpPr>
        <p:spPr bwMode="auto">
          <a:xfrm>
            <a:off x="5364163" y="5229225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wenhua</Template>
  <TotalTime>2829</TotalTime>
  <Words>585</Words>
  <Application>Microsoft Office PowerPoint</Application>
  <PresentationFormat>自定义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Times New Roman</vt:lpstr>
      <vt:lpstr>宋体</vt:lpstr>
      <vt:lpstr>Arial</vt:lpstr>
      <vt:lpstr>微软雅黑</vt:lpstr>
      <vt:lpstr>Adobe 黑体 Std R</vt:lpstr>
      <vt:lpstr>Wingdings</vt:lpstr>
      <vt:lpstr>2_默认设计模板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php100.com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PHP100.com</dc:creator>
  <dc:description>2012版</dc:description>
  <cp:lastModifiedBy>alan</cp:lastModifiedBy>
  <cp:revision>11</cp:revision>
  <dcterms:created xsi:type="dcterms:W3CDTF">2007-03-06T05:07:27Z</dcterms:created>
  <dcterms:modified xsi:type="dcterms:W3CDTF">2012-01-02T08:24:31Z</dcterms:modified>
  <cp:version>1.2</cp:version>
</cp:coreProperties>
</file>