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11"/>
  </p:notesMasterIdLst>
  <p:handoutMasterIdLst>
    <p:handoutMasterId r:id="rId12"/>
  </p:handoutMasterIdLst>
  <p:sldIdLst>
    <p:sldId id="309" r:id="rId3"/>
    <p:sldId id="314" r:id="rId4"/>
    <p:sldId id="315" r:id="rId5"/>
    <p:sldId id="316" r:id="rId6"/>
    <p:sldId id="317" r:id="rId7"/>
    <p:sldId id="318" r:id="rId8"/>
    <p:sldId id="319" r:id="rId9"/>
    <p:sldId id="313" r:id="rId10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CF35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4472" autoAdjust="0"/>
  </p:normalViewPr>
  <p:slideViewPr>
    <p:cSldViewPr>
      <p:cViewPr>
        <p:scale>
          <a:sx n="66" d="100"/>
          <a:sy n="66" d="100"/>
        </p:scale>
        <p:origin x="-1050" y="-90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2EED0AE-B108-49CF-A27D-46FCE271C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6522BB4-6FD2-41C0-BBCC-8EDC202427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  <p:sldLayoutId id="2147483721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836738" y="2636838"/>
            <a:ext cx="5195887" cy="173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PHP5.4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的基本语法与写作格式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PHP5.4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的变量与变量数据类型</a:t>
            </a:r>
            <a:endParaRPr lang="en-US" altLang="zh-CN" b="1">
              <a:latin typeface="Adobe 黑体 Std R" pitchFamily="34" charset="-122"/>
              <a:ea typeface="Adobe 黑体 Std R" pitchFamily="34" charset="-122"/>
            </a:endParaRP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en-US" altLang="zh-CN" b="1">
                <a:latin typeface="Adobe 黑体 Std R" pitchFamily="34" charset="-122"/>
                <a:ea typeface="Adobe 黑体 Std R" pitchFamily="34" charset="-122"/>
              </a:rPr>
              <a:t>PHP5.4 </a:t>
            </a: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的系统常量与自定义常量</a:t>
            </a:r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  <p:sp>
        <p:nvSpPr>
          <p:cNvPr id="17416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语法、常量、变量、数据类型详解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  <p:pic>
        <p:nvPicPr>
          <p:cNvPr id="24579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58763" y="10525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的基本语法与写作格式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468313" y="1773238"/>
            <a:ext cx="8351837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 b="1"/>
              <a:t>任何程序语言都有自己的语言风格，</a:t>
            </a:r>
            <a:r>
              <a:rPr lang="en-US" altLang="zh-CN" sz="1800" b="1"/>
              <a:t>PHP</a:t>
            </a:r>
            <a:r>
              <a:rPr lang="zh-CN" altLang="en-US" sz="1800" b="1"/>
              <a:t>语言也有自己独特的风格，虽然也继承了许多</a:t>
            </a:r>
            <a:r>
              <a:rPr lang="en-US" altLang="zh-CN" sz="1800" b="1"/>
              <a:t>Perl</a:t>
            </a:r>
            <a:r>
              <a:rPr lang="zh-CN" altLang="en-US" sz="1800" b="1"/>
              <a:t>和</a:t>
            </a:r>
            <a:r>
              <a:rPr lang="en-US" altLang="zh-CN" sz="1800" b="1"/>
              <a:t>C</a:t>
            </a:r>
            <a:r>
              <a:rPr lang="zh-CN" altLang="en-US" sz="1800" b="1"/>
              <a:t>的语言特色。但经过多年的发展</a:t>
            </a:r>
            <a:r>
              <a:rPr lang="en-US" altLang="zh-CN" sz="1800" b="1"/>
              <a:t>PHP</a:t>
            </a:r>
            <a:r>
              <a:rPr lang="zh-CN" altLang="en-US" sz="1800" b="1"/>
              <a:t>已经成为了一个成熟的编程语言，所以我们还需要认真的学习</a:t>
            </a:r>
            <a:r>
              <a:rPr lang="en-US" altLang="zh-CN" sz="1800" b="1"/>
              <a:t>PHP</a:t>
            </a:r>
            <a:r>
              <a:rPr lang="zh-CN" altLang="en-US" sz="1800" b="1"/>
              <a:t>的独特语法。</a:t>
            </a:r>
            <a:r>
              <a:rPr lang="en-US" altLang="zh-CN" sz="1800" b="1"/>
              <a:t>PHP</a:t>
            </a:r>
            <a:r>
              <a:rPr lang="zh-CN" altLang="en-US" sz="1800" b="1"/>
              <a:t>一个很大的特色就是与</a:t>
            </a:r>
            <a:r>
              <a:rPr lang="en-US" altLang="zh-CN" sz="1800" b="1"/>
              <a:t>HTML</a:t>
            </a:r>
            <a:r>
              <a:rPr lang="zh-CN" altLang="en-US" sz="1800" b="1"/>
              <a:t>标签语言进行混编，这种模式是今后很长一段学习过程中所用到的格式，因此我们先来通过一个例子来认识一下</a:t>
            </a:r>
            <a:r>
              <a:rPr lang="en-US" altLang="zh-CN" sz="1800" b="1"/>
              <a:t>PHP</a:t>
            </a:r>
            <a:r>
              <a:rPr lang="zh-CN" altLang="en-US" sz="1800" b="1"/>
              <a:t>语言的基本格式。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044575" y="4005263"/>
            <a:ext cx="47371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2"/>
                </a:solidFill>
              </a:rPr>
              <a:t>1. &lt;html&gt;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2.  &lt;head&gt;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3.   &lt;title&gt;PHP100</a:t>
            </a:r>
            <a:r>
              <a:rPr lang="zh-CN" altLang="en-US" sz="1400" b="1">
                <a:solidFill>
                  <a:schemeClr val="accent2"/>
                </a:solidFill>
              </a:rPr>
              <a:t>视频教程</a:t>
            </a:r>
            <a:r>
              <a:rPr lang="en-US" altLang="zh-CN" sz="1400" b="1">
                <a:solidFill>
                  <a:schemeClr val="accent2"/>
                </a:solidFill>
              </a:rPr>
              <a:t>2012</a:t>
            </a:r>
            <a:r>
              <a:rPr lang="zh-CN" altLang="en-US" sz="1400" b="1">
                <a:solidFill>
                  <a:schemeClr val="accent2"/>
                </a:solidFill>
              </a:rPr>
              <a:t>版</a:t>
            </a:r>
            <a:r>
              <a:rPr lang="en-US" altLang="zh-CN" sz="1400" b="1">
                <a:solidFill>
                  <a:schemeClr val="accent2"/>
                </a:solidFill>
              </a:rPr>
              <a:t>&lt;/title&gt;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4.  &lt;/head&gt;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5. &lt;body&gt;</a:t>
            </a:r>
          </a:p>
          <a:p>
            <a:r>
              <a:rPr lang="en-US" altLang="zh-CN" sz="1400" b="1">
                <a:solidFill>
                  <a:srgbClr val="CF350B"/>
                </a:solidFill>
              </a:rPr>
              <a:t>6. &lt;?php 			//PHP</a:t>
            </a:r>
            <a:r>
              <a:rPr lang="zh-CN" altLang="en-US" sz="1400" b="1">
                <a:solidFill>
                  <a:srgbClr val="CF350B"/>
                </a:solidFill>
              </a:rPr>
              <a:t>起始标签</a:t>
            </a:r>
          </a:p>
          <a:p>
            <a:r>
              <a:rPr lang="en-US" altLang="zh-CN" sz="1400" b="1">
                <a:solidFill>
                  <a:srgbClr val="CF350B"/>
                </a:solidFill>
              </a:rPr>
              <a:t>7.    echo "Hello World!";	//PHP</a:t>
            </a:r>
            <a:r>
              <a:rPr lang="zh-CN" altLang="en-US" sz="1400" b="1">
                <a:solidFill>
                  <a:srgbClr val="CF350B"/>
                </a:solidFill>
              </a:rPr>
              <a:t>输出</a:t>
            </a:r>
            <a:r>
              <a:rPr lang="en-US" altLang="zh-CN" sz="1400" b="1">
                <a:solidFill>
                  <a:srgbClr val="CF350B"/>
                </a:solidFill>
              </a:rPr>
              <a:t>Hello World!</a:t>
            </a:r>
          </a:p>
          <a:p>
            <a:r>
              <a:rPr lang="en-US" altLang="zh-CN" sz="1400" b="1">
                <a:solidFill>
                  <a:srgbClr val="CF350B"/>
                </a:solidFill>
              </a:rPr>
              <a:t>8. ?&gt;			&lt;!--PHP</a:t>
            </a:r>
            <a:r>
              <a:rPr lang="zh-CN" altLang="en-US" sz="1400" b="1">
                <a:solidFill>
                  <a:srgbClr val="CF350B"/>
                </a:solidFill>
              </a:rPr>
              <a:t>结束标签</a:t>
            </a:r>
            <a:r>
              <a:rPr lang="en-US" altLang="zh-CN" sz="1400" b="1">
                <a:solidFill>
                  <a:srgbClr val="CF350B"/>
                </a:solidFill>
              </a:rPr>
              <a:t>--&gt;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9. &lt;/body&gt;</a:t>
            </a:r>
          </a:p>
          <a:p>
            <a:r>
              <a:rPr lang="en-US" altLang="zh-CN" sz="1400" b="1">
                <a:solidFill>
                  <a:schemeClr val="accent2"/>
                </a:solidFill>
              </a:rPr>
              <a:t>10. &lt;/html&gt;</a:t>
            </a:r>
            <a:endParaRPr lang="zh-CN" altLang="en-US" sz="1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7092950" y="4437063"/>
            <a:ext cx="18002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6627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8763" y="10525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的基本语法与写作格式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11188" y="1844675"/>
            <a:ext cx="235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1</a:t>
            </a:r>
            <a:r>
              <a:rPr lang="zh-CN" altLang="en-US" sz="2000" b="1"/>
              <a:t>、</a:t>
            </a:r>
            <a:r>
              <a:rPr lang="en-US" altLang="zh-CN" sz="2000" b="1"/>
              <a:t>PHP</a:t>
            </a:r>
            <a:r>
              <a:rPr lang="zh-CN" altLang="en-US" sz="2000" b="1"/>
              <a:t>语句分割符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11188" y="2276475"/>
            <a:ext cx="37401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accent2"/>
                </a:solidFill>
              </a:rPr>
              <a:t>1. &lt;?php 			</a:t>
            </a:r>
          </a:p>
          <a:p>
            <a:r>
              <a:rPr lang="en-US" altLang="zh-CN" sz="1800">
                <a:solidFill>
                  <a:schemeClr val="accent2"/>
                </a:solidFill>
              </a:rPr>
              <a:t>2.   $php = true;	//</a:t>
            </a:r>
            <a:r>
              <a:rPr lang="zh-CN" altLang="en-US" sz="1800">
                <a:solidFill>
                  <a:schemeClr val="accent2"/>
                </a:solidFill>
              </a:rPr>
              <a:t>分号结束语句</a:t>
            </a:r>
          </a:p>
          <a:p>
            <a:r>
              <a:rPr lang="en-US" altLang="zh-CN" sz="1800">
                <a:solidFill>
                  <a:schemeClr val="accent2"/>
                </a:solidFill>
              </a:rPr>
              <a:t>3.   if($php){</a:t>
            </a:r>
          </a:p>
          <a:p>
            <a:r>
              <a:rPr lang="en-US" altLang="zh-CN" sz="1800">
                <a:solidFill>
                  <a:schemeClr val="accent2"/>
                </a:solidFill>
              </a:rPr>
              <a:t>4.    echo "</a:t>
            </a:r>
            <a:r>
              <a:rPr lang="zh-CN" altLang="en-US" sz="1800">
                <a:solidFill>
                  <a:schemeClr val="accent2"/>
                </a:solidFill>
              </a:rPr>
              <a:t>真</a:t>
            </a:r>
            <a:r>
              <a:rPr lang="en-US" altLang="zh-CN" sz="1800">
                <a:solidFill>
                  <a:schemeClr val="accent2"/>
                </a:solidFill>
              </a:rPr>
              <a:t>";	//</a:t>
            </a:r>
            <a:r>
              <a:rPr lang="zh-CN" altLang="en-US" sz="1800">
                <a:solidFill>
                  <a:schemeClr val="accent2"/>
                </a:solidFill>
              </a:rPr>
              <a:t>分号结束语句</a:t>
            </a:r>
          </a:p>
          <a:p>
            <a:r>
              <a:rPr lang="en-US" altLang="zh-CN" sz="1800">
                <a:solidFill>
                  <a:schemeClr val="accent2"/>
                </a:solidFill>
              </a:rPr>
              <a:t>5. }		//</a:t>
            </a:r>
            <a:r>
              <a:rPr lang="zh-CN" altLang="en-US" sz="1800">
                <a:solidFill>
                  <a:schemeClr val="accent2"/>
                </a:solidFill>
              </a:rPr>
              <a:t>大括号结束语句</a:t>
            </a:r>
          </a:p>
          <a:p>
            <a:r>
              <a:rPr lang="en-US" altLang="zh-CN" sz="1800">
                <a:solidFill>
                  <a:schemeClr val="accent2"/>
                </a:solidFill>
              </a:rPr>
              <a:t>6. ?&gt;</a:t>
            </a:r>
            <a:endParaRPr lang="zh-CN" altLang="en-US" sz="1800">
              <a:solidFill>
                <a:schemeClr val="accent2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84213" y="4292600"/>
            <a:ext cx="311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zh-CN" sz="2000" b="1"/>
              <a:t>2</a:t>
            </a:r>
            <a:r>
              <a:rPr lang="zh-CN" altLang="en-US" sz="2000" b="1"/>
              <a:t>、</a:t>
            </a:r>
            <a:r>
              <a:rPr lang="en-US" altLang="zh-CN" sz="2000" b="1"/>
              <a:t>PHP</a:t>
            </a:r>
            <a:r>
              <a:rPr lang="zh-CN" altLang="en-US" sz="2000" b="1"/>
              <a:t>注释与语法标识符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11188" y="4868863"/>
            <a:ext cx="68580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1</a:t>
            </a:r>
            <a:r>
              <a:rPr lang="zh-CN" altLang="en-US" sz="1800">
                <a:solidFill>
                  <a:schemeClr val="accent2"/>
                </a:solidFill>
              </a:rPr>
              <a:t>、</a:t>
            </a:r>
            <a:r>
              <a:rPr lang="en-US" altLang="zh-CN" sz="1800">
                <a:solidFill>
                  <a:schemeClr val="accent2"/>
                </a:solidFill>
              </a:rPr>
              <a:t>// </a:t>
            </a:r>
            <a:r>
              <a:rPr lang="zh-CN" altLang="en-US" sz="1800">
                <a:solidFill>
                  <a:schemeClr val="accent2"/>
                </a:solidFill>
              </a:rPr>
              <a:t>双斜线模式（单号注释）来源于</a:t>
            </a:r>
            <a:r>
              <a:rPr lang="en-US" altLang="zh-CN" sz="1800">
                <a:solidFill>
                  <a:schemeClr val="accent2"/>
                </a:solidFill>
              </a:rPr>
              <a:t>C++</a:t>
            </a:r>
            <a:r>
              <a:rPr lang="zh-CN" altLang="en-US" sz="1800">
                <a:solidFill>
                  <a:schemeClr val="accent2"/>
                </a:solidFill>
              </a:rPr>
              <a:t>语法的注释模式</a:t>
            </a:r>
          </a:p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2</a:t>
            </a:r>
            <a:r>
              <a:rPr lang="zh-CN" altLang="en-US" sz="1800">
                <a:solidFill>
                  <a:schemeClr val="accent2"/>
                </a:solidFill>
              </a:rPr>
              <a:t>、</a:t>
            </a:r>
            <a:r>
              <a:rPr lang="en-US" altLang="zh-CN" sz="1800">
                <a:solidFill>
                  <a:schemeClr val="accent2"/>
                </a:solidFill>
              </a:rPr>
              <a:t># </a:t>
            </a:r>
            <a:r>
              <a:rPr lang="zh-CN" altLang="en-US" sz="1800">
                <a:solidFill>
                  <a:schemeClr val="accent2"/>
                </a:solidFill>
              </a:rPr>
              <a:t>井号模式（单号注释）来源于</a:t>
            </a:r>
            <a:r>
              <a:rPr lang="en-US" altLang="zh-CN" sz="1800">
                <a:solidFill>
                  <a:schemeClr val="accent2"/>
                </a:solidFill>
              </a:rPr>
              <a:t>C</a:t>
            </a:r>
            <a:r>
              <a:rPr lang="zh-CN" altLang="en-US" sz="1800">
                <a:solidFill>
                  <a:schemeClr val="accent2"/>
                </a:solidFill>
              </a:rPr>
              <a:t>语言的注释模式</a:t>
            </a:r>
          </a:p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3</a:t>
            </a:r>
            <a:r>
              <a:rPr lang="zh-CN" altLang="en-US" sz="1800">
                <a:solidFill>
                  <a:schemeClr val="accent2"/>
                </a:solidFill>
              </a:rPr>
              <a:t>、</a:t>
            </a:r>
            <a:r>
              <a:rPr lang="en-US" altLang="zh-CN" sz="1800">
                <a:solidFill>
                  <a:schemeClr val="accent2"/>
                </a:solidFill>
              </a:rPr>
              <a:t>/* </a:t>
            </a:r>
            <a:r>
              <a:rPr lang="zh-CN" altLang="en-US" sz="1800">
                <a:solidFill>
                  <a:schemeClr val="accent2"/>
                </a:solidFill>
              </a:rPr>
              <a:t>和 *</a:t>
            </a:r>
            <a:r>
              <a:rPr lang="en-US" altLang="zh-CN" sz="1800">
                <a:solidFill>
                  <a:schemeClr val="accent2"/>
                </a:solidFill>
              </a:rPr>
              <a:t>/ </a:t>
            </a:r>
            <a:r>
              <a:rPr lang="zh-CN" altLang="en-US" sz="1800">
                <a:solidFill>
                  <a:schemeClr val="accent2"/>
                </a:solidFill>
              </a:rPr>
              <a:t>斜线配合星号（多行注释）来源与</a:t>
            </a:r>
            <a:r>
              <a:rPr lang="en-US" altLang="zh-CN" sz="1800">
                <a:solidFill>
                  <a:schemeClr val="accent2"/>
                </a:solidFill>
              </a:rPr>
              <a:t>UNIX</a:t>
            </a:r>
            <a:r>
              <a:rPr lang="zh-CN" altLang="en-US" sz="1800">
                <a:solidFill>
                  <a:schemeClr val="accent2"/>
                </a:solidFill>
              </a:rPr>
              <a:t>的</a:t>
            </a:r>
            <a:r>
              <a:rPr lang="en-US" altLang="zh-CN" sz="1800">
                <a:solidFill>
                  <a:schemeClr val="accent2"/>
                </a:solidFill>
              </a:rPr>
              <a:t>shell</a:t>
            </a:r>
            <a:r>
              <a:rPr lang="zh-CN" altLang="en-US" sz="1800">
                <a:solidFill>
                  <a:schemeClr val="accent2"/>
                </a:solidFill>
              </a:rPr>
              <a:t>语言模式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076825" y="1916113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altLang="zh-CN" sz="2000" b="1"/>
              <a:t>3</a:t>
            </a:r>
            <a:r>
              <a:rPr lang="zh-CN" altLang="en-US" sz="2000" b="1"/>
              <a:t>、函数的使用格式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076825" y="2420938"/>
            <a:ext cx="3956050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1</a:t>
            </a:r>
            <a:r>
              <a:rPr lang="zh-CN" altLang="en-US" sz="1800">
                <a:solidFill>
                  <a:schemeClr val="accent2"/>
                </a:solidFill>
              </a:rPr>
              <a:t>、返回值  函数名（）</a:t>
            </a:r>
            <a:endParaRPr lang="en-US" altLang="zh-CN" sz="180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2</a:t>
            </a:r>
            <a:r>
              <a:rPr lang="zh-CN" altLang="en-US" sz="1800">
                <a:solidFill>
                  <a:schemeClr val="accent2"/>
                </a:solidFill>
              </a:rPr>
              <a:t>、返回值  函数名（参数</a:t>
            </a:r>
            <a:r>
              <a:rPr lang="en-US" altLang="zh-CN" sz="1800">
                <a:solidFill>
                  <a:schemeClr val="accent2"/>
                </a:solidFill>
              </a:rPr>
              <a:t>,</a:t>
            </a:r>
            <a:r>
              <a:rPr lang="zh-CN" altLang="en-US" sz="1800">
                <a:solidFill>
                  <a:schemeClr val="accent2"/>
                </a:solidFill>
              </a:rPr>
              <a:t>参数</a:t>
            </a:r>
            <a:r>
              <a:rPr lang="en-US" altLang="zh-CN" sz="1800">
                <a:solidFill>
                  <a:schemeClr val="accent2"/>
                </a:solidFill>
              </a:rPr>
              <a:t>…</a:t>
            </a:r>
            <a:r>
              <a:rPr lang="zh-CN" altLang="en-US" sz="1800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120000"/>
              </a:lnSpc>
            </a:pPr>
            <a:r>
              <a:rPr lang="en-US" altLang="zh-CN" sz="1800">
                <a:solidFill>
                  <a:schemeClr val="accent2"/>
                </a:solidFill>
              </a:rPr>
              <a:t>3</a:t>
            </a:r>
            <a:r>
              <a:rPr lang="zh-CN" altLang="en-US" sz="1800">
                <a:solidFill>
                  <a:schemeClr val="accent2"/>
                </a:solidFill>
              </a:rPr>
              <a:t>、函数名（参数</a:t>
            </a:r>
            <a:r>
              <a:rPr lang="en-US" altLang="zh-CN" sz="1800">
                <a:solidFill>
                  <a:schemeClr val="accent2"/>
                </a:solidFill>
              </a:rPr>
              <a:t>, </a:t>
            </a:r>
            <a:r>
              <a:rPr lang="zh-CN" altLang="en-US" sz="1800">
                <a:solidFill>
                  <a:schemeClr val="accent2"/>
                </a:solidFill>
              </a:rPr>
              <a:t>参数</a:t>
            </a:r>
            <a:r>
              <a:rPr lang="en-US" altLang="zh-CN" sz="1800">
                <a:solidFill>
                  <a:schemeClr val="accent2"/>
                </a:solidFill>
              </a:rPr>
              <a:t>…, </a:t>
            </a:r>
            <a:r>
              <a:rPr lang="zh-CN" altLang="en-US" sz="1800">
                <a:solidFill>
                  <a:schemeClr val="accent2"/>
                </a:solidFill>
              </a:rPr>
              <a:t>返回变量）</a:t>
            </a:r>
          </a:p>
          <a:p>
            <a:pPr>
              <a:lnSpc>
                <a:spcPct val="120000"/>
              </a:lnSpc>
            </a:pPr>
            <a:r>
              <a:rPr lang="en-US" altLang="zh-CN" sz="1800" b="1">
                <a:solidFill>
                  <a:srgbClr val="CF350B"/>
                </a:solidFill>
              </a:rPr>
              <a:t>4</a:t>
            </a:r>
            <a:r>
              <a:rPr lang="zh-CN" altLang="en-US" sz="1800" b="1">
                <a:solidFill>
                  <a:srgbClr val="CF350B"/>
                </a:solidFill>
              </a:rPr>
              <a:t>、返回值  函数名（</a:t>
            </a:r>
            <a:r>
              <a:rPr lang="en-US" altLang="zh-CN" sz="1800" b="1">
                <a:solidFill>
                  <a:srgbClr val="CF350B"/>
                </a:solidFill>
              </a:rPr>
              <a:t>……</a:t>
            </a:r>
            <a:r>
              <a:rPr lang="zh-CN" altLang="en-US" sz="1800" b="1">
                <a:solidFill>
                  <a:srgbClr val="CF350B"/>
                </a:solidFill>
              </a:rPr>
              <a:t>）调用符</a:t>
            </a:r>
            <a:endParaRPr lang="en-US" altLang="zh-CN" sz="1800" b="1">
              <a:solidFill>
                <a:srgbClr val="CF350B"/>
              </a:solidFill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7956550" y="3933825"/>
            <a:ext cx="1444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7092950" y="4437063"/>
            <a:ext cx="1776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/>
              <a:t>PHP5.4</a:t>
            </a:r>
            <a:r>
              <a:rPr lang="zh-CN" altLang="en-US" sz="2000" b="1"/>
              <a:t>新用法</a:t>
            </a:r>
          </a:p>
        </p:txBody>
      </p:sp>
      <p:sp>
        <p:nvSpPr>
          <p:cNvPr id="2664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877050" y="2997200"/>
            <a:ext cx="2663825" cy="280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8676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58763" y="10525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的变量与变量数据类型</a:t>
            </a:r>
            <a:endParaRPr lang="en-US" altLang="zh-CN" b="1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468313" y="1844675"/>
            <a:ext cx="8732837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b="1"/>
              <a:t>变量的称由一个美元符“</a:t>
            </a:r>
            <a:r>
              <a:rPr lang="en-US" altLang="zh-CN" sz="1800" b="1"/>
              <a:t>$”</a:t>
            </a:r>
            <a:r>
              <a:rPr lang="zh-CN" altLang="en-US" sz="1800" b="1"/>
              <a:t>开头，“</a:t>
            </a:r>
            <a:r>
              <a:rPr lang="en-US" altLang="zh-CN" sz="1800" b="1"/>
              <a:t>$”</a:t>
            </a:r>
            <a:r>
              <a:rPr lang="zh-CN" altLang="en-US" sz="1800" b="1"/>
              <a:t>后是一个标识符。标识字串只字母、数字或下划线组成。变量名的标识符不能以数字开头而且变量名区分大小写。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68313" y="2852738"/>
            <a:ext cx="6102350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1. &lt;?php 			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2.   $title="php100.com";		//</a:t>
            </a:r>
            <a:r>
              <a:rPr lang="zh-CN" altLang="en-US" sz="1800" b="1">
                <a:solidFill>
                  <a:schemeClr val="accent2"/>
                </a:solidFill>
              </a:rPr>
              <a:t>正确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3.   $title123="php100.com";	//</a:t>
            </a:r>
            <a:r>
              <a:rPr lang="zh-CN" altLang="en-US" sz="1800" b="1">
                <a:solidFill>
                  <a:schemeClr val="accent2"/>
                </a:solidFill>
              </a:rPr>
              <a:t>正确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4.   $123title="php100.com";	//</a:t>
            </a:r>
            <a:r>
              <a:rPr lang="zh-CN" altLang="en-US" sz="1800" b="1">
                <a:solidFill>
                  <a:schemeClr val="accent2"/>
                </a:solidFill>
              </a:rPr>
              <a:t>错误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5.   $_title="php100.com";		//</a:t>
            </a:r>
            <a:r>
              <a:rPr lang="zh-CN" altLang="en-US" sz="1800" b="1">
                <a:solidFill>
                  <a:schemeClr val="accent2"/>
                </a:solidFill>
              </a:rPr>
              <a:t>正确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6.   $@#title="php100.com";	//</a:t>
            </a:r>
            <a:r>
              <a:rPr lang="zh-CN" altLang="en-US" sz="1800" b="1">
                <a:solidFill>
                  <a:schemeClr val="accent2"/>
                </a:solidFill>
              </a:rPr>
              <a:t>错误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7.   $url="php100.com";		//</a:t>
            </a:r>
            <a:r>
              <a:rPr lang="zh-CN" altLang="en-US" sz="1800" b="1">
                <a:solidFill>
                  <a:schemeClr val="accent2"/>
                </a:solidFill>
              </a:rPr>
              <a:t>我们得到一个变量</a:t>
            </a:r>
            <a:r>
              <a:rPr lang="en-US" altLang="zh-CN" sz="1800" b="1">
                <a:solidFill>
                  <a:schemeClr val="accent2"/>
                </a:solidFill>
              </a:rPr>
              <a:t>url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8.   echo $url;			//</a:t>
            </a:r>
            <a:r>
              <a:rPr lang="zh-CN" altLang="en-US" sz="1800" b="1">
                <a:solidFill>
                  <a:schemeClr val="accent2"/>
                </a:solidFill>
              </a:rPr>
              <a:t>结果：</a:t>
            </a:r>
            <a:r>
              <a:rPr lang="en-US" altLang="zh-CN" sz="1800" b="1">
                <a:solidFill>
                  <a:schemeClr val="accent2"/>
                </a:solidFill>
              </a:rPr>
              <a:t>php100.com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9.   unset($url);			//</a:t>
            </a:r>
            <a:r>
              <a:rPr lang="zh-CN" altLang="en-US" sz="1800" b="1">
                <a:solidFill>
                  <a:schemeClr val="accent2"/>
                </a:solidFill>
              </a:rPr>
              <a:t>删除一个变量</a:t>
            </a:r>
            <a:r>
              <a:rPr lang="en-US" altLang="zh-CN" sz="1800" b="1">
                <a:solidFill>
                  <a:schemeClr val="accent2"/>
                </a:solidFill>
              </a:rPr>
              <a:t>url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10.   echo $url;			//</a:t>
            </a:r>
            <a:r>
              <a:rPr lang="zh-CN" altLang="en-US" sz="1800" b="1">
                <a:solidFill>
                  <a:schemeClr val="accent2"/>
                </a:solidFill>
              </a:rPr>
              <a:t>结果为空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11. ?&gt;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948488" y="3141663"/>
            <a:ext cx="24860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$titlekeyword</a:t>
            </a:r>
          </a:p>
          <a:p>
            <a:r>
              <a:rPr lang="zh-CN" altLang="en-US" sz="1800" b="1"/>
              <a:t>单词之间直接连接</a:t>
            </a:r>
          </a:p>
          <a:p>
            <a:endParaRPr lang="zh-CN" altLang="en-US" sz="1800" b="1"/>
          </a:p>
          <a:p>
            <a:r>
              <a:rPr lang="en-US" altLang="zh-CN" sz="1800" b="1"/>
              <a:t>$title_keyword	</a:t>
            </a:r>
          </a:p>
          <a:p>
            <a:r>
              <a:rPr lang="zh-CN" altLang="en-US" sz="1800" b="1"/>
              <a:t>单词之间用下划线连接</a:t>
            </a:r>
          </a:p>
          <a:p>
            <a:endParaRPr lang="zh-CN" altLang="en-US" sz="1800" b="1"/>
          </a:p>
          <a:p>
            <a:r>
              <a:rPr lang="en-US" altLang="zh-CN" sz="1800" b="1"/>
              <a:t>$titleKeyword	</a:t>
            </a:r>
          </a:p>
          <a:p>
            <a:r>
              <a:rPr lang="zh-CN" altLang="en-US" sz="1800" b="1"/>
              <a:t>单词之间首字母大写</a:t>
            </a:r>
            <a:r>
              <a:rPr lang="zh-CN" altLang="en-US" sz="1800"/>
              <a:t> </a:t>
            </a:r>
          </a:p>
        </p:txBody>
      </p:sp>
      <p:sp>
        <p:nvSpPr>
          <p:cNvPr id="2869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6804025" y="3860800"/>
            <a:ext cx="2592388" cy="12239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724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58763" y="1052513"/>
            <a:ext cx="4313237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的变量与变量数据类型</a:t>
            </a:r>
            <a:endParaRPr lang="en-US" altLang="zh-CN" b="1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84213" y="1865313"/>
            <a:ext cx="3325812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1</a:t>
            </a:r>
            <a:r>
              <a:rPr lang="zh-CN" altLang="en-US" sz="2000" b="1">
                <a:solidFill>
                  <a:schemeClr val="accent2"/>
                </a:solidFill>
              </a:rPr>
              <a:t>、字符串（</a:t>
            </a:r>
            <a:r>
              <a:rPr lang="en-US" altLang="zh-CN" sz="2000" b="1">
                <a:solidFill>
                  <a:schemeClr val="accent2"/>
                </a:solidFill>
              </a:rPr>
              <a:t>String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2</a:t>
            </a:r>
            <a:r>
              <a:rPr lang="zh-CN" altLang="en-US" sz="2000" b="1">
                <a:solidFill>
                  <a:schemeClr val="accent2"/>
                </a:solidFill>
              </a:rPr>
              <a:t>、整型（</a:t>
            </a:r>
            <a:r>
              <a:rPr lang="en-US" altLang="zh-CN" sz="2000" b="1">
                <a:solidFill>
                  <a:schemeClr val="accent2"/>
                </a:solidFill>
              </a:rPr>
              <a:t>integer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3</a:t>
            </a:r>
            <a:r>
              <a:rPr lang="zh-CN" altLang="en-US" sz="2000" b="1">
                <a:solidFill>
                  <a:schemeClr val="accent2"/>
                </a:solidFill>
              </a:rPr>
              <a:t>、浮点型（</a:t>
            </a:r>
            <a:r>
              <a:rPr lang="en-US" altLang="zh-CN" sz="2000" b="1">
                <a:solidFill>
                  <a:schemeClr val="accent2"/>
                </a:solidFill>
              </a:rPr>
              <a:t>float</a:t>
            </a:r>
            <a:r>
              <a:rPr lang="zh-CN" altLang="en-US" sz="2000" b="1">
                <a:solidFill>
                  <a:schemeClr val="accent2"/>
                </a:solidFill>
              </a:rPr>
              <a:t>或</a:t>
            </a:r>
            <a:r>
              <a:rPr lang="en-US" altLang="zh-CN" sz="2000" b="1">
                <a:solidFill>
                  <a:schemeClr val="accent2"/>
                </a:solidFill>
              </a:rPr>
              <a:t>double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4</a:t>
            </a:r>
            <a:r>
              <a:rPr lang="zh-CN" altLang="en-US" sz="2000" b="1">
                <a:solidFill>
                  <a:schemeClr val="accent2"/>
                </a:solidFill>
              </a:rPr>
              <a:t>、布尔型（</a:t>
            </a:r>
            <a:r>
              <a:rPr lang="en-US" altLang="zh-CN" sz="2000" b="1">
                <a:solidFill>
                  <a:schemeClr val="accent2"/>
                </a:solidFill>
              </a:rPr>
              <a:t>boolean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5</a:t>
            </a:r>
            <a:r>
              <a:rPr lang="zh-CN" altLang="en-US" sz="2000" b="1">
                <a:solidFill>
                  <a:schemeClr val="accent2"/>
                </a:solidFill>
              </a:rPr>
              <a:t>、数组（</a:t>
            </a:r>
            <a:r>
              <a:rPr lang="en-US" altLang="zh-CN" sz="2000" b="1">
                <a:solidFill>
                  <a:schemeClr val="accent2"/>
                </a:solidFill>
              </a:rPr>
              <a:t>Array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6</a:t>
            </a:r>
            <a:r>
              <a:rPr lang="zh-CN" altLang="en-US" sz="2000" b="1">
                <a:solidFill>
                  <a:schemeClr val="accent2"/>
                </a:solidFill>
              </a:rPr>
              <a:t>、对象（</a:t>
            </a:r>
            <a:r>
              <a:rPr lang="en-US" altLang="zh-CN" sz="2000" b="1">
                <a:solidFill>
                  <a:schemeClr val="accent2"/>
                </a:solidFill>
              </a:rPr>
              <a:t>Object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7</a:t>
            </a:r>
            <a:r>
              <a:rPr lang="zh-CN" altLang="en-US" sz="2000" b="1">
                <a:solidFill>
                  <a:schemeClr val="accent2"/>
                </a:solidFill>
              </a:rPr>
              <a:t>、资源类型（</a:t>
            </a:r>
            <a:r>
              <a:rPr lang="en-US" altLang="zh-CN" sz="2000" b="1">
                <a:solidFill>
                  <a:schemeClr val="accent2"/>
                </a:solidFill>
              </a:rPr>
              <a:t>Resource</a:t>
            </a:r>
            <a:r>
              <a:rPr lang="zh-CN" altLang="en-US" sz="2000" b="1">
                <a:solidFill>
                  <a:schemeClr val="accent2"/>
                </a:solidFill>
              </a:rPr>
              <a:t>）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356100" y="1844675"/>
            <a:ext cx="516731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37992F"/>
                </a:solidFill>
              </a:rPr>
              <a:t>单引号（简单引号） 或 双引号（功能引号）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rgbClr val="37992F"/>
                </a:solidFill>
              </a:rPr>
              <a:t>-2147483648 </a:t>
            </a:r>
            <a:r>
              <a:rPr lang="zh-CN" altLang="en-US" sz="2000" b="1">
                <a:solidFill>
                  <a:srgbClr val="37992F"/>
                </a:solidFill>
              </a:rPr>
              <a:t>到 </a:t>
            </a:r>
            <a:r>
              <a:rPr lang="en-US" altLang="zh-CN" sz="2000" b="1">
                <a:solidFill>
                  <a:srgbClr val="37992F"/>
                </a:solidFill>
              </a:rPr>
              <a:t>+2147483647</a:t>
            </a:r>
            <a:r>
              <a:rPr lang="zh-CN" altLang="en-US" sz="2000" b="1">
                <a:solidFill>
                  <a:srgbClr val="37992F"/>
                </a:solidFill>
              </a:rPr>
              <a:t>（</a:t>
            </a:r>
            <a:r>
              <a:rPr lang="en-US" altLang="zh-CN" sz="2000" b="1">
                <a:solidFill>
                  <a:srgbClr val="37992F"/>
                </a:solidFill>
              </a:rPr>
              <a:t>32</a:t>
            </a:r>
            <a:r>
              <a:rPr lang="zh-CN" altLang="en-US" sz="2000" b="1">
                <a:solidFill>
                  <a:srgbClr val="37992F"/>
                </a:solidFill>
              </a:rPr>
              <a:t>位）</a:t>
            </a:r>
          </a:p>
          <a:p>
            <a:pPr>
              <a:lnSpc>
                <a:spcPct val="200000"/>
              </a:lnSpc>
            </a:pPr>
            <a:r>
              <a:rPr lang="en-US" altLang="zh-CN" sz="2000" b="1">
                <a:solidFill>
                  <a:srgbClr val="37992F"/>
                </a:solidFill>
              </a:rPr>
              <a:t>1.8E+308    </a:t>
            </a:r>
            <a:r>
              <a:rPr lang="zh-CN" altLang="en-US" sz="2000" b="1">
                <a:solidFill>
                  <a:srgbClr val="37992F"/>
                </a:solidFill>
              </a:rPr>
              <a:t>（</a:t>
            </a:r>
            <a:r>
              <a:rPr lang="en-US" altLang="zh-CN" sz="2000" b="1">
                <a:solidFill>
                  <a:srgbClr val="37992F"/>
                </a:solidFill>
              </a:rPr>
              <a:t>1.8×10</a:t>
            </a:r>
            <a:r>
              <a:rPr lang="en-US" altLang="zh-CN" sz="2000" b="1" baseline="30000">
                <a:solidFill>
                  <a:srgbClr val="37992F"/>
                </a:solidFill>
              </a:rPr>
              <a:t>308</a:t>
            </a:r>
            <a:r>
              <a:rPr lang="zh-CN" altLang="en-US" sz="2000" b="1">
                <a:solidFill>
                  <a:srgbClr val="37992F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37992F"/>
                </a:solidFill>
              </a:rPr>
              <a:t>“真”或“假”。</a:t>
            </a:r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37992F"/>
                </a:solidFill>
              </a:rPr>
              <a:t>数组（</a:t>
            </a:r>
            <a:r>
              <a:rPr lang="en-US" altLang="zh-CN" sz="2000" b="1">
                <a:solidFill>
                  <a:srgbClr val="37992F"/>
                </a:solidFill>
              </a:rPr>
              <a:t>Array</a:t>
            </a:r>
            <a:r>
              <a:rPr lang="zh-CN" altLang="en-US" sz="2000" b="1">
                <a:solidFill>
                  <a:srgbClr val="37992F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37992F"/>
                </a:solidFill>
              </a:rPr>
              <a:t>对象（</a:t>
            </a:r>
            <a:r>
              <a:rPr lang="en-US" altLang="zh-CN" sz="2000" b="1">
                <a:solidFill>
                  <a:srgbClr val="37992F"/>
                </a:solidFill>
              </a:rPr>
              <a:t>Object</a:t>
            </a:r>
            <a:r>
              <a:rPr lang="zh-CN" altLang="en-US" sz="2000" b="1">
                <a:solidFill>
                  <a:srgbClr val="37992F"/>
                </a:solidFill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sz="2000" b="1">
                <a:solidFill>
                  <a:srgbClr val="37992F"/>
                </a:solidFill>
              </a:rPr>
              <a:t>系统数据资源</a:t>
            </a:r>
          </a:p>
        </p:txBody>
      </p:sp>
      <p:sp>
        <p:nvSpPr>
          <p:cNvPr id="3073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948488" y="4292600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zh-CN" altLang="en-US" b="1"/>
              <a:t>类型的强制转换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Line 9"/>
          <p:cNvSpPr>
            <a:spLocks noChangeShapeType="1"/>
          </p:cNvSpPr>
          <p:nvPr/>
        </p:nvSpPr>
        <p:spPr bwMode="auto">
          <a:xfrm flipV="1">
            <a:off x="1189038" y="5157788"/>
            <a:ext cx="7191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57238" y="5662613"/>
            <a:ext cx="23764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277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58763" y="1052513"/>
            <a:ext cx="4619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的系统常量与自定义常量</a:t>
            </a:r>
            <a:endParaRPr lang="en-US" altLang="zh-CN" b="1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39750" y="1844675"/>
            <a:ext cx="86614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/>
              <a:t>常量是在程序执行期间无法改变的数据，常量的作用域是全局的。常量的命名与与变量相似，只是不带美元符号“</a:t>
            </a:r>
            <a:r>
              <a:rPr lang="en-US" altLang="zh-CN" sz="2000" b="1"/>
              <a:t>$”</a:t>
            </a:r>
            <a:r>
              <a:rPr lang="zh-CN" altLang="en-US" sz="2000" b="1"/>
              <a:t>。一个有效的常量名由字母或者下划线开头，后面跟报上任意数量的字母、数字或者下划线。一般在</a:t>
            </a:r>
            <a:r>
              <a:rPr lang="en-US" altLang="zh-CN" sz="2000" b="1"/>
              <a:t>PHP</a:t>
            </a:r>
            <a:r>
              <a:rPr lang="zh-CN" altLang="en-US" sz="2000" b="1"/>
              <a:t>中常量都为大写字母而且又分为系统常量和自定义常量。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476375" y="4149725"/>
            <a:ext cx="70675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1</a:t>
            </a:r>
            <a:r>
              <a:rPr lang="zh-CN" altLang="en-US" sz="1800" b="1">
                <a:solidFill>
                  <a:schemeClr val="accent2"/>
                </a:solidFill>
              </a:rPr>
              <a:t>、</a:t>
            </a:r>
            <a:r>
              <a:rPr lang="en-US" altLang="zh-CN" sz="1800" b="1">
                <a:solidFill>
                  <a:schemeClr val="accent2"/>
                </a:solidFill>
              </a:rPr>
              <a:t>__FILE__  		</a:t>
            </a:r>
            <a:r>
              <a:rPr lang="zh-CN" altLang="en-US" sz="1800" b="1">
                <a:solidFill>
                  <a:schemeClr val="accent2"/>
                </a:solidFill>
              </a:rPr>
              <a:t>默认常量，是指</a:t>
            </a:r>
            <a:r>
              <a:rPr lang="en-US" altLang="zh-CN" sz="1800" b="1">
                <a:solidFill>
                  <a:schemeClr val="accent2"/>
                </a:solidFill>
              </a:rPr>
              <a:t>PHP</a:t>
            </a:r>
            <a:r>
              <a:rPr lang="zh-CN" altLang="en-US" sz="1800" b="1">
                <a:solidFill>
                  <a:schemeClr val="accent2"/>
                </a:solidFill>
              </a:rPr>
              <a:t>程序文件名及路径；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2</a:t>
            </a:r>
            <a:r>
              <a:rPr lang="zh-CN" altLang="en-US" sz="1800" b="1">
                <a:solidFill>
                  <a:schemeClr val="accent2"/>
                </a:solidFill>
              </a:rPr>
              <a:t>、</a:t>
            </a:r>
            <a:r>
              <a:rPr lang="en-US" altLang="zh-CN" sz="1800" b="1">
                <a:solidFill>
                  <a:schemeClr val="accent2"/>
                </a:solidFill>
              </a:rPr>
              <a:t>__LINE__  		</a:t>
            </a:r>
            <a:r>
              <a:rPr lang="zh-CN" altLang="en-US" sz="1800" b="1">
                <a:solidFill>
                  <a:schemeClr val="accent2"/>
                </a:solidFill>
              </a:rPr>
              <a:t>默认常量，是指</a:t>
            </a:r>
            <a:r>
              <a:rPr lang="en-US" altLang="zh-CN" sz="1800" b="1">
                <a:solidFill>
                  <a:schemeClr val="accent2"/>
                </a:solidFill>
              </a:rPr>
              <a:t>PHP</a:t>
            </a:r>
            <a:r>
              <a:rPr lang="zh-CN" altLang="en-US" sz="1800" b="1">
                <a:solidFill>
                  <a:schemeClr val="accent2"/>
                </a:solidFill>
              </a:rPr>
              <a:t>程序的行数；</a:t>
            </a:r>
          </a:p>
          <a:p>
            <a:r>
              <a:rPr lang="en-US" altLang="zh-CN" sz="1800" b="1">
                <a:solidFill>
                  <a:schemeClr val="accent2"/>
                </a:solidFill>
              </a:rPr>
              <a:t>3</a:t>
            </a:r>
            <a:r>
              <a:rPr lang="zh-CN" altLang="en-US" sz="1800" b="1">
                <a:solidFill>
                  <a:schemeClr val="accent2"/>
                </a:solidFill>
              </a:rPr>
              <a:t>、</a:t>
            </a:r>
            <a:r>
              <a:rPr lang="en-US" altLang="zh-CN" sz="1800" b="1">
                <a:solidFill>
                  <a:schemeClr val="accent2"/>
                </a:solidFill>
              </a:rPr>
              <a:t>__CLASS__  		</a:t>
            </a:r>
            <a:r>
              <a:rPr lang="zh-CN" altLang="en-US" sz="1800" b="1">
                <a:solidFill>
                  <a:schemeClr val="accent2"/>
                </a:solidFill>
              </a:rPr>
              <a:t>类的名称；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00113" y="5805488"/>
            <a:ext cx="2081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__ </a:t>
            </a:r>
            <a:r>
              <a:rPr lang="zh-CN" altLang="en-US" sz="1800" b="1"/>
              <a:t>是指两个下划线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19113" y="3573463"/>
            <a:ext cx="2328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</a:rPr>
              <a:t>系统常量范例：</a:t>
            </a:r>
          </a:p>
        </p:txBody>
      </p:sp>
      <p:sp>
        <p:nvSpPr>
          <p:cNvPr id="32782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755650" y="4941888"/>
            <a:ext cx="7632700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21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58763" y="1052513"/>
            <a:ext cx="461962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b="1"/>
              <a:t>PHP5.4 </a:t>
            </a:r>
            <a:r>
              <a:rPr lang="zh-CN" altLang="en-US" b="1"/>
              <a:t>的系统常量与自定义常量</a:t>
            </a:r>
            <a:endParaRPr lang="en-US" altLang="zh-CN" b="1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9750" y="1844675"/>
            <a:ext cx="866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/>
              <a:t>在</a:t>
            </a:r>
            <a:r>
              <a:rPr lang="en-US" altLang="zh-CN" sz="2000" b="1"/>
              <a:t>PHP</a:t>
            </a:r>
            <a:r>
              <a:rPr lang="zh-CN" altLang="en-US" sz="2000" b="1"/>
              <a:t>中是通过</a:t>
            </a:r>
            <a:r>
              <a:rPr lang="en-US" altLang="zh-CN" sz="2000" b="1"/>
              <a:t>define()</a:t>
            </a:r>
            <a:r>
              <a:rPr lang="zh-CN" altLang="en-US" sz="2000" b="1"/>
              <a:t>函数来定义一个常量的，其语法格式为：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611188" y="3141663"/>
            <a:ext cx="8642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CF350B"/>
                </a:solidFill>
              </a:rPr>
              <a:t>name</a:t>
            </a:r>
            <a:r>
              <a:rPr lang="zh-CN" altLang="en-US" sz="1800" b="1">
                <a:solidFill>
                  <a:schemeClr val="accent2"/>
                </a:solidFill>
              </a:rPr>
              <a:t>：指定常量的名称。</a:t>
            </a:r>
          </a:p>
          <a:p>
            <a:r>
              <a:rPr lang="en-US" altLang="zh-CN" sz="1800" b="1">
                <a:solidFill>
                  <a:srgbClr val="CF350B"/>
                </a:solidFill>
              </a:rPr>
              <a:t>value</a:t>
            </a:r>
            <a:r>
              <a:rPr lang="zh-CN" altLang="en-US" sz="1800" b="1">
                <a:solidFill>
                  <a:schemeClr val="accent2"/>
                </a:solidFill>
              </a:rPr>
              <a:t>：指定常量的值。</a:t>
            </a:r>
          </a:p>
          <a:p>
            <a:r>
              <a:rPr lang="en-US" altLang="zh-CN" sz="1800" b="1">
                <a:solidFill>
                  <a:srgbClr val="CF350B"/>
                </a:solidFill>
              </a:rPr>
              <a:t>insensitive</a:t>
            </a:r>
            <a:r>
              <a:rPr lang="zh-CN" altLang="en-US" sz="1800" b="1">
                <a:solidFill>
                  <a:schemeClr val="accent2"/>
                </a:solidFill>
              </a:rPr>
              <a:t>：指定常量名称是否区分大小写。如果设置为</a:t>
            </a:r>
            <a:r>
              <a:rPr lang="en-US" altLang="zh-CN" sz="1800" b="1">
                <a:solidFill>
                  <a:schemeClr val="accent2"/>
                </a:solidFill>
              </a:rPr>
              <a:t>true</a:t>
            </a:r>
            <a:r>
              <a:rPr lang="zh-CN" altLang="en-US" sz="1800" b="1">
                <a:solidFill>
                  <a:schemeClr val="accent2"/>
                </a:solidFill>
              </a:rPr>
              <a:t>则不区分大小写；如果设置为</a:t>
            </a:r>
            <a:r>
              <a:rPr lang="en-US" altLang="zh-CN" sz="1800" b="1">
                <a:solidFill>
                  <a:schemeClr val="accent2"/>
                </a:solidFill>
              </a:rPr>
              <a:t>false</a:t>
            </a:r>
            <a:r>
              <a:rPr lang="zh-CN" altLang="en-US" sz="1800" b="1">
                <a:solidFill>
                  <a:schemeClr val="accent2"/>
                </a:solidFill>
              </a:rPr>
              <a:t>则区分大小写。如果没有设置该参数，则取默认值</a:t>
            </a:r>
            <a:r>
              <a:rPr lang="en-US" altLang="zh-CN" sz="1800" b="1">
                <a:solidFill>
                  <a:schemeClr val="accent2"/>
                </a:solidFill>
              </a:rPr>
              <a:t>false</a:t>
            </a:r>
            <a:r>
              <a:rPr lang="zh-CN" altLang="en-US" sz="1800" b="1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39750" y="2349500"/>
            <a:ext cx="8856663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i="1"/>
              <a:t>bool define ( string $name, mixed $value [, bool case_$insensitive] )</a:t>
            </a:r>
            <a:endParaRPr lang="zh-CN" altLang="en-US" b="1" i="1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828675" y="5084763"/>
            <a:ext cx="72088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/>
              <a:t>1.   define("COLOR","red");	//</a:t>
            </a:r>
            <a:r>
              <a:rPr lang="zh-CN" altLang="en-US" sz="1800" b="1"/>
              <a:t>定义一个常量</a:t>
            </a:r>
            <a:r>
              <a:rPr lang="en-US" altLang="zh-CN" sz="1800" b="1"/>
              <a:t>COLOR</a:t>
            </a:r>
            <a:r>
              <a:rPr lang="zh-CN" altLang="en-US" sz="1800" b="1"/>
              <a:t>，值为</a:t>
            </a:r>
            <a:r>
              <a:rPr lang="en-US" altLang="zh-CN" sz="1800" b="1"/>
              <a:t>red</a:t>
            </a:r>
          </a:p>
          <a:p>
            <a:r>
              <a:rPr lang="en-US" altLang="zh-CN" sz="1800" b="1"/>
              <a:t>2.   echo COLOR."&lt;br&gt;";		//</a:t>
            </a:r>
            <a:r>
              <a:rPr lang="zh-CN" altLang="en-US" sz="1800" b="1"/>
              <a:t>输出常量</a:t>
            </a:r>
            <a:r>
              <a:rPr lang="en-US" altLang="zh-CN" sz="1800" b="1"/>
              <a:t>COLOR</a:t>
            </a:r>
            <a:r>
              <a:rPr lang="zh-CN" altLang="en-US" sz="1800" b="1"/>
              <a:t>的值</a:t>
            </a:r>
          </a:p>
        </p:txBody>
      </p:sp>
      <p:sp>
        <p:nvSpPr>
          <p:cNvPr id="34830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4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www.php100.com</a:t>
            </a:r>
          </a:p>
        </p:txBody>
      </p:sp>
      <p:sp>
        <p:nvSpPr>
          <p:cNvPr id="23557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81629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（第</a:t>
            </a:r>
            <a:r>
              <a:rPr lang="en-US" altLang="zh-CN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600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讲）</a:t>
            </a:r>
            <a:r>
              <a:rPr lang="zh-CN" altLang="en-US" sz="2600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PHP5.4 </a:t>
            </a:r>
            <a:r>
              <a:rPr lang="zh-CN" altLang="en-US" sz="2600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</a:rPr>
              <a:t> 语法、常量、变量与数据类型详解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2992</TotalTime>
  <Words>1140</Words>
  <Application>Microsoft Office PowerPoint</Application>
  <PresentationFormat>自定义</PresentationFormat>
  <Paragraphs>99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Times New Roman</vt:lpstr>
      <vt:lpstr>宋体</vt:lpstr>
      <vt:lpstr>Arial</vt:lpstr>
      <vt:lpstr>微软雅黑</vt:lpstr>
      <vt:lpstr>Adobe 黑体 Std R</vt:lpstr>
      <vt:lpstr>2_默认设计模板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45</cp:revision>
  <dcterms:created xsi:type="dcterms:W3CDTF">2007-03-06T05:07:27Z</dcterms:created>
  <dcterms:modified xsi:type="dcterms:W3CDTF">2012-01-15T06:53:20Z</dcterms:modified>
  <cp:version>1.2</cp:version>
</cp:coreProperties>
</file>