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 id="2147483720" r:id="rId2"/>
  </p:sldMasterIdLst>
  <p:notesMasterIdLst>
    <p:notesMasterId r:id="rId18"/>
  </p:notesMasterIdLst>
  <p:handoutMasterIdLst>
    <p:handoutMasterId r:id="rId19"/>
  </p:handoutMasterIdLst>
  <p:sldIdLst>
    <p:sldId id="309" r:id="rId3"/>
    <p:sldId id="314" r:id="rId4"/>
    <p:sldId id="316" r:id="rId5"/>
    <p:sldId id="317" r:id="rId6"/>
    <p:sldId id="318" r:id="rId7"/>
    <p:sldId id="319" r:id="rId8"/>
    <p:sldId id="315" r:id="rId9"/>
    <p:sldId id="320" r:id="rId10"/>
    <p:sldId id="321" r:id="rId11"/>
    <p:sldId id="323" r:id="rId12"/>
    <p:sldId id="322" r:id="rId13"/>
    <p:sldId id="324" r:id="rId14"/>
    <p:sldId id="325" r:id="rId15"/>
    <p:sldId id="326" r:id="rId16"/>
    <p:sldId id="313" r:id="rId17"/>
  </p:sldIdLst>
  <p:sldSz cx="9864725" cy="6858000"/>
  <p:notesSz cx="6808788" cy="9823450"/>
  <p:defaultTextStyle>
    <a:defPPr>
      <a:defRPr lang="zh-CN"/>
    </a:defPPr>
    <a:lvl1pPr algn="l" rtl="0" fontAlgn="base">
      <a:spcBef>
        <a:spcPct val="0"/>
      </a:spcBef>
      <a:spcAft>
        <a:spcPct val="0"/>
      </a:spcAft>
      <a:defRPr sz="24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charset="-122"/>
        <a:cs typeface="+mn-cs"/>
      </a:defRPr>
    </a:lvl5pPr>
    <a:lvl6pPr marL="2286000" algn="l" defTabSz="914400" rtl="0" eaLnBrk="1" latinLnBrk="0" hangingPunct="1">
      <a:defRPr sz="2400" kern="1200">
        <a:solidFill>
          <a:schemeClr val="tx1"/>
        </a:solidFill>
        <a:latin typeface="Times New Roman" pitchFamily="18" charset="0"/>
        <a:ea typeface="宋体" charset="-122"/>
        <a:cs typeface="+mn-cs"/>
      </a:defRPr>
    </a:lvl6pPr>
    <a:lvl7pPr marL="2743200" algn="l" defTabSz="914400" rtl="0" eaLnBrk="1" latinLnBrk="0" hangingPunct="1">
      <a:defRPr sz="2400" kern="1200">
        <a:solidFill>
          <a:schemeClr val="tx1"/>
        </a:solidFill>
        <a:latin typeface="Times New Roman" pitchFamily="18" charset="0"/>
        <a:ea typeface="宋体" charset="-122"/>
        <a:cs typeface="+mn-cs"/>
      </a:defRPr>
    </a:lvl7pPr>
    <a:lvl8pPr marL="3200400" algn="l" defTabSz="914400" rtl="0" eaLnBrk="1" latinLnBrk="0" hangingPunct="1">
      <a:defRPr sz="2400" kern="1200">
        <a:solidFill>
          <a:schemeClr val="tx1"/>
        </a:solidFill>
        <a:latin typeface="Times New Roman" pitchFamily="18" charset="0"/>
        <a:ea typeface="宋体" charset="-122"/>
        <a:cs typeface="+mn-cs"/>
      </a:defRPr>
    </a:lvl8pPr>
    <a:lvl9pPr marL="3657600" algn="l" defTabSz="914400" rtl="0" eaLnBrk="1" latinLnBrk="0" hangingPunct="1">
      <a:defRPr sz="2400"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DA8200"/>
    <a:srgbClr val="FFBD5B"/>
    <a:srgbClr val="C9C400"/>
    <a:srgbClr val="37992F"/>
    <a:srgbClr val="80AD1B"/>
    <a:srgbClr val="7A9E2A"/>
    <a:srgbClr val="99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83" autoAdjust="0"/>
    <p:restoredTop sz="84472" autoAdjust="0"/>
  </p:normalViewPr>
  <p:slideViewPr>
    <p:cSldViewPr>
      <p:cViewPr>
        <p:scale>
          <a:sx n="66" d="100"/>
          <a:sy n="66" d="100"/>
        </p:scale>
        <p:origin x="-378" y="468"/>
      </p:cViewPr>
      <p:guideLst>
        <p:guide orient="horz" pos="2160"/>
        <p:guide pos="31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75" d="100"/>
          <a:sy n="75" d="100"/>
        </p:scale>
        <p:origin x="-2160" y="-108"/>
      </p:cViewPr>
      <p:guideLst>
        <p:guide orient="horz" pos="3094"/>
        <p:guide pos="214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511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宋体" pitchFamily="2" charset="-122"/>
              </a:defRPr>
            </a:lvl1pPr>
          </a:lstStyle>
          <a:p>
            <a:pPr>
              <a:defRPr/>
            </a:pPr>
            <a:endParaRPr lang="en-US" altLang="zh-CN"/>
          </a:p>
        </p:txBody>
      </p:sp>
      <p:sp>
        <p:nvSpPr>
          <p:cNvPr id="121859" name="Rectangle 3"/>
          <p:cNvSpPr>
            <a:spLocks noGrp="1" noChangeArrowheads="1"/>
          </p:cNvSpPr>
          <p:nvPr>
            <p:ph type="dt" sz="quarter" idx="1"/>
          </p:nvPr>
        </p:nvSpPr>
        <p:spPr bwMode="auto">
          <a:xfrm>
            <a:off x="3856038" y="0"/>
            <a:ext cx="2951162"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pitchFamily="2" charset="-122"/>
              </a:defRPr>
            </a:lvl1pPr>
          </a:lstStyle>
          <a:p>
            <a:pPr>
              <a:defRPr/>
            </a:pPr>
            <a:endParaRPr lang="en-US" altLang="zh-CN"/>
          </a:p>
        </p:txBody>
      </p:sp>
      <p:sp>
        <p:nvSpPr>
          <p:cNvPr id="121860" name="Rectangle 4"/>
          <p:cNvSpPr>
            <a:spLocks noGrp="1" noChangeArrowheads="1"/>
          </p:cNvSpPr>
          <p:nvPr>
            <p:ph type="ftr" sz="quarter" idx="2"/>
          </p:nvPr>
        </p:nvSpPr>
        <p:spPr bwMode="auto">
          <a:xfrm>
            <a:off x="0" y="9331325"/>
            <a:ext cx="2951163"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宋体" pitchFamily="2" charset="-122"/>
              </a:defRPr>
            </a:lvl1pPr>
          </a:lstStyle>
          <a:p>
            <a:pPr>
              <a:defRPr/>
            </a:pPr>
            <a:endParaRPr lang="en-US" altLang="zh-CN"/>
          </a:p>
        </p:txBody>
      </p:sp>
      <p:sp>
        <p:nvSpPr>
          <p:cNvPr id="121861" name="Rectangle 5"/>
          <p:cNvSpPr>
            <a:spLocks noGrp="1" noChangeArrowheads="1"/>
          </p:cNvSpPr>
          <p:nvPr>
            <p:ph type="sldNum" sz="quarter" idx="3"/>
          </p:nvPr>
        </p:nvSpPr>
        <p:spPr bwMode="auto">
          <a:xfrm>
            <a:off x="3856038" y="9331325"/>
            <a:ext cx="2951162"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宋体" pitchFamily="2" charset="-122"/>
              </a:defRPr>
            </a:lvl1pPr>
          </a:lstStyle>
          <a:p>
            <a:pPr>
              <a:defRPr/>
            </a:pPr>
            <a:fld id="{F11B484D-7D9A-4CE6-A1FE-BF3284BA5F4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511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宋体" pitchFamily="2" charset="-122"/>
              </a:defRPr>
            </a:lvl1pPr>
          </a:lstStyle>
          <a:p>
            <a:pPr>
              <a:defRPr/>
            </a:pPr>
            <a:endParaRPr lang="en-US" altLang="zh-CN"/>
          </a:p>
        </p:txBody>
      </p:sp>
      <p:sp>
        <p:nvSpPr>
          <p:cNvPr id="11267" name="Rectangle 3"/>
          <p:cNvSpPr>
            <a:spLocks noGrp="1" noChangeArrowheads="1"/>
          </p:cNvSpPr>
          <p:nvPr>
            <p:ph type="dt" idx="1"/>
          </p:nvPr>
        </p:nvSpPr>
        <p:spPr bwMode="auto">
          <a:xfrm>
            <a:off x="3856038" y="0"/>
            <a:ext cx="2951162"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pitchFamily="2" charset="-122"/>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757238" y="738188"/>
            <a:ext cx="5297487" cy="368300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81038" y="4665663"/>
            <a:ext cx="5446712"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270" name="Rectangle 6"/>
          <p:cNvSpPr>
            <a:spLocks noGrp="1" noChangeArrowheads="1"/>
          </p:cNvSpPr>
          <p:nvPr>
            <p:ph type="ftr" sz="quarter" idx="4"/>
          </p:nvPr>
        </p:nvSpPr>
        <p:spPr bwMode="auto">
          <a:xfrm>
            <a:off x="0" y="9331325"/>
            <a:ext cx="2951163"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宋体" pitchFamily="2" charset="-122"/>
              </a:defRPr>
            </a:lvl1pPr>
          </a:lstStyle>
          <a:p>
            <a:pPr>
              <a:defRPr/>
            </a:pPr>
            <a:endParaRPr lang="en-US" altLang="zh-CN"/>
          </a:p>
        </p:txBody>
      </p:sp>
      <p:sp>
        <p:nvSpPr>
          <p:cNvPr id="11271" name="Rectangle 7"/>
          <p:cNvSpPr>
            <a:spLocks noGrp="1" noChangeArrowheads="1"/>
          </p:cNvSpPr>
          <p:nvPr>
            <p:ph type="sldNum" sz="quarter" idx="5"/>
          </p:nvPr>
        </p:nvSpPr>
        <p:spPr bwMode="auto">
          <a:xfrm>
            <a:off x="3856038" y="9331325"/>
            <a:ext cx="2951162" cy="490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宋体" pitchFamily="2" charset="-122"/>
              </a:defRPr>
            </a:lvl1pPr>
          </a:lstStyle>
          <a:p>
            <a:pPr>
              <a:defRPr/>
            </a:pPr>
            <a:fld id="{2AA2FF25-86E5-45CA-B7AE-06805B66515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36866"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ln/>
        </p:spPr>
      </p:sp>
      <p:sp>
        <p:nvSpPr>
          <p:cNvPr id="38914"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ln/>
        </p:spPr>
      </p:sp>
      <p:sp>
        <p:nvSpPr>
          <p:cNvPr id="40962"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ln/>
        </p:spPr>
      </p:sp>
      <p:sp>
        <p:nvSpPr>
          <p:cNvPr id="24578"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ln/>
        </p:spPr>
      </p:sp>
      <p:sp>
        <p:nvSpPr>
          <p:cNvPr id="30722"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ln/>
        </p:spPr>
      </p:sp>
      <p:sp>
        <p:nvSpPr>
          <p:cNvPr id="32770"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ln/>
        </p:spPr>
      </p:sp>
      <p:sp>
        <p:nvSpPr>
          <p:cNvPr id="34818"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39775" y="2130425"/>
            <a:ext cx="8385175"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79550" y="3886200"/>
            <a:ext cx="6905625"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3713" y="1600200"/>
            <a:ext cx="88773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1688" y="274638"/>
            <a:ext cx="2219325"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3713" y="274638"/>
            <a:ext cx="6505575"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93713" y="1600200"/>
            <a:ext cx="88773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79463" y="4406900"/>
            <a:ext cx="8385175"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79463" y="2906713"/>
            <a:ext cx="8385175"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3713" y="1600200"/>
            <a:ext cx="43624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8563" y="1600200"/>
            <a:ext cx="43624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3713" y="1535113"/>
            <a:ext cx="435768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3713" y="2174875"/>
            <a:ext cx="435768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11738" y="1535113"/>
            <a:ext cx="43592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11738" y="2174875"/>
            <a:ext cx="43592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3713" y="273050"/>
            <a:ext cx="3244850"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57625" y="273050"/>
            <a:ext cx="5513388"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3713" y="1435100"/>
            <a:ext cx="3244850"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33575" y="4800600"/>
            <a:ext cx="5918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33575" y="612775"/>
            <a:ext cx="5918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33575" y="5367338"/>
            <a:ext cx="5918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ransition spd="slow"/>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ppt图-1"/>
          <p:cNvPicPr>
            <a:picLocks noChangeAspect="1" noChangeArrowheads="1"/>
          </p:cNvPicPr>
          <p:nvPr/>
        </p:nvPicPr>
        <p:blipFill>
          <a:blip r:embed="rId14"/>
          <a:srcRect/>
          <a:stretch>
            <a:fillRect/>
          </a:stretch>
        </p:blipFill>
        <p:spPr bwMode="auto">
          <a:xfrm>
            <a:off x="0" y="-1588"/>
            <a:ext cx="9864725" cy="6859588"/>
          </a:xfrm>
          <a:prstGeom prst="rect">
            <a:avLst/>
          </a:prstGeom>
          <a:noFill/>
          <a:ln w="9525">
            <a:noFill/>
            <a:miter lim="800000"/>
            <a:headEnd/>
            <a:tailEnd/>
          </a:ln>
        </p:spPr>
      </p:pic>
      <p:sp>
        <p:nvSpPr>
          <p:cNvPr id="3" name="Text Box 71"/>
          <p:cNvSpPr txBox="1">
            <a:spLocks noChangeArrowheads="1"/>
          </p:cNvSpPr>
          <p:nvPr/>
        </p:nvSpPr>
        <p:spPr bwMode="auto">
          <a:xfrm>
            <a:off x="7399338" y="6500813"/>
            <a:ext cx="2625725" cy="230187"/>
          </a:xfrm>
          <a:prstGeom prst="rect">
            <a:avLst/>
          </a:prstGeom>
          <a:noFill/>
          <a:ln w="9525">
            <a:noFill/>
            <a:miter lim="800000"/>
            <a:headEnd/>
            <a:tailEnd/>
          </a:ln>
        </p:spPr>
        <p:txBody>
          <a:bodyPr>
            <a:spAutoFit/>
          </a:bodyPr>
          <a:lstStyle/>
          <a:p>
            <a:pPr>
              <a:spcBef>
                <a:spcPct val="50000"/>
              </a:spcBef>
              <a:defRPr/>
            </a:pPr>
            <a:r>
              <a:rPr lang="en-US" altLang="zh-CN" sz="900" b="1" i="1" dirty="0">
                <a:solidFill>
                  <a:srgbClr val="005696"/>
                </a:solidFill>
                <a:ea typeface="宋体" pitchFamily="2" charset="-122"/>
              </a:rPr>
              <a:t>Network Optimization Expert Team</a:t>
            </a:r>
          </a:p>
        </p:txBody>
      </p:sp>
      <p:sp>
        <p:nvSpPr>
          <p:cNvPr id="4" name="矩形 3"/>
          <p:cNvSpPr/>
          <p:nvPr/>
        </p:nvSpPr>
        <p:spPr bwMode="auto">
          <a:xfrm>
            <a:off x="0" y="0"/>
            <a:ext cx="9864725" cy="6858000"/>
          </a:xfrm>
          <a:prstGeom prst="rect">
            <a:avLst/>
          </a:prstGeom>
          <a:solidFill>
            <a:schemeClr val="bg1"/>
          </a:solidFill>
          <a:ln w="9525" cap="flat" cmpd="sng" algn="ctr">
            <a:noFill/>
            <a:prstDash val="solid"/>
            <a:round/>
            <a:headEnd type="none" w="med" len="med"/>
            <a:tailEnd type="none" w="med" len="med"/>
          </a:ln>
          <a:effectLst/>
        </p:spPr>
        <p:txBody>
          <a:bodyPr/>
          <a:lstStyle/>
          <a:p>
            <a:pPr>
              <a:defRPr/>
            </a:pPr>
            <a:endParaRPr lang="zh-CN" altLang="en-US" b="1"/>
          </a:p>
        </p:txBody>
      </p:sp>
      <p:sp>
        <p:nvSpPr>
          <p:cNvPr id="5" name="矩形 12"/>
          <p:cNvSpPr>
            <a:spLocks noChangeArrowheads="1"/>
          </p:cNvSpPr>
          <p:nvPr/>
        </p:nvSpPr>
        <p:spPr bwMode="auto">
          <a:xfrm>
            <a:off x="0" y="785813"/>
            <a:ext cx="9864725" cy="214312"/>
          </a:xfrm>
          <a:prstGeom prst="rect">
            <a:avLst/>
          </a:prstGeom>
          <a:solidFill>
            <a:srgbClr val="EBFFFF"/>
          </a:solidFill>
          <a:ln w="9525" algn="ctr">
            <a:noFill/>
            <a:round/>
            <a:headEnd/>
            <a:tailEnd/>
          </a:ln>
        </p:spPr>
        <p:txBody>
          <a:bodyPr/>
          <a:lstStyle/>
          <a:p>
            <a:pPr>
              <a:defRPr/>
            </a:pPr>
            <a:endParaRPr lang="zh-CN" altLang="en-US" b="1">
              <a:ea typeface="宋体" pitchFamily="2" charset="-122"/>
            </a:endParaRPr>
          </a:p>
        </p:txBody>
      </p:sp>
      <p:sp>
        <p:nvSpPr>
          <p:cNvPr id="6" name="矩形 5"/>
          <p:cNvSpPr/>
          <p:nvPr/>
        </p:nvSpPr>
        <p:spPr bwMode="auto">
          <a:xfrm>
            <a:off x="500" y="1000108"/>
            <a:ext cx="9863725" cy="5857892"/>
          </a:xfrm>
          <a:prstGeom prst="rect">
            <a:avLst/>
          </a:prstGeom>
          <a:gradFill flip="none" rotWithShape="1">
            <a:gsLst>
              <a:gs pos="0">
                <a:srgbClr val="D9F2F7"/>
              </a:gs>
              <a:gs pos="50000">
                <a:srgbClr val="D9F2F7">
                  <a:alpha val="44000"/>
                </a:srgbClr>
              </a:gs>
              <a:gs pos="100000">
                <a:srgbClr val="EBFFFF">
                  <a:alpha val="42000"/>
                </a:srgbClr>
              </a:gs>
            </a:gsLst>
            <a:lin ang="5400000" scaled="1"/>
            <a:tileRect/>
          </a:gradFill>
          <a:ln w="9525" cap="flat" cmpd="sng" algn="ctr">
            <a:noFill/>
            <a:prstDash val="solid"/>
            <a:round/>
            <a:headEnd type="none" w="med" len="med"/>
            <a:tailEnd type="none" w="med" len="med"/>
          </a:ln>
          <a:effectLst/>
        </p:spPr>
        <p:txBody>
          <a:bodyPr/>
          <a:lstStyle/>
          <a:p>
            <a:pPr>
              <a:defRPr/>
            </a:pPr>
            <a:endParaRPr lang="zh-CN" altLang="en-US" b="1"/>
          </a:p>
        </p:txBody>
      </p:sp>
      <p:sp>
        <p:nvSpPr>
          <p:cNvPr id="7" name="矩形 8"/>
          <p:cNvSpPr>
            <a:spLocks noChangeArrowheads="1"/>
          </p:cNvSpPr>
          <p:nvPr/>
        </p:nvSpPr>
        <p:spPr bwMode="auto">
          <a:xfrm>
            <a:off x="0" y="6715125"/>
            <a:ext cx="8477250" cy="142875"/>
          </a:xfrm>
          <a:prstGeom prst="rect">
            <a:avLst/>
          </a:prstGeom>
          <a:solidFill>
            <a:srgbClr val="D9F2F7"/>
          </a:solidFill>
          <a:ln w="9525" algn="ctr">
            <a:noFill/>
            <a:round/>
            <a:headEnd/>
            <a:tailEnd/>
          </a:ln>
        </p:spPr>
        <p:txBody>
          <a:bodyPr/>
          <a:lstStyle/>
          <a:p>
            <a:pPr>
              <a:defRPr/>
            </a:pPr>
            <a:endParaRPr lang="zh-CN" altLang="en-US" b="1">
              <a:ea typeface="宋体" pitchFamily="2" charset="-122"/>
            </a:endParaRPr>
          </a:p>
        </p:txBody>
      </p:sp>
      <p:sp>
        <p:nvSpPr>
          <p:cNvPr id="8" name="矩形 9"/>
          <p:cNvSpPr>
            <a:spLocks noChangeArrowheads="1"/>
          </p:cNvSpPr>
          <p:nvPr/>
        </p:nvSpPr>
        <p:spPr bwMode="auto">
          <a:xfrm flipV="1">
            <a:off x="8323263" y="6715125"/>
            <a:ext cx="1541462" cy="142875"/>
          </a:xfrm>
          <a:prstGeom prst="rect">
            <a:avLst/>
          </a:prstGeom>
          <a:solidFill>
            <a:srgbClr val="FFCC00"/>
          </a:solidFill>
          <a:ln w="9525" algn="ctr">
            <a:noFill/>
            <a:round/>
            <a:headEnd/>
            <a:tailEnd/>
          </a:ln>
        </p:spPr>
        <p:txBody>
          <a:bodyPr rot="10800000"/>
          <a:lstStyle/>
          <a:p>
            <a:pPr>
              <a:defRPr/>
            </a:pPr>
            <a:endParaRPr lang="zh-CN" altLang="en-US" b="1">
              <a:ea typeface="宋体" pitchFamily="2" charset="-122"/>
            </a:endParaRPr>
          </a:p>
        </p:txBody>
      </p:sp>
      <p:grpSp>
        <p:nvGrpSpPr>
          <p:cNvPr id="2059" name="矩形 9"/>
          <p:cNvGrpSpPr>
            <a:grpSpLocks/>
          </p:cNvGrpSpPr>
          <p:nvPr/>
        </p:nvGrpSpPr>
        <p:grpSpPr bwMode="auto">
          <a:xfrm>
            <a:off x="303213" y="993775"/>
            <a:ext cx="7642225" cy="60325"/>
            <a:chOff x="177" y="626"/>
            <a:chExt cx="4462" cy="38"/>
          </a:xfrm>
        </p:grpSpPr>
        <p:pic>
          <p:nvPicPr>
            <p:cNvPr id="2061" name="矩形 9"/>
            <p:cNvPicPr>
              <a:picLocks noChangeArrowheads="1"/>
            </p:cNvPicPr>
            <p:nvPr/>
          </p:nvPicPr>
          <p:blipFill>
            <a:blip r:embed="rId15"/>
            <a:srcRect/>
            <a:stretch>
              <a:fillRect/>
            </a:stretch>
          </p:blipFill>
          <p:spPr bwMode="auto">
            <a:xfrm>
              <a:off x="177" y="626"/>
              <a:ext cx="4462" cy="38"/>
            </a:xfrm>
            <a:prstGeom prst="rect">
              <a:avLst/>
            </a:prstGeom>
            <a:noFill/>
            <a:ln w="9525">
              <a:noFill/>
              <a:miter lim="800000"/>
              <a:headEnd/>
              <a:tailEnd/>
            </a:ln>
          </p:spPr>
        </p:pic>
        <p:sp>
          <p:nvSpPr>
            <p:cNvPr id="142349" name="Text Box 13"/>
            <p:cNvSpPr txBox="1">
              <a:spLocks noChangeArrowheads="1"/>
            </p:cNvSpPr>
            <p:nvPr/>
          </p:nvSpPr>
          <p:spPr bwMode="auto">
            <a:xfrm rot="10800000">
              <a:off x="180" y="630"/>
              <a:ext cx="4456" cy="29"/>
            </a:xfrm>
            <a:prstGeom prst="rect">
              <a:avLst/>
            </a:prstGeom>
            <a:noFill/>
            <a:ln w="9525">
              <a:noFill/>
              <a:miter lim="800000"/>
              <a:headEnd/>
              <a:tailEnd/>
            </a:ln>
          </p:spPr>
          <p:txBody>
            <a:bodyPr rot="10800000"/>
            <a:lstStyle/>
            <a:p>
              <a:pPr>
                <a:defRPr/>
              </a:pPr>
              <a:endParaRPr lang="zh-CN" altLang="zh-CN" b="1">
                <a:ea typeface="宋体" pitchFamily="2" charset="-122"/>
              </a:endParaRPr>
            </a:p>
          </p:txBody>
        </p:sp>
      </p:grpSp>
      <p:sp>
        <p:nvSpPr>
          <p:cNvPr id="11" name="矩形 10"/>
          <p:cNvSpPr>
            <a:spLocks noChangeArrowheads="1"/>
          </p:cNvSpPr>
          <p:nvPr/>
        </p:nvSpPr>
        <p:spPr bwMode="auto">
          <a:xfrm flipV="1">
            <a:off x="0" y="981075"/>
            <a:ext cx="461963" cy="74613"/>
          </a:xfrm>
          <a:prstGeom prst="rect">
            <a:avLst/>
          </a:prstGeom>
          <a:solidFill>
            <a:srgbClr val="F6C700"/>
          </a:solidFill>
          <a:ln w="9525" algn="ctr">
            <a:noFill/>
            <a:round/>
            <a:headEnd/>
            <a:tailEnd/>
          </a:ln>
        </p:spPr>
        <p:txBody>
          <a:bodyPr rot="10800000"/>
          <a:lstStyle/>
          <a:p>
            <a:pPr>
              <a:defRPr/>
            </a:pPr>
            <a:endParaRPr lang="zh-CN" altLang="en-US" b="1"/>
          </a:p>
        </p:txBody>
      </p:sp>
    </p:spTree>
  </p:cSld>
  <p:clrMap bg1="lt1" tx1="dk1" bg2="lt2" tx2="dk2" accent1="accent1" accent2="accent2" accent3="accent3" accent4="accent4" accent5="accent5" accent6="accent6" hlink="hlink" folHlink="folHlink"/>
  <p:sldLayoutIdLst>
    <p:sldLayoutId id="2147483732" r:id="rId1"/>
    <p:sldLayoutId id="2147483731" r:id="rId2"/>
    <p:sldLayoutId id="2147483730" r:id="rId3"/>
    <p:sldLayoutId id="2147483729" r:id="rId4"/>
    <p:sldLayoutId id="2147483728" r:id="rId5"/>
    <p:sldLayoutId id="2147483727" r:id="rId6"/>
    <p:sldLayoutId id="2147483726" r:id="rId7"/>
    <p:sldLayoutId id="2147483725" r:id="rId8"/>
    <p:sldLayoutId id="2147483724" r:id="rId9"/>
    <p:sldLayoutId id="2147483723" r:id="rId10"/>
    <p:sldLayoutId id="2147483722" r:id="rId11"/>
    <p:sldLayoutId id="2147483721" r:id="rId12"/>
  </p:sldLayoutIdLst>
  <p:transition spd="slow"/>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22" name="Rectangle 23"/>
          <p:cNvSpPr>
            <a:spLocks noChangeArrowheads="1"/>
          </p:cNvSpPr>
          <p:nvPr/>
        </p:nvSpPr>
        <p:spPr bwMode="gray">
          <a:xfrm>
            <a:off x="1044575" y="1773238"/>
            <a:ext cx="1643063" cy="423862"/>
          </a:xfrm>
          <a:prstGeom prst="rect">
            <a:avLst/>
          </a:prstGeom>
          <a:gradFill flip="none" rotWithShape="1">
            <a:gsLst>
              <a:gs pos="0">
                <a:srgbClr val="5AAB1D">
                  <a:shade val="30000"/>
                  <a:satMod val="115000"/>
                </a:srgbClr>
              </a:gs>
              <a:gs pos="50000">
                <a:srgbClr val="5AAB1D">
                  <a:shade val="67500"/>
                  <a:satMod val="115000"/>
                </a:srgbClr>
              </a:gs>
              <a:gs pos="100000">
                <a:srgbClr val="5AAB1D">
                  <a:shade val="100000"/>
                  <a:satMod val="115000"/>
                </a:srgbClr>
              </a:gs>
            </a:gsLst>
            <a:lin ang="5400000" scaled="1"/>
            <a:tileRect/>
          </a:gradFill>
          <a:ln w="9525" algn="ctr">
            <a:noFill/>
            <a:miter lim="800000"/>
            <a:headEnd/>
            <a:tailEnd/>
          </a:ln>
          <a:effectLst>
            <a:outerShdw blurRad="76200" dist="63500" dir="19620000" sy="23000" kx="-1200000" algn="bl" rotWithShape="0">
              <a:prstClr val="black">
                <a:alpha val="51000"/>
              </a:prstClr>
            </a:outerShdw>
          </a:effectLst>
        </p:spPr>
        <p:txBody>
          <a:bodyPr wrap="none" anchor="ctr"/>
          <a:lstStyle/>
          <a:p>
            <a:pPr algn="ctr">
              <a:defRPr/>
            </a:pPr>
            <a:r>
              <a:rPr lang="zh-CN" altLang="en-US" sz="1600">
                <a:solidFill>
                  <a:schemeClr val="bg1"/>
                </a:solidFill>
                <a:latin typeface="微软雅黑" pitchFamily="34" charset="-122"/>
                <a:ea typeface="微软雅黑" pitchFamily="34" charset="-122"/>
              </a:rPr>
              <a:t>内容摘要</a:t>
            </a:r>
          </a:p>
        </p:txBody>
      </p:sp>
      <p:sp>
        <p:nvSpPr>
          <p:cNvPr id="17411" name="Text Box 5"/>
          <p:cNvSpPr txBox="1">
            <a:spLocks noChangeArrowheads="1"/>
          </p:cNvSpPr>
          <p:nvPr/>
        </p:nvSpPr>
        <p:spPr bwMode="auto">
          <a:xfrm>
            <a:off x="1979613" y="2781300"/>
            <a:ext cx="5362575" cy="1187450"/>
          </a:xfrm>
          <a:prstGeom prst="rect">
            <a:avLst/>
          </a:prstGeom>
          <a:noFill/>
          <a:ln w="9525">
            <a:noFill/>
            <a:miter lim="800000"/>
            <a:headEnd/>
            <a:tailEnd/>
          </a:ln>
        </p:spPr>
        <p:txBody>
          <a:bodyPr wrap="none">
            <a:spAutoFit/>
          </a:bodyPr>
          <a:lstStyle/>
          <a:p>
            <a:pPr marL="457200" indent="-457200">
              <a:lnSpc>
                <a:spcPct val="150000"/>
              </a:lnSpc>
              <a:buFontTx/>
              <a:buAutoNum type="circleNumDbPlain"/>
            </a:pPr>
            <a:r>
              <a:rPr lang="en-US" altLang="zh-CN" b="1">
                <a:latin typeface="Adobe 黑体 Std R" pitchFamily="34" charset="-122"/>
                <a:ea typeface="Adobe 黑体 Std R" pitchFamily="34" charset="-122"/>
              </a:rPr>
              <a:t>PHP5.4 </a:t>
            </a:r>
            <a:r>
              <a:rPr lang="zh-CN" altLang="en-US" b="1">
                <a:latin typeface="Adobe 黑体 Std R" pitchFamily="34" charset="-122"/>
                <a:ea typeface="Adobe 黑体 Std R" pitchFamily="34" charset="-122"/>
              </a:rPr>
              <a:t>的运算符与优先级</a:t>
            </a:r>
          </a:p>
          <a:p>
            <a:pPr marL="457200" indent="-457200">
              <a:lnSpc>
                <a:spcPct val="150000"/>
              </a:lnSpc>
              <a:buFontTx/>
              <a:buAutoNum type="circleNumDbPlain"/>
            </a:pPr>
            <a:r>
              <a:rPr lang="en-US" altLang="zh-CN" b="1">
                <a:latin typeface="Adobe 黑体 Std R" pitchFamily="34" charset="-122"/>
                <a:ea typeface="Adobe 黑体 Std R" pitchFamily="34" charset="-122"/>
              </a:rPr>
              <a:t>PHP5.4 </a:t>
            </a:r>
            <a:r>
              <a:rPr lang="zh-CN" altLang="en-US" b="1">
                <a:latin typeface="Adobe 黑体 Std R" pitchFamily="34" charset="-122"/>
                <a:ea typeface="Adobe 黑体 Std R" pitchFamily="34" charset="-122"/>
              </a:rPr>
              <a:t>的流程控制语句</a:t>
            </a:r>
            <a:r>
              <a:rPr lang="en-US" altLang="zh-CN" b="1">
                <a:latin typeface="Adobe 黑体 Std R" pitchFamily="34" charset="-122"/>
                <a:ea typeface="Adobe 黑体 Std R" pitchFamily="34" charset="-122"/>
              </a:rPr>
              <a:t>if / switch</a:t>
            </a:r>
          </a:p>
        </p:txBody>
      </p:sp>
      <p:sp>
        <p:nvSpPr>
          <p:cNvPr id="17412" name="Text Box 7"/>
          <p:cNvSpPr txBox="1">
            <a:spLocks noChangeArrowheads="1"/>
          </p:cNvSpPr>
          <p:nvPr/>
        </p:nvSpPr>
        <p:spPr bwMode="auto">
          <a:xfrm>
            <a:off x="447675" y="5956300"/>
            <a:ext cx="2287588" cy="517525"/>
          </a:xfrm>
          <a:prstGeom prst="rect">
            <a:avLst/>
          </a:prstGeom>
          <a:noFill/>
          <a:ln w="9525">
            <a:noFill/>
            <a:miter lim="800000"/>
            <a:headEnd/>
            <a:tailEnd/>
          </a:ln>
        </p:spPr>
        <p:txBody>
          <a:bodyPr wrap="none">
            <a:spAutoFit/>
          </a:bodyPr>
          <a:lstStyle/>
          <a:p>
            <a:r>
              <a:rPr lang="zh-CN" altLang="en-US" sz="1400" b="1">
                <a:solidFill>
                  <a:srgbClr val="CF350B"/>
                </a:solidFill>
                <a:latin typeface="Adobe 黑体 Std R" pitchFamily="34" charset="-122"/>
                <a:ea typeface="Adobe 黑体 Std R" pitchFamily="34" charset="-122"/>
              </a:rPr>
              <a:t>主讲：</a:t>
            </a:r>
            <a:r>
              <a:rPr lang="zh-CN" altLang="en-US" sz="1400" b="1">
                <a:solidFill>
                  <a:schemeClr val="accent2"/>
                </a:solidFill>
                <a:latin typeface="Adobe 黑体 Std R" pitchFamily="34" charset="-122"/>
                <a:ea typeface="Adobe 黑体 Std R" pitchFamily="34" charset="-122"/>
              </a:rPr>
              <a:t>张恩民</a:t>
            </a:r>
          </a:p>
          <a:p>
            <a:r>
              <a:rPr lang="zh-CN" altLang="en-US" sz="1400" b="1">
                <a:solidFill>
                  <a:srgbClr val="CF350B"/>
                </a:solidFill>
                <a:latin typeface="Adobe 黑体 Std R" pitchFamily="34" charset="-122"/>
                <a:ea typeface="Adobe 黑体 Std R" pitchFamily="34" charset="-122"/>
              </a:rPr>
              <a:t>官网：</a:t>
            </a:r>
            <a:r>
              <a:rPr lang="en-US" altLang="zh-CN" sz="1400" b="1">
                <a:solidFill>
                  <a:schemeClr val="accent2"/>
                </a:solidFill>
                <a:latin typeface="Adobe 黑体 Std R" pitchFamily="34" charset="-122"/>
                <a:ea typeface="Adobe 黑体 Std R" pitchFamily="34" charset="-122"/>
              </a:rPr>
              <a:t>www.php100.com</a:t>
            </a:r>
          </a:p>
        </p:txBody>
      </p:sp>
      <p:sp>
        <p:nvSpPr>
          <p:cNvPr id="17413" name="TextBox 40"/>
          <p:cNvSpPr txBox="1">
            <a:spLocks noChangeArrowheads="1"/>
          </p:cNvSpPr>
          <p:nvPr/>
        </p:nvSpPr>
        <p:spPr bwMode="auto">
          <a:xfrm>
            <a:off x="252413" y="404813"/>
            <a:ext cx="58515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4</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运算符、流程控制</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35842" name="TextBox 40"/>
          <p:cNvSpPr txBox="1">
            <a:spLocks noChangeArrowheads="1"/>
          </p:cNvSpPr>
          <p:nvPr/>
        </p:nvSpPr>
        <p:spPr bwMode="auto">
          <a:xfrm>
            <a:off x="252413" y="404813"/>
            <a:ext cx="5949950"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4</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运算符、流程控制 </a:t>
            </a:r>
          </a:p>
        </p:txBody>
      </p:sp>
      <p:sp>
        <p:nvSpPr>
          <p:cNvPr id="35843" name="Rectangle 4"/>
          <p:cNvSpPr>
            <a:spLocks noChangeArrowheads="1"/>
          </p:cNvSpPr>
          <p:nvPr/>
        </p:nvSpPr>
        <p:spPr bwMode="auto">
          <a:xfrm>
            <a:off x="395288" y="1204913"/>
            <a:ext cx="8264525" cy="1373187"/>
          </a:xfrm>
          <a:prstGeom prst="rect">
            <a:avLst/>
          </a:prstGeom>
          <a:noFill/>
          <a:ln w="9525">
            <a:noFill/>
            <a:miter lim="800000"/>
            <a:headEnd/>
            <a:tailEnd/>
          </a:ln>
        </p:spPr>
        <p:txBody>
          <a:bodyPr tIns="0" bIns="0" anchor="ctr">
            <a:spAutoFit/>
          </a:bodyPr>
          <a:lstStyle/>
          <a:p>
            <a:pPr indent="266700" algn="just"/>
            <a:r>
              <a:rPr lang="zh-CN" altLang="en-US" sz="1800" b="1">
                <a:latin typeface="宋体" charset="-122"/>
              </a:rPr>
              <a:t>逻辑运算符</a:t>
            </a:r>
          </a:p>
          <a:p>
            <a:pPr indent="266700" algn="just"/>
            <a:endParaRPr lang="zh-CN" altLang="en-US" sz="1800" b="1">
              <a:latin typeface="宋体" charset="-122"/>
            </a:endParaRPr>
          </a:p>
          <a:p>
            <a:pPr indent="266700" algn="just" eaLnBrk="0" hangingPunct="0"/>
            <a:r>
              <a:rPr lang="zh-CN" altLang="en-US" sz="1800">
                <a:latin typeface="宋体" charset="-122"/>
              </a:rPr>
              <a:t>逻辑运算有点类似前面讲过的位运算的方式，但逻辑运算更侧重在程序书写和日常开发中使用，比如 </a:t>
            </a:r>
            <a:r>
              <a:rPr lang="en-US" altLang="zh-CN" sz="1800">
                <a:latin typeface="宋体" charset="-122"/>
              </a:rPr>
              <a:t>if switch </a:t>
            </a:r>
            <a:r>
              <a:rPr lang="zh-CN" altLang="en-US" sz="1800">
                <a:latin typeface="宋体" charset="-122"/>
              </a:rPr>
              <a:t>语句等。</a:t>
            </a:r>
            <a:r>
              <a:rPr lang="en-US" altLang="zh-CN" sz="1800">
                <a:latin typeface="宋体" charset="-122"/>
              </a:rPr>
              <a:t>PHP</a:t>
            </a:r>
            <a:r>
              <a:rPr lang="zh-CN" altLang="en-US" sz="1800">
                <a:latin typeface="宋体" charset="-122"/>
              </a:rPr>
              <a:t>提供了逻辑与、或、异或、非等逻辑运算符。</a:t>
            </a:r>
            <a:endParaRPr lang="zh-CN" altLang="en-US" sz="1800"/>
          </a:p>
        </p:txBody>
      </p:sp>
      <p:graphicFrame>
        <p:nvGraphicFramePr>
          <p:cNvPr id="51205" name="Group 5"/>
          <p:cNvGraphicFramePr>
            <a:graphicFrameLocks noGrp="1"/>
          </p:cNvGraphicFramePr>
          <p:nvPr/>
        </p:nvGraphicFramePr>
        <p:xfrm>
          <a:off x="468313" y="2781300"/>
          <a:ext cx="8640762" cy="3384550"/>
        </p:xfrm>
        <a:graphic>
          <a:graphicData uri="http://schemas.openxmlformats.org/drawingml/2006/table">
            <a:tbl>
              <a:tblPr/>
              <a:tblGrid>
                <a:gridCol w="1035050"/>
                <a:gridCol w="1481137"/>
                <a:gridCol w="6124575"/>
              </a:tblGrid>
              <a:tr h="720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运算符</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功能</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说明</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AND</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逻辑与</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当所有表达式为</a:t>
                      </a:r>
                      <a:r>
                        <a:rPr kumimoji="0" lang="en-US" altLang="zh-CN" sz="1800" b="0" i="0" u="none" strike="noStrike" cap="none" normalizeH="0" baseline="0" smtClean="0">
                          <a:ln>
                            <a:noFill/>
                          </a:ln>
                          <a:solidFill>
                            <a:schemeClr val="tx1"/>
                          </a:solidFill>
                          <a:effectLst/>
                          <a:latin typeface="宋体" charset="-122"/>
                          <a:ea typeface="宋体" charset="-122"/>
                        </a:rPr>
                        <a:t>True</a:t>
                      </a:r>
                      <a:r>
                        <a:rPr kumimoji="0" lang="zh-CN" altLang="en-US" sz="1800" b="0" i="0" u="none" strike="noStrike" cap="none" normalizeH="0" baseline="0" smtClean="0">
                          <a:ln>
                            <a:noFill/>
                          </a:ln>
                          <a:solidFill>
                            <a:schemeClr val="tx1"/>
                          </a:solidFill>
                          <a:effectLst/>
                          <a:latin typeface="宋体" charset="-122"/>
                          <a:ea typeface="宋体" charset="-122"/>
                        </a:rPr>
                        <a:t>时，返回</a:t>
                      </a:r>
                      <a:r>
                        <a:rPr kumimoji="0" lang="en-US" altLang="zh-CN" sz="1800" b="0" i="0" u="none" strike="noStrike" cap="none" normalizeH="0" baseline="0" smtClean="0">
                          <a:ln>
                            <a:noFill/>
                          </a:ln>
                          <a:solidFill>
                            <a:schemeClr val="tx1"/>
                          </a:solidFill>
                          <a:effectLst/>
                          <a:latin typeface="宋体" charset="-122"/>
                          <a:ea typeface="宋体" charset="-122"/>
                        </a:rPr>
                        <a:t>True</a:t>
                      </a:r>
                      <a:r>
                        <a:rPr kumimoji="0" lang="zh-CN" altLang="en-US" sz="1800" b="0" i="0" u="none" strike="noStrike" cap="none" normalizeH="0" baseline="0" smtClean="0">
                          <a:ln>
                            <a:noFill/>
                          </a:ln>
                          <a:solidFill>
                            <a:schemeClr val="tx1"/>
                          </a:solidFill>
                          <a:effectLst/>
                          <a:latin typeface="宋体" charset="-122"/>
                          <a:ea typeface="宋体" charset="-122"/>
                        </a:rPr>
                        <a:t>，否则返回</a:t>
                      </a:r>
                      <a:r>
                        <a:rPr kumimoji="0" lang="en-US" altLang="zh-CN" sz="1800" b="0" i="0" u="none" strike="noStrike" cap="none" normalizeH="0" baseline="0" smtClean="0">
                          <a:ln>
                            <a:noFill/>
                          </a:ln>
                          <a:solidFill>
                            <a:schemeClr val="tx1"/>
                          </a:solidFill>
                          <a:effectLst/>
                          <a:latin typeface="宋体" charset="-122"/>
                          <a:ea typeface="宋体" charset="-122"/>
                        </a:rPr>
                        <a:t>False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OR</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逻辑或</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当所有表达式为</a:t>
                      </a:r>
                      <a:r>
                        <a:rPr kumimoji="0" lang="en-US" altLang="zh-CN" sz="1800" b="0" i="0" u="none" strike="noStrike" cap="none" normalizeH="0" baseline="0" smtClean="0">
                          <a:ln>
                            <a:noFill/>
                          </a:ln>
                          <a:solidFill>
                            <a:schemeClr val="tx1"/>
                          </a:solidFill>
                          <a:effectLst/>
                          <a:latin typeface="宋体" charset="-122"/>
                          <a:ea typeface="宋体" charset="-122"/>
                        </a:rPr>
                        <a:t>False</a:t>
                      </a:r>
                      <a:r>
                        <a:rPr kumimoji="0" lang="zh-CN" altLang="en-US" sz="1800" b="0" i="0" u="none" strike="noStrike" cap="none" normalizeH="0" baseline="0" smtClean="0">
                          <a:ln>
                            <a:noFill/>
                          </a:ln>
                          <a:solidFill>
                            <a:schemeClr val="tx1"/>
                          </a:solidFill>
                          <a:effectLst/>
                          <a:latin typeface="宋体" charset="-122"/>
                          <a:ea typeface="宋体" charset="-122"/>
                        </a:rPr>
                        <a:t>时，返回</a:t>
                      </a:r>
                      <a:r>
                        <a:rPr kumimoji="0" lang="en-US" altLang="zh-CN" sz="1800" b="0" i="0" u="none" strike="noStrike" cap="none" normalizeH="0" baseline="0" smtClean="0">
                          <a:ln>
                            <a:noFill/>
                          </a:ln>
                          <a:solidFill>
                            <a:schemeClr val="tx1"/>
                          </a:solidFill>
                          <a:effectLst/>
                          <a:latin typeface="宋体" charset="-122"/>
                          <a:ea typeface="宋体" charset="-122"/>
                        </a:rPr>
                        <a:t>False</a:t>
                      </a:r>
                      <a:r>
                        <a:rPr kumimoji="0" lang="zh-CN" altLang="en-US" sz="1800" b="0" i="0" u="none" strike="noStrike" cap="none" normalizeH="0" baseline="0" smtClean="0">
                          <a:ln>
                            <a:noFill/>
                          </a:ln>
                          <a:solidFill>
                            <a:schemeClr val="tx1"/>
                          </a:solidFill>
                          <a:effectLst/>
                          <a:latin typeface="宋体" charset="-122"/>
                          <a:ea typeface="宋体" charset="-122"/>
                        </a:rPr>
                        <a:t>，否则返回</a:t>
                      </a:r>
                      <a:r>
                        <a:rPr kumimoji="0" lang="en-US" altLang="zh-CN" sz="1800" b="0" i="0" u="none" strike="noStrike" cap="none" normalizeH="0" baseline="0" smtClean="0">
                          <a:ln>
                            <a:noFill/>
                          </a:ln>
                          <a:solidFill>
                            <a:schemeClr val="tx1"/>
                          </a:solidFill>
                          <a:effectLst/>
                          <a:latin typeface="宋体" charset="-122"/>
                          <a:ea typeface="宋体" charset="-122"/>
                        </a:rPr>
                        <a:t>True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XOR</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逻辑异或</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只有一个表达式为</a:t>
                      </a:r>
                      <a:r>
                        <a:rPr kumimoji="0" lang="en-US" altLang="zh-CN" sz="1800" b="0" i="0" u="none" strike="noStrike" cap="none" normalizeH="0" baseline="0" smtClean="0">
                          <a:ln>
                            <a:noFill/>
                          </a:ln>
                          <a:solidFill>
                            <a:schemeClr val="tx1"/>
                          </a:solidFill>
                          <a:effectLst/>
                          <a:latin typeface="宋体" charset="-122"/>
                          <a:ea typeface="宋体" charset="-122"/>
                        </a:rPr>
                        <a:t>True</a:t>
                      </a:r>
                      <a:r>
                        <a:rPr kumimoji="0" lang="zh-CN" altLang="en-US" sz="1800" b="0" i="0" u="none" strike="noStrike" cap="none" normalizeH="0" baseline="0" smtClean="0">
                          <a:ln>
                            <a:noFill/>
                          </a:ln>
                          <a:solidFill>
                            <a:schemeClr val="tx1"/>
                          </a:solidFill>
                          <a:effectLst/>
                          <a:latin typeface="宋体" charset="-122"/>
                          <a:ea typeface="宋体" charset="-122"/>
                        </a:rPr>
                        <a:t>时，返回</a:t>
                      </a:r>
                      <a:r>
                        <a:rPr kumimoji="0" lang="en-US" altLang="zh-CN" sz="1800" b="0" i="0" u="none" strike="noStrike" cap="none" normalizeH="0" baseline="0" smtClean="0">
                          <a:ln>
                            <a:noFill/>
                          </a:ln>
                          <a:solidFill>
                            <a:schemeClr val="tx1"/>
                          </a:solidFill>
                          <a:effectLst/>
                          <a:latin typeface="宋体" charset="-122"/>
                          <a:ea typeface="宋体" charset="-122"/>
                        </a:rPr>
                        <a:t>True</a:t>
                      </a:r>
                      <a:r>
                        <a:rPr kumimoji="0" lang="zh-CN" altLang="en-US" sz="1800" b="0" i="0" u="none" strike="noStrike" cap="none" normalizeH="0" baseline="0" smtClean="0">
                          <a:ln>
                            <a:noFill/>
                          </a:ln>
                          <a:solidFill>
                            <a:schemeClr val="tx1"/>
                          </a:solidFill>
                          <a:effectLst/>
                          <a:latin typeface="宋体" charset="-122"/>
                          <a:ea typeface="宋体" charset="-122"/>
                        </a:rPr>
                        <a:t>，否则返回</a:t>
                      </a:r>
                      <a:r>
                        <a:rPr kumimoji="0" lang="en-US" altLang="zh-CN" sz="1800" b="0" i="0" u="none" strike="noStrike" cap="none" normalizeH="0" baseline="0" smtClean="0">
                          <a:ln>
                            <a:noFill/>
                          </a:ln>
                          <a:solidFill>
                            <a:schemeClr val="tx1"/>
                          </a:solidFill>
                          <a:effectLst/>
                          <a:latin typeface="宋体" charset="-122"/>
                          <a:ea typeface="宋体" charset="-122"/>
                        </a:rPr>
                        <a:t>False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&amp;&amp;</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逻辑与</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当所有表达式为</a:t>
                      </a:r>
                      <a:r>
                        <a:rPr kumimoji="0" lang="en-US" altLang="zh-CN" sz="1800" b="0" i="0" u="none" strike="noStrike" cap="none" normalizeH="0" baseline="0" smtClean="0">
                          <a:ln>
                            <a:noFill/>
                          </a:ln>
                          <a:solidFill>
                            <a:schemeClr val="tx1"/>
                          </a:solidFill>
                          <a:effectLst/>
                          <a:latin typeface="宋体" charset="-122"/>
                          <a:ea typeface="宋体" charset="-122"/>
                        </a:rPr>
                        <a:t>True</a:t>
                      </a:r>
                      <a:r>
                        <a:rPr kumimoji="0" lang="zh-CN" altLang="en-US" sz="1800" b="0" i="0" u="none" strike="noStrike" cap="none" normalizeH="0" baseline="0" smtClean="0">
                          <a:ln>
                            <a:noFill/>
                          </a:ln>
                          <a:solidFill>
                            <a:schemeClr val="tx1"/>
                          </a:solidFill>
                          <a:effectLst/>
                          <a:latin typeface="宋体" charset="-122"/>
                          <a:ea typeface="宋体" charset="-122"/>
                        </a:rPr>
                        <a:t>时，返回</a:t>
                      </a:r>
                      <a:r>
                        <a:rPr kumimoji="0" lang="en-US" altLang="zh-CN" sz="1800" b="0" i="0" u="none" strike="noStrike" cap="none" normalizeH="0" baseline="0" smtClean="0">
                          <a:ln>
                            <a:noFill/>
                          </a:ln>
                          <a:solidFill>
                            <a:schemeClr val="tx1"/>
                          </a:solidFill>
                          <a:effectLst/>
                          <a:latin typeface="宋体" charset="-122"/>
                          <a:ea typeface="宋体" charset="-122"/>
                        </a:rPr>
                        <a:t>True</a:t>
                      </a:r>
                      <a:r>
                        <a:rPr kumimoji="0" lang="zh-CN" altLang="en-US" sz="1800" b="0" i="0" u="none" strike="noStrike" cap="none" normalizeH="0" baseline="0" smtClean="0">
                          <a:ln>
                            <a:noFill/>
                          </a:ln>
                          <a:solidFill>
                            <a:schemeClr val="tx1"/>
                          </a:solidFill>
                          <a:effectLst/>
                          <a:latin typeface="宋体" charset="-122"/>
                          <a:ea typeface="宋体" charset="-122"/>
                        </a:rPr>
                        <a:t>，否则返回</a:t>
                      </a:r>
                      <a:r>
                        <a:rPr kumimoji="0" lang="en-US" altLang="zh-CN" sz="1800" b="0" i="0" u="none" strike="noStrike" cap="none" normalizeH="0" baseline="0" smtClean="0">
                          <a:ln>
                            <a:noFill/>
                          </a:ln>
                          <a:solidFill>
                            <a:schemeClr val="tx1"/>
                          </a:solidFill>
                          <a:effectLst/>
                          <a:latin typeface="宋体" charset="-122"/>
                          <a:ea typeface="宋体" charset="-122"/>
                        </a:rPr>
                        <a:t>False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逻辑或</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当所有表达式为</a:t>
                      </a:r>
                      <a:r>
                        <a:rPr kumimoji="0" lang="en-US" altLang="zh-CN" sz="1800" b="0" i="0" u="none" strike="noStrike" cap="none" normalizeH="0" baseline="0" smtClean="0">
                          <a:ln>
                            <a:noFill/>
                          </a:ln>
                          <a:solidFill>
                            <a:schemeClr val="tx1"/>
                          </a:solidFill>
                          <a:effectLst/>
                          <a:latin typeface="宋体" charset="-122"/>
                          <a:ea typeface="宋体" charset="-122"/>
                        </a:rPr>
                        <a:t>False</a:t>
                      </a:r>
                      <a:r>
                        <a:rPr kumimoji="0" lang="zh-CN" altLang="en-US" sz="1800" b="0" i="0" u="none" strike="noStrike" cap="none" normalizeH="0" baseline="0" smtClean="0">
                          <a:ln>
                            <a:noFill/>
                          </a:ln>
                          <a:solidFill>
                            <a:schemeClr val="tx1"/>
                          </a:solidFill>
                          <a:effectLst/>
                          <a:latin typeface="宋体" charset="-122"/>
                          <a:ea typeface="宋体" charset="-122"/>
                        </a:rPr>
                        <a:t>时，返回</a:t>
                      </a:r>
                      <a:r>
                        <a:rPr kumimoji="0" lang="en-US" altLang="zh-CN" sz="1800" b="0" i="0" u="none" strike="noStrike" cap="none" normalizeH="0" baseline="0" smtClean="0">
                          <a:ln>
                            <a:noFill/>
                          </a:ln>
                          <a:solidFill>
                            <a:schemeClr val="tx1"/>
                          </a:solidFill>
                          <a:effectLst/>
                          <a:latin typeface="宋体" charset="-122"/>
                          <a:ea typeface="宋体" charset="-122"/>
                        </a:rPr>
                        <a:t>False</a:t>
                      </a:r>
                      <a:r>
                        <a:rPr kumimoji="0" lang="zh-CN" altLang="en-US" sz="1800" b="0" i="0" u="none" strike="noStrike" cap="none" normalizeH="0" baseline="0" smtClean="0">
                          <a:ln>
                            <a:noFill/>
                          </a:ln>
                          <a:solidFill>
                            <a:schemeClr val="tx1"/>
                          </a:solidFill>
                          <a:effectLst/>
                          <a:latin typeface="宋体" charset="-122"/>
                          <a:ea typeface="宋体" charset="-122"/>
                        </a:rPr>
                        <a:t>，否则返回</a:t>
                      </a:r>
                      <a:r>
                        <a:rPr kumimoji="0" lang="en-US" altLang="zh-CN" sz="1800" b="0" i="0" u="none" strike="noStrike" cap="none" normalizeH="0" baseline="0" smtClean="0">
                          <a:ln>
                            <a:noFill/>
                          </a:ln>
                          <a:solidFill>
                            <a:schemeClr val="tx1"/>
                          </a:solidFill>
                          <a:effectLst/>
                          <a:latin typeface="宋体" charset="-122"/>
                          <a:ea typeface="宋体" charset="-122"/>
                        </a:rPr>
                        <a:t>True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逻辑非</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当表达式为</a:t>
                      </a:r>
                      <a:r>
                        <a:rPr kumimoji="0" lang="en-US" altLang="zh-CN" sz="1800" b="0" i="0" u="none" strike="noStrike" cap="none" normalizeH="0" baseline="0" smtClean="0">
                          <a:ln>
                            <a:noFill/>
                          </a:ln>
                          <a:solidFill>
                            <a:schemeClr val="tx1"/>
                          </a:solidFill>
                          <a:effectLst/>
                          <a:latin typeface="宋体" charset="-122"/>
                          <a:ea typeface="宋体" charset="-122"/>
                        </a:rPr>
                        <a:t>True</a:t>
                      </a:r>
                      <a:r>
                        <a:rPr kumimoji="0" lang="zh-CN" altLang="en-US" sz="1800" b="0" i="0" u="none" strike="noStrike" cap="none" normalizeH="0" baseline="0" smtClean="0">
                          <a:ln>
                            <a:noFill/>
                          </a:ln>
                          <a:solidFill>
                            <a:schemeClr val="tx1"/>
                          </a:solidFill>
                          <a:effectLst/>
                          <a:latin typeface="宋体" charset="-122"/>
                          <a:ea typeface="宋体" charset="-122"/>
                        </a:rPr>
                        <a:t>时返回</a:t>
                      </a:r>
                      <a:r>
                        <a:rPr kumimoji="0" lang="en-US" altLang="zh-CN" sz="1800" b="0" i="0" u="none" strike="noStrike" cap="none" normalizeH="0" baseline="0" smtClean="0">
                          <a:ln>
                            <a:noFill/>
                          </a:ln>
                          <a:solidFill>
                            <a:schemeClr val="tx1"/>
                          </a:solidFill>
                          <a:effectLst/>
                          <a:latin typeface="宋体" charset="-122"/>
                          <a:ea typeface="宋体" charset="-122"/>
                        </a:rPr>
                        <a:t>False</a:t>
                      </a:r>
                      <a:r>
                        <a:rPr kumimoji="0" lang="zh-CN" altLang="en-US" sz="1800" b="0" i="0" u="none" strike="noStrike" cap="none" normalizeH="0" baseline="0" smtClean="0">
                          <a:ln>
                            <a:noFill/>
                          </a:ln>
                          <a:solidFill>
                            <a:schemeClr val="tx1"/>
                          </a:solidFill>
                          <a:effectLst/>
                          <a:latin typeface="宋体" charset="-122"/>
                          <a:ea typeface="宋体" charset="-122"/>
                        </a:rPr>
                        <a:t>，反之返回</a:t>
                      </a:r>
                      <a:r>
                        <a:rPr kumimoji="0" lang="en-US" altLang="zh-CN" sz="1800" b="0" i="0" u="none" strike="noStrike" cap="none" normalizeH="0" baseline="0" smtClean="0">
                          <a:ln>
                            <a:noFill/>
                          </a:ln>
                          <a:solidFill>
                            <a:schemeClr val="tx1"/>
                          </a:solidFill>
                          <a:effectLst/>
                          <a:latin typeface="宋体" charset="-122"/>
                          <a:ea typeface="宋体" charset="-122"/>
                        </a:rPr>
                        <a:t>True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37890" name="TextBox 40"/>
          <p:cNvSpPr txBox="1">
            <a:spLocks noChangeArrowheads="1"/>
          </p:cNvSpPr>
          <p:nvPr/>
        </p:nvSpPr>
        <p:spPr bwMode="auto">
          <a:xfrm>
            <a:off x="252413" y="404813"/>
            <a:ext cx="5949950"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4</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运算符、流程控制 </a:t>
            </a:r>
          </a:p>
        </p:txBody>
      </p:sp>
      <p:sp>
        <p:nvSpPr>
          <p:cNvPr id="37891" name="Rectangle 39"/>
          <p:cNvSpPr>
            <a:spLocks noChangeArrowheads="1"/>
          </p:cNvSpPr>
          <p:nvPr/>
        </p:nvSpPr>
        <p:spPr bwMode="auto">
          <a:xfrm>
            <a:off x="0" y="1268413"/>
            <a:ext cx="2062163" cy="274637"/>
          </a:xfrm>
          <a:prstGeom prst="rect">
            <a:avLst/>
          </a:prstGeom>
          <a:noFill/>
          <a:ln w="9525">
            <a:noFill/>
            <a:miter lim="800000"/>
            <a:headEnd/>
            <a:tailEnd/>
          </a:ln>
        </p:spPr>
        <p:txBody>
          <a:bodyPr wrap="none" tIns="0" bIns="0" anchor="ctr">
            <a:spAutoFit/>
          </a:bodyPr>
          <a:lstStyle/>
          <a:p>
            <a:pPr indent="266700" algn="just"/>
            <a:r>
              <a:rPr lang="zh-CN" altLang="en-US" sz="1800" b="1">
                <a:latin typeface="宋体" charset="-122"/>
              </a:rPr>
              <a:t>运算符的优先级</a:t>
            </a:r>
          </a:p>
        </p:txBody>
      </p:sp>
      <p:graphicFrame>
        <p:nvGraphicFramePr>
          <p:cNvPr id="49682" name="Group 530"/>
          <p:cNvGraphicFramePr>
            <a:graphicFrameLocks noGrp="1"/>
          </p:cNvGraphicFramePr>
          <p:nvPr/>
        </p:nvGraphicFramePr>
        <p:xfrm>
          <a:off x="2484438" y="1192213"/>
          <a:ext cx="6632575" cy="5672137"/>
        </p:xfrm>
        <a:graphic>
          <a:graphicData uri="http://schemas.openxmlformats.org/drawingml/2006/table">
            <a:tbl>
              <a:tblPr/>
              <a:tblGrid>
                <a:gridCol w="795337"/>
                <a:gridCol w="1076325"/>
                <a:gridCol w="3184525"/>
                <a:gridCol w="1576388"/>
              </a:tblGrid>
              <a:tr h="430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宋体" charset="-122"/>
                          <a:ea typeface="宋体" charset="-122"/>
                        </a:rPr>
                        <a:t>优先级</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宋体" charset="-122"/>
                          <a:ea typeface="宋体" charset="-122"/>
                        </a:rPr>
                        <a:t>方向</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宋体" charset="-122"/>
                          <a:ea typeface="宋体" charset="-122"/>
                        </a:rPr>
                        <a:t>运算符</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1" i="0" u="none" strike="noStrike" cap="none" normalizeH="0" baseline="0" smtClean="0">
                          <a:ln>
                            <a:noFill/>
                          </a:ln>
                          <a:solidFill>
                            <a:schemeClr val="tx1"/>
                          </a:solidFill>
                          <a:effectLst/>
                          <a:latin typeface="宋体" charset="-122"/>
                          <a:ea typeface="宋体" charset="-122"/>
                        </a:rPr>
                        <a:t>备注</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1</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左到右</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括号</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89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2</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左到右</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数组</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3</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 --</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递归运算</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4</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 int float string array object @</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类型</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5</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左到右</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 </a:t>
                      </a:r>
                      <a:r>
                        <a:rPr kumimoji="0" lang="en-US" altLang="zh-CN" sz="1100" b="0" i="0" u="none" strike="noStrike" cap="none" normalizeH="0" baseline="0" smtClean="0">
                          <a:ln>
                            <a:noFill/>
                          </a:ln>
                          <a:solidFill>
                            <a:schemeClr val="tx1"/>
                          </a:solidFill>
                          <a:effectLst/>
                          <a:latin typeface="宋体" charset="-122"/>
                          <a:ea typeface="宋体" charset="-122"/>
                        </a:rPr>
                        <a:t>/ %</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算数运算</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6</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左到右</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 - .</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算数和字符运算</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7</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左到右</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&lt;&lt; &gt;&gt;</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位运算</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8</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&lt; &lt;= &gt; &gt;=</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比较运算</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9</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 != === !==</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比较运算</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10</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左到右</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&amp;</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位运算</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11</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左到右</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位运算</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12</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左到右</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位运算</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13</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左到右</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&amp;&amp;</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逻辑运算</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14</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左到右</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逻辑运算</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15</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左到右</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 :</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三目运算</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16</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右到左</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 -= /= *= .= %= &amp;= |= ^= &lt;&lt;== &gt;&gt;==</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赋值运算</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17</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左到右</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And</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逻辑运算</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18</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左到右</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Xor</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逻辑运算</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19</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左到右</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Or </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逻辑运算</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20</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左到右</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100" b="0" i="0" u="none" strike="noStrike" cap="none" normalizeH="0" baseline="0" smtClean="0">
                          <a:ln>
                            <a:noFill/>
                          </a:ln>
                          <a:solidFill>
                            <a:schemeClr val="tx1"/>
                          </a:solidFill>
                          <a:effectLst/>
                          <a:latin typeface="宋体" charset="-122"/>
                          <a:ea typeface="宋体" charset="-122"/>
                        </a:rPr>
                        <a:t>,</a:t>
                      </a:r>
                      <a:endParaRPr kumimoji="0" lang="en-US" altLang="zh-CN"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100" b="0" i="0" u="none" strike="noStrike" cap="none" normalizeH="0" baseline="0" smtClean="0">
                          <a:ln>
                            <a:noFill/>
                          </a:ln>
                          <a:solidFill>
                            <a:schemeClr val="tx1"/>
                          </a:solidFill>
                          <a:effectLst/>
                          <a:latin typeface="宋体" charset="-122"/>
                          <a:ea typeface="宋体" charset="-122"/>
                        </a:rPr>
                        <a:t>多处</a:t>
                      </a:r>
                      <a:endParaRPr kumimoji="0" lang="zh-CN" altLang="en-US" sz="11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39938" name="TextBox 40"/>
          <p:cNvSpPr txBox="1">
            <a:spLocks noChangeArrowheads="1"/>
          </p:cNvSpPr>
          <p:nvPr/>
        </p:nvSpPr>
        <p:spPr bwMode="auto">
          <a:xfrm>
            <a:off x="252413" y="404813"/>
            <a:ext cx="75025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4</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运算符、流程控制、循环控制</a:t>
            </a:r>
          </a:p>
        </p:txBody>
      </p:sp>
      <p:sp>
        <p:nvSpPr>
          <p:cNvPr id="39939" name="Rectangle 117"/>
          <p:cNvSpPr>
            <a:spLocks noChangeArrowheads="1"/>
          </p:cNvSpPr>
          <p:nvPr/>
        </p:nvSpPr>
        <p:spPr bwMode="auto">
          <a:xfrm>
            <a:off x="323850" y="1268413"/>
            <a:ext cx="4646613" cy="639762"/>
          </a:xfrm>
          <a:prstGeom prst="rect">
            <a:avLst/>
          </a:prstGeom>
          <a:noFill/>
          <a:ln w="9525">
            <a:noFill/>
            <a:miter lim="800000"/>
            <a:headEnd/>
            <a:tailEnd/>
          </a:ln>
        </p:spPr>
        <p:txBody>
          <a:bodyPr wrap="none">
            <a:spAutoFit/>
          </a:bodyPr>
          <a:lstStyle/>
          <a:p>
            <a:pPr marL="457200" indent="-457200">
              <a:lnSpc>
                <a:spcPct val="150000"/>
              </a:lnSpc>
            </a:pPr>
            <a:r>
              <a:rPr lang="en-US" altLang="zh-CN" b="1"/>
              <a:t>PHP5.4 </a:t>
            </a:r>
            <a:r>
              <a:rPr lang="zh-CN" altLang="en-US" b="1"/>
              <a:t>的流程控制语句</a:t>
            </a:r>
            <a:r>
              <a:rPr lang="en-US" altLang="zh-CN" b="1"/>
              <a:t>if / switch</a:t>
            </a:r>
          </a:p>
        </p:txBody>
      </p:sp>
      <p:sp>
        <p:nvSpPr>
          <p:cNvPr id="39940" name="Rectangle 118"/>
          <p:cNvSpPr>
            <a:spLocks noChangeArrowheads="1"/>
          </p:cNvSpPr>
          <p:nvPr/>
        </p:nvSpPr>
        <p:spPr bwMode="auto">
          <a:xfrm>
            <a:off x="395288" y="2349500"/>
            <a:ext cx="2520950" cy="1739900"/>
          </a:xfrm>
          <a:prstGeom prst="rect">
            <a:avLst/>
          </a:prstGeom>
          <a:solidFill>
            <a:srgbClr val="9999FF"/>
          </a:solidFill>
          <a:ln w="9525">
            <a:noFill/>
            <a:miter lim="800000"/>
            <a:headEnd/>
            <a:tailEnd/>
          </a:ln>
        </p:spPr>
        <p:txBody>
          <a:bodyPr anchor="ctr">
            <a:spAutoFit/>
          </a:bodyPr>
          <a:lstStyle/>
          <a:p>
            <a:pPr indent="266700"/>
            <a:r>
              <a:rPr lang="en-US" altLang="zh-CN" sz="1800" b="1"/>
              <a:t>1</a:t>
            </a:r>
            <a:r>
              <a:rPr lang="zh-CN" altLang="en-US" sz="1800" b="1"/>
              <a:t>、单</a:t>
            </a:r>
            <a:r>
              <a:rPr lang="en-US" altLang="zh-CN" sz="1800" b="1"/>
              <a:t>if</a:t>
            </a:r>
            <a:r>
              <a:rPr lang="zh-CN" altLang="en-US" sz="1800" b="1"/>
              <a:t>语句结构：</a:t>
            </a:r>
          </a:p>
          <a:p>
            <a:pPr indent="266700"/>
            <a:r>
              <a:rPr lang="zh-CN" altLang="en-US" sz="1800" b="1" i="1"/>
              <a:t>格式：</a:t>
            </a:r>
          </a:p>
          <a:p>
            <a:pPr indent="266700"/>
            <a:endParaRPr lang="zh-CN" altLang="en-US" sz="1800" b="1"/>
          </a:p>
          <a:p>
            <a:pPr indent="266700"/>
            <a:r>
              <a:rPr lang="zh-CN" altLang="en-US" sz="1800" b="1" i="1"/>
              <a:t> </a:t>
            </a:r>
            <a:r>
              <a:rPr lang="en-US" altLang="zh-CN" sz="1800" b="1" i="1"/>
              <a:t>if</a:t>
            </a:r>
            <a:r>
              <a:rPr lang="zh-CN" altLang="en-US" sz="1800" b="1" i="1"/>
              <a:t>（</a:t>
            </a:r>
            <a:r>
              <a:rPr lang="en-US" altLang="zh-CN" sz="1800" b="1" i="1"/>
              <a:t>expr</a:t>
            </a:r>
            <a:r>
              <a:rPr lang="zh-CN" altLang="en-US" sz="1800" b="1" i="1"/>
              <a:t>）</a:t>
            </a:r>
            <a:r>
              <a:rPr lang="en-US" altLang="zh-CN" sz="1800" b="1" i="1"/>
              <a:t>{</a:t>
            </a:r>
            <a:endParaRPr lang="en-US" altLang="zh-CN" sz="1800" b="1"/>
          </a:p>
          <a:p>
            <a:pPr indent="266700"/>
            <a:r>
              <a:rPr lang="en-US" altLang="zh-CN" sz="1800" b="1" i="1"/>
              <a:t>statement</a:t>
            </a:r>
            <a:endParaRPr lang="en-US" altLang="zh-CN" sz="1800" b="1"/>
          </a:p>
          <a:p>
            <a:pPr indent="266700"/>
            <a:r>
              <a:rPr lang="en-US" altLang="zh-CN" sz="1800" b="1" i="1"/>
              <a:t>}</a:t>
            </a:r>
          </a:p>
        </p:txBody>
      </p:sp>
      <p:sp>
        <p:nvSpPr>
          <p:cNvPr id="39941" name="Rectangle 119"/>
          <p:cNvSpPr>
            <a:spLocks noChangeArrowheads="1"/>
          </p:cNvSpPr>
          <p:nvPr/>
        </p:nvSpPr>
        <p:spPr bwMode="auto">
          <a:xfrm>
            <a:off x="2987675" y="2355850"/>
            <a:ext cx="2952750" cy="2289175"/>
          </a:xfrm>
          <a:prstGeom prst="rect">
            <a:avLst/>
          </a:prstGeom>
          <a:solidFill>
            <a:srgbClr val="9999FF"/>
          </a:solidFill>
          <a:ln w="9525">
            <a:noFill/>
            <a:miter lim="800000"/>
            <a:headEnd/>
            <a:tailEnd/>
          </a:ln>
        </p:spPr>
        <p:txBody>
          <a:bodyPr anchor="ctr">
            <a:spAutoFit/>
          </a:bodyPr>
          <a:lstStyle/>
          <a:p>
            <a:pPr indent="266700"/>
            <a:r>
              <a:rPr lang="en-US" altLang="zh-CN" sz="1800" b="1"/>
              <a:t>2</a:t>
            </a:r>
            <a:r>
              <a:rPr lang="zh-CN" altLang="en-US" sz="1800" b="1"/>
              <a:t>、</a:t>
            </a:r>
            <a:r>
              <a:rPr lang="en-US" altLang="zh-CN" sz="1800" b="1"/>
              <a:t>if…else…</a:t>
            </a:r>
            <a:r>
              <a:rPr lang="zh-CN" altLang="en-US" sz="1800" b="1"/>
              <a:t>语句结构：</a:t>
            </a:r>
          </a:p>
          <a:p>
            <a:pPr indent="266700"/>
            <a:r>
              <a:rPr lang="zh-CN" altLang="en-US" sz="1800" b="1" i="1"/>
              <a:t>格式：</a:t>
            </a:r>
          </a:p>
          <a:p>
            <a:pPr indent="266700"/>
            <a:endParaRPr lang="zh-CN" altLang="en-US" sz="1800" b="1"/>
          </a:p>
          <a:p>
            <a:pPr indent="266700"/>
            <a:r>
              <a:rPr lang="zh-CN" altLang="en-US" sz="1800" b="1" i="1"/>
              <a:t> </a:t>
            </a:r>
            <a:r>
              <a:rPr lang="en-US" altLang="zh-CN" sz="1800" b="1" i="1"/>
              <a:t>if</a:t>
            </a:r>
            <a:r>
              <a:rPr lang="zh-CN" altLang="en-US" sz="1800" b="1" i="1"/>
              <a:t>（</a:t>
            </a:r>
            <a:r>
              <a:rPr lang="en-US" altLang="zh-CN" sz="1800" b="1" i="1"/>
              <a:t>expr</a:t>
            </a:r>
            <a:r>
              <a:rPr lang="zh-CN" altLang="en-US" sz="1800" b="1" i="1"/>
              <a:t>）</a:t>
            </a:r>
            <a:r>
              <a:rPr lang="en-US" altLang="zh-CN" sz="1800" b="1" i="1"/>
              <a:t>{</a:t>
            </a:r>
            <a:endParaRPr lang="en-US" altLang="zh-CN" sz="1800" b="1"/>
          </a:p>
          <a:p>
            <a:pPr indent="266700"/>
            <a:r>
              <a:rPr lang="en-US" altLang="zh-CN" sz="1800" b="1" i="1"/>
              <a:t>statement1</a:t>
            </a:r>
            <a:endParaRPr lang="en-US" altLang="zh-CN" sz="1800" b="1"/>
          </a:p>
          <a:p>
            <a:pPr indent="266700"/>
            <a:r>
              <a:rPr lang="en-US" altLang="zh-CN" sz="1800" b="1" i="1"/>
              <a:t>}else{</a:t>
            </a:r>
            <a:endParaRPr lang="en-US" altLang="zh-CN" sz="1800" b="1"/>
          </a:p>
          <a:p>
            <a:pPr indent="266700"/>
            <a:r>
              <a:rPr lang="en-US" altLang="zh-CN" sz="1800" b="1" i="1"/>
              <a:t>Statement2</a:t>
            </a:r>
            <a:endParaRPr lang="en-US" altLang="zh-CN" sz="1800" b="1"/>
          </a:p>
          <a:p>
            <a:pPr indent="266700"/>
            <a:r>
              <a:rPr lang="en-US" altLang="zh-CN" sz="1800" b="1" i="1"/>
              <a:t>}</a:t>
            </a:r>
          </a:p>
        </p:txBody>
      </p:sp>
      <p:sp>
        <p:nvSpPr>
          <p:cNvPr id="39942" name="Rectangle 120"/>
          <p:cNvSpPr>
            <a:spLocks noChangeArrowheads="1"/>
          </p:cNvSpPr>
          <p:nvPr/>
        </p:nvSpPr>
        <p:spPr bwMode="auto">
          <a:xfrm>
            <a:off x="6011863" y="2355850"/>
            <a:ext cx="3168650" cy="3387725"/>
          </a:xfrm>
          <a:prstGeom prst="rect">
            <a:avLst/>
          </a:prstGeom>
          <a:solidFill>
            <a:srgbClr val="9999FF"/>
          </a:solidFill>
          <a:ln w="9525">
            <a:noFill/>
            <a:miter lim="800000"/>
            <a:headEnd/>
            <a:tailEnd/>
          </a:ln>
        </p:spPr>
        <p:txBody>
          <a:bodyPr anchor="ctr">
            <a:spAutoFit/>
          </a:bodyPr>
          <a:lstStyle/>
          <a:p>
            <a:pPr indent="266700"/>
            <a:r>
              <a:rPr lang="en-US" altLang="zh-CN" sz="1800" b="1"/>
              <a:t>3</a:t>
            </a:r>
            <a:r>
              <a:rPr lang="zh-CN" altLang="en-US" sz="1800" b="1"/>
              <a:t>、</a:t>
            </a:r>
            <a:r>
              <a:rPr lang="en-US" altLang="zh-CN" sz="1800" b="1"/>
              <a:t>if…elseif…</a:t>
            </a:r>
            <a:r>
              <a:rPr lang="zh-CN" altLang="en-US" sz="1800" b="1"/>
              <a:t>语句结构：</a:t>
            </a:r>
          </a:p>
          <a:p>
            <a:pPr indent="266700"/>
            <a:r>
              <a:rPr lang="zh-CN" altLang="en-US" sz="1800" b="1" i="1"/>
              <a:t>格式：</a:t>
            </a:r>
          </a:p>
          <a:p>
            <a:pPr indent="266700"/>
            <a:endParaRPr lang="zh-CN" altLang="en-US" sz="1800" b="1"/>
          </a:p>
          <a:p>
            <a:pPr indent="266700"/>
            <a:r>
              <a:rPr lang="zh-CN" altLang="en-US" sz="1800" b="1" i="1"/>
              <a:t> </a:t>
            </a:r>
            <a:r>
              <a:rPr lang="en-US" altLang="zh-CN" sz="1800" b="1" i="1"/>
              <a:t>if</a:t>
            </a:r>
            <a:r>
              <a:rPr lang="zh-CN" altLang="en-US" sz="1800" b="1" i="1"/>
              <a:t>（</a:t>
            </a:r>
            <a:r>
              <a:rPr lang="en-US" altLang="zh-CN" sz="1800" b="1" i="1"/>
              <a:t>expr</a:t>
            </a:r>
            <a:r>
              <a:rPr lang="zh-CN" altLang="en-US" sz="1800" b="1" i="1"/>
              <a:t>）</a:t>
            </a:r>
            <a:r>
              <a:rPr lang="en-US" altLang="zh-CN" sz="1800" b="1" i="1"/>
              <a:t>{</a:t>
            </a:r>
            <a:endParaRPr lang="en-US" altLang="zh-CN" sz="1800" b="1"/>
          </a:p>
          <a:p>
            <a:pPr indent="266700"/>
            <a:r>
              <a:rPr lang="en-US" altLang="zh-CN" sz="1800" b="1" i="1"/>
              <a:t>statement1</a:t>
            </a:r>
            <a:endParaRPr lang="en-US" altLang="zh-CN" sz="1800" b="1"/>
          </a:p>
          <a:p>
            <a:pPr indent="266700"/>
            <a:r>
              <a:rPr lang="en-US" altLang="zh-CN" sz="1800" b="1" i="1"/>
              <a:t>}elseif(expr2){</a:t>
            </a:r>
            <a:endParaRPr lang="en-US" altLang="zh-CN" sz="1800" b="1"/>
          </a:p>
          <a:p>
            <a:pPr indent="266700"/>
            <a:r>
              <a:rPr lang="en-US" altLang="zh-CN" sz="1800" b="1" i="1"/>
              <a:t>statement2</a:t>
            </a:r>
            <a:endParaRPr lang="en-US" altLang="zh-CN" sz="1800" b="1"/>
          </a:p>
          <a:p>
            <a:pPr indent="266700"/>
            <a:r>
              <a:rPr lang="en-US" altLang="zh-CN" sz="1800" b="1" i="1"/>
              <a:t>}elseif(expr3){</a:t>
            </a:r>
            <a:endParaRPr lang="en-US" altLang="zh-CN" sz="1800" b="1"/>
          </a:p>
          <a:p>
            <a:pPr indent="266700"/>
            <a:r>
              <a:rPr lang="en-US" altLang="zh-CN" sz="1800" b="1" i="1"/>
              <a:t>……</a:t>
            </a:r>
            <a:endParaRPr lang="en-US" altLang="zh-CN" sz="1800" b="1"/>
          </a:p>
          <a:p>
            <a:pPr indent="266700"/>
            <a:r>
              <a:rPr lang="en-US" altLang="zh-CN" sz="1800" b="1" i="1"/>
              <a:t>}else{</a:t>
            </a:r>
            <a:endParaRPr lang="en-US" altLang="zh-CN" sz="1800" b="1"/>
          </a:p>
          <a:p>
            <a:pPr indent="266700"/>
            <a:r>
              <a:rPr lang="en-US" altLang="zh-CN" sz="1800" b="1" i="1"/>
              <a:t>Statement4</a:t>
            </a:r>
            <a:endParaRPr lang="en-US" altLang="zh-CN" sz="1800" b="1"/>
          </a:p>
          <a:p>
            <a:pPr indent="266700"/>
            <a:r>
              <a:rPr lang="en-US" altLang="zh-CN" sz="1800" b="1" i="1"/>
              <a:t>}</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41986" name="TextBox 40"/>
          <p:cNvSpPr txBox="1">
            <a:spLocks noChangeArrowheads="1"/>
          </p:cNvSpPr>
          <p:nvPr/>
        </p:nvSpPr>
        <p:spPr bwMode="auto">
          <a:xfrm>
            <a:off x="252413" y="404813"/>
            <a:ext cx="58515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4</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运算符、流程控制</a:t>
            </a:r>
          </a:p>
        </p:txBody>
      </p:sp>
      <p:sp>
        <p:nvSpPr>
          <p:cNvPr id="41987" name="Rectangle 4"/>
          <p:cNvSpPr>
            <a:spLocks noChangeArrowheads="1"/>
          </p:cNvSpPr>
          <p:nvPr/>
        </p:nvSpPr>
        <p:spPr bwMode="auto">
          <a:xfrm>
            <a:off x="323850" y="1268413"/>
            <a:ext cx="4646613" cy="639762"/>
          </a:xfrm>
          <a:prstGeom prst="rect">
            <a:avLst/>
          </a:prstGeom>
          <a:noFill/>
          <a:ln w="9525">
            <a:noFill/>
            <a:miter lim="800000"/>
            <a:headEnd/>
            <a:tailEnd/>
          </a:ln>
        </p:spPr>
        <p:txBody>
          <a:bodyPr wrap="none">
            <a:spAutoFit/>
          </a:bodyPr>
          <a:lstStyle/>
          <a:p>
            <a:pPr marL="457200" indent="-457200">
              <a:lnSpc>
                <a:spcPct val="150000"/>
              </a:lnSpc>
            </a:pPr>
            <a:r>
              <a:rPr lang="en-US" altLang="zh-CN" b="1"/>
              <a:t>PHP5.4 </a:t>
            </a:r>
            <a:r>
              <a:rPr lang="zh-CN" altLang="en-US" b="1"/>
              <a:t>的流程控制语句</a:t>
            </a:r>
            <a:r>
              <a:rPr lang="en-US" altLang="zh-CN" b="1"/>
              <a:t>if / switch</a:t>
            </a:r>
          </a:p>
        </p:txBody>
      </p:sp>
      <p:sp>
        <p:nvSpPr>
          <p:cNvPr id="41988" name="Rectangle 8"/>
          <p:cNvSpPr>
            <a:spLocks noChangeArrowheads="1"/>
          </p:cNvSpPr>
          <p:nvPr/>
        </p:nvSpPr>
        <p:spPr bwMode="auto">
          <a:xfrm>
            <a:off x="684213" y="2349500"/>
            <a:ext cx="3406775" cy="2838450"/>
          </a:xfrm>
          <a:prstGeom prst="rect">
            <a:avLst/>
          </a:prstGeom>
          <a:noFill/>
          <a:ln w="9525">
            <a:noFill/>
            <a:miter lim="800000"/>
            <a:headEnd/>
            <a:tailEnd/>
          </a:ln>
        </p:spPr>
        <p:txBody>
          <a:bodyPr wrap="none" anchor="ctr">
            <a:spAutoFit/>
          </a:bodyPr>
          <a:lstStyle/>
          <a:p>
            <a:r>
              <a:rPr lang="en-US" altLang="zh-CN" sz="1800"/>
              <a:t>1. &lt;?php</a:t>
            </a:r>
          </a:p>
          <a:p>
            <a:r>
              <a:rPr lang="en-US" altLang="zh-CN" sz="1800"/>
              <a:t>2.  $d=date("D");</a:t>
            </a:r>
          </a:p>
          <a:p>
            <a:r>
              <a:rPr lang="en-US" altLang="zh-CN" sz="1800"/>
              <a:t>3.  if ($d=="Fri"){</a:t>
            </a:r>
          </a:p>
          <a:p>
            <a:r>
              <a:rPr lang="en-US" altLang="zh-CN" sz="1800"/>
              <a:t>4.    echo "Have a nice weekend!"; </a:t>
            </a:r>
          </a:p>
          <a:p>
            <a:r>
              <a:rPr lang="en-US" altLang="zh-CN" sz="1800"/>
              <a:t>5.  } elseif ($d=="Sun"){</a:t>
            </a:r>
          </a:p>
          <a:p>
            <a:r>
              <a:rPr lang="en-US" altLang="zh-CN" sz="1800"/>
              <a:t>6.    echo "Have a nice Sunday!";</a:t>
            </a:r>
          </a:p>
          <a:p>
            <a:r>
              <a:rPr lang="en-US" altLang="zh-CN" sz="1800"/>
              <a:t>7.  } else {</a:t>
            </a:r>
          </a:p>
          <a:p>
            <a:r>
              <a:rPr lang="en-US" altLang="zh-CN" sz="1800"/>
              <a:t>8.    echo "Have a nice day!";</a:t>
            </a:r>
          </a:p>
          <a:p>
            <a:r>
              <a:rPr lang="en-US" altLang="zh-CN" sz="1800"/>
              <a:t>9.  } </a:t>
            </a:r>
          </a:p>
          <a:p>
            <a:r>
              <a:rPr lang="en-US" altLang="zh-CN" sz="1800"/>
              <a:t>10. ?&gt;</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44034" name="TextBox 40"/>
          <p:cNvSpPr txBox="1">
            <a:spLocks noChangeArrowheads="1"/>
          </p:cNvSpPr>
          <p:nvPr/>
        </p:nvSpPr>
        <p:spPr bwMode="auto">
          <a:xfrm>
            <a:off x="252413" y="404813"/>
            <a:ext cx="58515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4</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运算符、流程控制</a:t>
            </a:r>
          </a:p>
        </p:txBody>
      </p:sp>
      <p:sp>
        <p:nvSpPr>
          <p:cNvPr id="44035" name="Rectangle 4"/>
          <p:cNvSpPr>
            <a:spLocks noChangeArrowheads="1"/>
          </p:cNvSpPr>
          <p:nvPr/>
        </p:nvSpPr>
        <p:spPr bwMode="auto">
          <a:xfrm>
            <a:off x="323850" y="1268413"/>
            <a:ext cx="4646613" cy="639762"/>
          </a:xfrm>
          <a:prstGeom prst="rect">
            <a:avLst/>
          </a:prstGeom>
          <a:noFill/>
          <a:ln w="9525">
            <a:noFill/>
            <a:miter lim="800000"/>
            <a:headEnd/>
            <a:tailEnd/>
          </a:ln>
        </p:spPr>
        <p:txBody>
          <a:bodyPr wrap="none">
            <a:spAutoFit/>
          </a:bodyPr>
          <a:lstStyle/>
          <a:p>
            <a:pPr marL="457200" indent="-457200">
              <a:lnSpc>
                <a:spcPct val="150000"/>
              </a:lnSpc>
            </a:pPr>
            <a:r>
              <a:rPr lang="en-US" altLang="zh-CN" b="1"/>
              <a:t>PHP5.4 </a:t>
            </a:r>
            <a:r>
              <a:rPr lang="zh-CN" altLang="en-US" b="1"/>
              <a:t>的流程控制语句</a:t>
            </a:r>
            <a:r>
              <a:rPr lang="en-US" altLang="zh-CN" b="1"/>
              <a:t>if / switch</a:t>
            </a:r>
          </a:p>
        </p:txBody>
      </p:sp>
      <p:sp>
        <p:nvSpPr>
          <p:cNvPr id="44036" name="Rectangle 6"/>
          <p:cNvSpPr>
            <a:spLocks noChangeArrowheads="1"/>
          </p:cNvSpPr>
          <p:nvPr/>
        </p:nvSpPr>
        <p:spPr bwMode="auto">
          <a:xfrm>
            <a:off x="323850" y="2060575"/>
            <a:ext cx="9001125" cy="4211638"/>
          </a:xfrm>
          <a:prstGeom prst="rect">
            <a:avLst/>
          </a:prstGeom>
          <a:noFill/>
          <a:ln w="9525">
            <a:noFill/>
            <a:miter lim="800000"/>
            <a:headEnd/>
            <a:tailEnd/>
          </a:ln>
        </p:spPr>
        <p:txBody>
          <a:bodyPr anchor="ctr">
            <a:spAutoFit/>
          </a:bodyPr>
          <a:lstStyle/>
          <a:p>
            <a:r>
              <a:rPr lang="zh-CN" altLang="en-US" sz="1800"/>
              <a:t>套的</a:t>
            </a:r>
            <a:r>
              <a:rPr lang="en-US" altLang="zh-CN" sz="1800"/>
              <a:t>if</a:t>
            </a:r>
            <a:r>
              <a:rPr lang="zh-CN" altLang="en-US" sz="1800"/>
              <a:t>和</a:t>
            </a:r>
            <a:r>
              <a:rPr lang="en-US" altLang="zh-CN" sz="1800"/>
              <a:t>else</a:t>
            </a:r>
            <a:r>
              <a:rPr lang="zh-CN" altLang="en-US" sz="1800"/>
              <a:t>语句可以处理多分支流程情况，但使用起来比较繁琐而且分析也不太清晰，为此</a:t>
            </a:r>
            <a:r>
              <a:rPr lang="en-US" altLang="zh-CN" sz="1800"/>
              <a:t>PHP</a:t>
            </a:r>
            <a:r>
              <a:rPr lang="zh-CN" altLang="en-US" sz="1800"/>
              <a:t>使用 </a:t>
            </a:r>
            <a:r>
              <a:rPr lang="en-US" altLang="zh-CN" sz="1800"/>
              <a:t>switch </a:t>
            </a:r>
            <a:r>
              <a:rPr lang="zh-CN" altLang="en-US" sz="1800"/>
              <a:t>语句可以避免冗长的 </a:t>
            </a:r>
            <a:r>
              <a:rPr lang="en-US" altLang="zh-CN" sz="1800"/>
              <a:t>if..elseif..else </a:t>
            </a:r>
            <a:r>
              <a:rPr lang="zh-CN" altLang="en-US" sz="1800"/>
              <a:t>代码块。</a:t>
            </a:r>
          </a:p>
          <a:p>
            <a:r>
              <a:rPr lang="zh-CN" altLang="en-US" sz="1800" b="1" i="1"/>
              <a:t>格式：</a:t>
            </a:r>
            <a:endParaRPr lang="zh-CN" altLang="en-US" sz="1800"/>
          </a:p>
          <a:p>
            <a:r>
              <a:rPr lang="en-US" altLang="zh-CN" sz="1800" b="1" i="1"/>
              <a:t>switch (expr)</a:t>
            </a:r>
            <a:endParaRPr lang="en-US" altLang="zh-CN" sz="1800"/>
          </a:p>
          <a:p>
            <a:r>
              <a:rPr lang="en-US" altLang="zh-CN" sz="1800" b="1" i="1"/>
              <a:t>{</a:t>
            </a:r>
            <a:endParaRPr lang="en-US" altLang="zh-CN" sz="1800"/>
          </a:p>
          <a:p>
            <a:r>
              <a:rPr lang="en-US" altLang="zh-CN" sz="1800" b="1" i="1"/>
              <a:t>case expr1:</a:t>
            </a:r>
            <a:endParaRPr lang="en-US" altLang="zh-CN" sz="1800"/>
          </a:p>
          <a:p>
            <a:r>
              <a:rPr lang="en-US" altLang="zh-CN" sz="1800" b="1" i="1"/>
              <a:t>  statement;</a:t>
            </a:r>
            <a:endParaRPr lang="en-US" altLang="zh-CN" sz="1800"/>
          </a:p>
          <a:p>
            <a:r>
              <a:rPr lang="en-US" altLang="zh-CN" sz="1800" b="1" i="1"/>
              <a:t>  break;  </a:t>
            </a:r>
            <a:endParaRPr lang="en-US" altLang="zh-CN" sz="1800"/>
          </a:p>
          <a:p>
            <a:r>
              <a:rPr lang="en-US" altLang="zh-CN" sz="1800" b="1" i="1"/>
              <a:t>case expr2:</a:t>
            </a:r>
            <a:endParaRPr lang="en-US" altLang="zh-CN" sz="1800"/>
          </a:p>
          <a:p>
            <a:r>
              <a:rPr lang="en-US" altLang="zh-CN" sz="1800" b="1" i="1"/>
              <a:t>  statement;</a:t>
            </a:r>
            <a:endParaRPr lang="en-US" altLang="zh-CN" sz="1800"/>
          </a:p>
          <a:p>
            <a:r>
              <a:rPr lang="en-US" altLang="zh-CN" sz="1800" b="1" i="1"/>
              <a:t>  break;  </a:t>
            </a:r>
            <a:endParaRPr lang="en-US" altLang="zh-CN" sz="1800"/>
          </a:p>
          <a:p>
            <a:r>
              <a:rPr lang="en-US" altLang="zh-CN" sz="1800" b="1" i="1"/>
              <a:t>……</a:t>
            </a:r>
            <a:endParaRPr lang="en-US" altLang="zh-CN" sz="1800"/>
          </a:p>
          <a:p>
            <a:r>
              <a:rPr lang="en-US" altLang="zh-CN" sz="1800" b="1" i="1"/>
              <a:t>default:</a:t>
            </a:r>
            <a:endParaRPr lang="en-US" altLang="zh-CN" sz="1800"/>
          </a:p>
          <a:p>
            <a:r>
              <a:rPr lang="en-US" altLang="zh-CN" sz="1800" b="1" i="1"/>
              <a:t>  statement;</a:t>
            </a:r>
            <a:endParaRPr lang="en-US" altLang="zh-CN" sz="1800"/>
          </a:p>
          <a:p>
            <a:r>
              <a:rPr lang="en-US" altLang="zh-CN" sz="1800" b="1" i="1"/>
              <a:t>}</a:t>
            </a:r>
          </a:p>
        </p:txBody>
      </p:sp>
      <p:sp>
        <p:nvSpPr>
          <p:cNvPr id="44037" name="Rectangle 7"/>
          <p:cNvSpPr>
            <a:spLocks noChangeArrowheads="1"/>
          </p:cNvSpPr>
          <p:nvPr/>
        </p:nvSpPr>
        <p:spPr bwMode="auto">
          <a:xfrm>
            <a:off x="5508625" y="2997200"/>
            <a:ext cx="2670175" cy="3387725"/>
          </a:xfrm>
          <a:prstGeom prst="rect">
            <a:avLst/>
          </a:prstGeom>
          <a:noFill/>
          <a:ln w="9525">
            <a:noFill/>
            <a:miter lim="800000"/>
            <a:headEnd/>
            <a:tailEnd/>
          </a:ln>
        </p:spPr>
        <p:txBody>
          <a:bodyPr anchor="ctr">
            <a:spAutoFit/>
          </a:bodyPr>
          <a:lstStyle/>
          <a:p>
            <a:r>
              <a:rPr lang="en-US" altLang="zh-CN" sz="1800" b="1"/>
              <a:t>switch (date("D")) {</a:t>
            </a:r>
          </a:p>
          <a:p>
            <a:r>
              <a:rPr lang="en-US" altLang="zh-CN" sz="1800" b="1"/>
              <a:t>case "Mon":</a:t>
            </a:r>
          </a:p>
          <a:p>
            <a:r>
              <a:rPr lang="en-US" altLang="zh-CN" sz="1800" b="1"/>
              <a:t>echo "</a:t>
            </a:r>
            <a:r>
              <a:rPr lang="zh-CN" altLang="en-US" sz="1800" b="1"/>
              <a:t>今天星期一</a:t>
            </a:r>
            <a:r>
              <a:rPr lang="en-US" altLang="zh-CN" sz="1800" b="1"/>
              <a:t>";</a:t>
            </a:r>
          </a:p>
          <a:p>
            <a:r>
              <a:rPr lang="en-US" altLang="zh-CN" sz="1800" b="1"/>
              <a:t>break;</a:t>
            </a:r>
          </a:p>
          <a:p>
            <a:r>
              <a:rPr lang="en-US" altLang="zh-CN" sz="1800" b="1"/>
              <a:t>case "Tue":</a:t>
            </a:r>
          </a:p>
          <a:p>
            <a:r>
              <a:rPr lang="en-US" altLang="zh-CN" sz="1800" b="1"/>
              <a:t>echo "</a:t>
            </a:r>
            <a:r>
              <a:rPr lang="zh-CN" altLang="en-US" sz="1800" b="1"/>
              <a:t>今天星期二</a:t>
            </a:r>
            <a:r>
              <a:rPr lang="en-US" altLang="zh-CN" sz="1800" b="1"/>
              <a:t>";</a:t>
            </a:r>
          </a:p>
          <a:p>
            <a:r>
              <a:rPr lang="en-US" altLang="zh-CN" sz="1800" b="1"/>
              <a:t>break;</a:t>
            </a:r>
          </a:p>
          <a:p>
            <a:r>
              <a:rPr lang="en-US" altLang="zh-CN" sz="1800" b="1"/>
              <a:t>…</a:t>
            </a:r>
          </a:p>
          <a:p>
            <a:r>
              <a:rPr lang="en-US" altLang="zh-CN" sz="1800" b="1"/>
              <a:t>default:</a:t>
            </a:r>
          </a:p>
          <a:p>
            <a:r>
              <a:rPr lang="en-US" altLang="zh-CN" sz="1800" b="1"/>
              <a:t>echo "</a:t>
            </a:r>
            <a:r>
              <a:rPr lang="zh-CN" altLang="en-US" sz="1800" b="1"/>
              <a:t>今天放假</a:t>
            </a:r>
            <a:r>
              <a:rPr lang="en-US" altLang="zh-CN" sz="1800" b="1"/>
              <a:t>";</a:t>
            </a:r>
          </a:p>
          <a:p>
            <a:r>
              <a:rPr lang="en-US" altLang="zh-CN" sz="1800" b="1"/>
              <a:t>break;</a:t>
            </a:r>
          </a:p>
          <a:p>
            <a:r>
              <a:rPr lang="en-US" altLang="zh-CN" sz="1800" b="1"/>
              <a:t>}</a:t>
            </a:r>
          </a:p>
        </p:txBody>
      </p:sp>
      <p:sp>
        <p:nvSpPr>
          <p:cNvPr id="44038" name="Line 8"/>
          <p:cNvSpPr>
            <a:spLocks noChangeShapeType="1"/>
          </p:cNvSpPr>
          <p:nvPr/>
        </p:nvSpPr>
        <p:spPr bwMode="auto">
          <a:xfrm>
            <a:off x="2268538" y="4076700"/>
            <a:ext cx="2303462" cy="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44"/>
          <p:cNvPicPr>
            <a:picLocks noChangeAspect="1" noChangeArrowheads="1"/>
          </p:cNvPicPr>
          <p:nvPr/>
        </p:nvPicPr>
        <p:blipFill>
          <a:blip r:embed="rId2"/>
          <a:srcRect/>
          <a:stretch>
            <a:fillRect/>
          </a:stretch>
        </p:blipFill>
        <p:spPr bwMode="auto">
          <a:xfrm>
            <a:off x="8450263" y="6354763"/>
            <a:ext cx="1414462" cy="387350"/>
          </a:xfrm>
          <a:prstGeom prst="rect">
            <a:avLst/>
          </a:prstGeom>
          <a:noFill/>
          <a:ln w="9525">
            <a:noFill/>
            <a:miter lim="800000"/>
            <a:headEnd/>
            <a:tailEnd/>
          </a:ln>
        </p:spPr>
      </p:pic>
      <p:sp>
        <p:nvSpPr>
          <p:cNvPr id="46082" name="Text Box 7"/>
          <p:cNvSpPr txBox="1">
            <a:spLocks noChangeArrowheads="1"/>
          </p:cNvSpPr>
          <p:nvPr/>
        </p:nvSpPr>
        <p:spPr bwMode="auto">
          <a:xfrm>
            <a:off x="1260475" y="2349500"/>
            <a:ext cx="7137400" cy="1920875"/>
          </a:xfrm>
          <a:prstGeom prst="rect">
            <a:avLst/>
          </a:prstGeom>
          <a:noFill/>
          <a:ln w="9525">
            <a:noFill/>
            <a:miter lim="800000"/>
            <a:headEnd/>
            <a:tailEnd/>
          </a:ln>
        </p:spPr>
        <p:txBody>
          <a:bodyPr wrap="none">
            <a:spAutoFit/>
          </a:bodyPr>
          <a:lstStyle/>
          <a:p>
            <a:pPr algn="ctr"/>
            <a:r>
              <a:rPr lang="zh-CN" altLang="en-US" sz="4000" b="1">
                <a:latin typeface="微软雅黑" pitchFamily="34" charset="-122"/>
                <a:ea typeface="微软雅黑" pitchFamily="34" charset="-122"/>
              </a:rPr>
              <a:t>感谢收看本次教程</a:t>
            </a:r>
          </a:p>
          <a:p>
            <a:pPr algn="ctr"/>
            <a:endParaRPr lang="zh-CN" altLang="en-US" sz="4000" b="1">
              <a:latin typeface="微软雅黑" pitchFamily="34" charset="-122"/>
              <a:ea typeface="微软雅黑" pitchFamily="34" charset="-122"/>
            </a:endParaRPr>
          </a:p>
          <a:p>
            <a:pPr algn="ctr"/>
            <a:r>
              <a:rPr lang="zh-CN" altLang="en-US" sz="4000" b="1">
                <a:latin typeface="微软雅黑" pitchFamily="34" charset="-122"/>
                <a:ea typeface="微软雅黑" pitchFamily="34" charset="-122"/>
              </a:rPr>
              <a:t>欢迎访问</a:t>
            </a:r>
            <a:r>
              <a:rPr lang="en-US" altLang="zh-CN" sz="4000" b="1">
                <a:latin typeface="微软雅黑" pitchFamily="34" charset="-122"/>
                <a:ea typeface="微软雅黑" pitchFamily="34" charset="-122"/>
              </a:rPr>
              <a:t>: </a:t>
            </a:r>
            <a:r>
              <a:rPr lang="en-US" altLang="zh-CN" sz="4000" b="1">
                <a:solidFill>
                  <a:schemeClr val="accent2"/>
                </a:solidFill>
                <a:latin typeface="微软雅黑" pitchFamily="34" charset="-122"/>
                <a:ea typeface="微软雅黑" pitchFamily="34" charset="-122"/>
              </a:rPr>
              <a:t>www.php100.com</a:t>
            </a:r>
          </a:p>
        </p:txBody>
      </p:sp>
      <p:sp>
        <p:nvSpPr>
          <p:cNvPr id="46083" name="TextBox 40"/>
          <p:cNvSpPr txBox="1">
            <a:spLocks noChangeArrowheads="1"/>
          </p:cNvSpPr>
          <p:nvPr/>
        </p:nvSpPr>
        <p:spPr bwMode="auto">
          <a:xfrm>
            <a:off x="252413" y="404813"/>
            <a:ext cx="5851525"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4</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运算符、流程控制</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19458" name="TextBox 40"/>
          <p:cNvSpPr txBox="1">
            <a:spLocks noChangeArrowheads="1"/>
          </p:cNvSpPr>
          <p:nvPr/>
        </p:nvSpPr>
        <p:spPr bwMode="auto">
          <a:xfrm>
            <a:off x="252413" y="404813"/>
            <a:ext cx="5949950"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4</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运算符、流程控制 </a:t>
            </a:r>
          </a:p>
        </p:txBody>
      </p:sp>
      <p:sp>
        <p:nvSpPr>
          <p:cNvPr id="19459" name="Rectangle 7"/>
          <p:cNvSpPr>
            <a:spLocks noChangeArrowheads="1"/>
          </p:cNvSpPr>
          <p:nvPr/>
        </p:nvSpPr>
        <p:spPr bwMode="auto">
          <a:xfrm>
            <a:off x="395288" y="1430338"/>
            <a:ext cx="4257675" cy="639762"/>
          </a:xfrm>
          <a:prstGeom prst="rect">
            <a:avLst/>
          </a:prstGeom>
          <a:noFill/>
          <a:ln w="9525">
            <a:noFill/>
            <a:miter lim="800000"/>
            <a:headEnd/>
            <a:tailEnd/>
          </a:ln>
        </p:spPr>
        <p:txBody>
          <a:bodyPr wrap="none">
            <a:spAutoFit/>
          </a:bodyPr>
          <a:lstStyle/>
          <a:p>
            <a:pPr marL="457200" indent="-457200">
              <a:lnSpc>
                <a:spcPct val="150000"/>
              </a:lnSpc>
              <a:buFontTx/>
              <a:buAutoNum type="circleNumDbPlain"/>
            </a:pPr>
            <a:r>
              <a:rPr lang="en-US" altLang="zh-CN" b="1">
                <a:latin typeface="Adobe 黑体 Std R" pitchFamily="34" charset="-122"/>
                <a:ea typeface="Adobe 黑体 Std R" pitchFamily="34" charset="-122"/>
              </a:rPr>
              <a:t>PHP5.4 </a:t>
            </a:r>
            <a:r>
              <a:rPr lang="zh-CN" altLang="en-US" b="1">
                <a:latin typeface="Adobe 黑体 Std R" pitchFamily="34" charset="-122"/>
                <a:ea typeface="Adobe 黑体 Std R" pitchFamily="34" charset="-122"/>
              </a:rPr>
              <a:t>的运算符与优先级</a:t>
            </a:r>
          </a:p>
        </p:txBody>
      </p:sp>
      <p:sp>
        <p:nvSpPr>
          <p:cNvPr id="19460" name="Text Box 10"/>
          <p:cNvSpPr txBox="1">
            <a:spLocks noChangeArrowheads="1"/>
          </p:cNvSpPr>
          <p:nvPr/>
        </p:nvSpPr>
        <p:spPr bwMode="auto">
          <a:xfrm>
            <a:off x="611188" y="3068638"/>
            <a:ext cx="8840787" cy="1190625"/>
          </a:xfrm>
          <a:prstGeom prst="rect">
            <a:avLst/>
          </a:prstGeom>
          <a:noFill/>
          <a:ln w="9525">
            <a:noFill/>
            <a:miter lim="800000"/>
            <a:headEnd/>
            <a:tailEnd/>
          </a:ln>
        </p:spPr>
        <p:txBody>
          <a:bodyPr>
            <a:spAutoFit/>
          </a:bodyPr>
          <a:lstStyle/>
          <a:p>
            <a:r>
              <a:rPr lang="en-US" altLang="zh-CN" sz="1800">
                <a:latin typeface="Adobe 黑体 Std R" pitchFamily="34" charset="-122"/>
                <a:ea typeface="Adobe 黑体 Std R" pitchFamily="34" charset="-122"/>
              </a:rPr>
              <a:t>PHP</a:t>
            </a:r>
            <a:r>
              <a:rPr lang="zh-CN" altLang="en-US" sz="1800">
                <a:latin typeface="Adobe 黑体 Std R" pitchFamily="34" charset="-122"/>
                <a:ea typeface="Adobe 黑体 Std R" pitchFamily="34" charset="-122"/>
              </a:rPr>
              <a:t>中有丰富的运算符集，它们中大部分直接来自于</a:t>
            </a:r>
            <a:r>
              <a:rPr lang="en-US" altLang="zh-CN" sz="1800">
                <a:latin typeface="Adobe 黑体 Std R" pitchFamily="34" charset="-122"/>
                <a:ea typeface="Adobe 黑体 Std R" pitchFamily="34" charset="-122"/>
              </a:rPr>
              <a:t>C</a:t>
            </a:r>
            <a:r>
              <a:rPr lang="zh-CN" altLang="en-US" sz="1800">
                <a:latin typeface="Adobe 黑体 Std R" pitchFamily="34" charset="-122"/>
                <a:ea typeface="Adobe 黑体 Std R" pitchFamily="34" charset="-122"/>
              </a:rPr>
              <a:t>语言。按照不同功能区分，运算符可以分为：算术运算符、字符串运算符、赋值运算符、位运算符、条件运算符，以及逻辑运算符等。当各种运算符同在一个表达式中时，它们的运算是有一定的优先级的，下面将详细介绍。</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21506" name="TextBox 40"/>
          <p:cNvSpPr txBox="1">
            <a:spLocks noChangeArrowheads="1"/>
          </p:cNvSpPr>
          <p:nvPr/>
        </p:nvSpPr>
        <p:spPr bwMode="auto">
          <a:xfrm>
            <a:off x="252413" y="404813"/>
            <a:ext cx="5949950"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4</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运算符、流程控制 </a:t>
            </a:r>
          </a:p>
        </p:txBody>
      </p:sp>
      <p:sp>
        <p:nvSpPr>
          <p:cNvPr id="21507" name="Rectangle 6"/>
          <p:cNvSpPr>
            <a:spLocks noChangeArrowheads="1"/>
          </p:cNvSpPr>
          <p:nvPr/>
        </p:nvSpPr>
        <p:spPr bwMode="auto">
          <a:xfrm>
            <a:off x="323850" y="1341438"/>
            <a:ext cx="9253538" cy="1098550"/>
          </a:xfrm>
          <a:prstGeom prst="rect">
            <a:avLst/>
          </a:prstGeom>
          <a:noFill/>
          <a:ln w="9525">
            <a:noFill/>
            <a:miter lim="800000"/>
            <a:headEnd/>
            <a:tailEnd/>
          </a:ln>
        </p:spPr>
        <p:txBody>
          <a:bodyPr tIns="0" bIns="0" anchor="ctr">
            <a:spAutoFit/>
          </a:bodyPr>
          <a:lstStyle/>
          <a:p>
            <a:pPr indent="266700" algn="just"/>
            <a:r>
              <a:rPr lang="zh-CN" altLang="en-US" sz="1800" b="1">
                <a:latin typeface="宋体" charset="-122"/>
              </a:rPr>
              <a:t>算术运算符</a:t>
            </a:r>
          </a:p>
          <a:p>
            <a:pPr indent="266700" algn="just"/>
            <a:endParaRPr lang="zh-CN" altLang="en-US" sz="1800" b="1">
              <a:latin typeface="宋体" charset="-122"/>
            </a:endParaRPr>
          </a:p>
          <a:p>
            <a:pPr indent="266700" algn="just" eaLnBrk="0" hangingPunct="0"/>
            <a:r>
              <a:rPr lang="zh-CN" altLang="en-US" sz="1800">
                <a:latin typeface="宋体" charset="-122"/>
              </a:rPr>
              <a:t>算术运算就是用来处理四则运算的符号，这是最简单，也最常用的符号，尤其是数字的处理，几乎都会使用到算术运算符号</a:t>
            </a:r>
            <a:endParaRPr lang="zh-CN" altLang="en-US" sz="1800"/>
          </a:p>
        </p:txBody>
      </p:sp>
      <p:graphicFrame>
        <p:nvGraphicFramePr>
          <p:cNvPr id="36963" name="Group 99"/>
          <p:cNvGraphicFramePr>
            <a:graphicFrameLocks noGrp="1"/>
          </p:cNvGraphicFramePr>
          <p:nvPr/>
        </p:nvGraphicFramePr>
        <p:xfrm>
          <a:off x="1331913" y="2852738"/>
          <a:ext cx="7127875" cy="3260725"/>
        </p:xfrm>
        <a:graphic>
          <a:graphicData uri="http://schemas.openxmlformats.org/drawingml/2006/table">
            <a:tbl>
              <a:tblPr/>
              <a:tblGrid>
                <a:gridCol w="2381250"/>
                <a:gridCol w="4746625"/>
              </a:tblGrid>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宋体" charset="-122"/>
                        <a:ea typeface="宋体"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运算符</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功能</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加法运算</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减法运算</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乘法运算</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除法运算</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求余运算</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递增运算（加</a:t>
                      </a:r>
                      <a:r>
                        <a:rPr kumimoji="0" lang="en-US" altLang="zh-CN" sz="1800" b="0" i="0" u="none" strike="noStrike" cap="none" normalizeH="0" baseline="0" smtClean="0">
                          <a:ln>
                            <a:noFill/>
                          </a:ln>
                          <a:solidFill>
                            <a:schemeClr val="tx1"/>
                          </a:solidFill>
                          <a:effectLst/>
                          <a:latin typeface="宋体" charset="-122"/>
                          <a:ea typeface="宋体" charset="-122"/>
                        </a:rPr>
                        <a:t>1</a:t>
                      </a:r>
                      <a:r>
                        <a:rPr kumimoji="0" lang="zh-CN" altLang="en-US" sz="1800" b="0" i="0" u="none" strike="noStrike" cap="none" normalizeH="0" baseline="0" smtClean="0">
                          <a:ln>
                            <a:noFill/>
                          </a:ln>
                          <a:solidFill>
                            <a:schemeClr val="tx1"/>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递减运算（减</a:t>
                      </a:r>
                      <a:r>
                        <a:rPr kumimoji="0" lang="en-US" altLang="zh-CN" sz="1800" b="0" i="0" u="none" strike="noStrike" cap="none" normalizeH="0" baseline="0" smtClean="0">
                          <a:ln>
                            <a:noFill/>
                          </a:ln>
                          <a:solidFill>
                            <a:schemeClr val="tx1"/>
                          </a:solidFill>
                          <a:effectLst/>
                          <a:latin typeface="宋体" charset="-122"/>
                          <a:ea typeface="宋体" charset="-122"/>
                        </a:rPr>
                        <a:t>1</a:t>
                      </a:r>
                      <a:r>
                        <a:rPr kumimoji="0" lang="zh-CN" altLang="en-US" sz="1800" b="0" i="0" u="none" strike="noStrike" cap="none" normalizeH="0" baseline="0" smtClean="0">
                          <a:ln>
                            <a:noFill/>
                          </a:ln>
                          <a:solidFill>
                            <a:schemeClr val="tx1"/>
                          </a:solidFill>
                          <a:effectLst/>
                          <a:latin typeface="宋体" charset="-122"/>
                          <a:ea typeface="宋体" charset="-122"/>
                        </a:rPr>
                        <a:t>）</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23554" name="TextBox 40"/>
          <p:cNvSpPr txBox="1">
            <a:spLocks noChangeArrowheads="1"/>
          </p:cNvSpPr>
          <p:nvPr/>
        </p:nvSpPr>
        <p:spPr bwMode="auto">
          <a:xfrm>
            <a:off x="252413" y="404813"/>
            <a:ext cx="5949950"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4</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运算符、流程控制 </a:t>
            </a:r>
          </a:p>
        </p:txBody>
      </p:sp>
      <p:sp>
        <p:nvSpPr>
          <p:cNvPr id="23555" name="Text Box 35"/>
          <p:cNvSpPr txBox="1">
            <a:spLocks noChangeArrowheads="1"/>
          </p:cNvSpPr>
          <p:nvPr/>
        </p:nvSpPr>
        <p:spPr bwMode="auto">
          <a:xfrm>
            <a:off x="755650" y="1844675"/>
            <a:ext cx="8445500" cy="3662363"/>
          </a:xfrm>
          <a:prstGeom prst="rect">
            <a:avLst/>
          </a:prstGeom>
          <a:noFill/>
          <a:ln w="9525">
            <a:noFill/>
            <a:miter lim="800000"/>
            <a:headEnd/>
            <a:tailEnd/>
          </a:ln>
        </p:spPr>
        <p:txBody>
          <a:bodyPr>
            <a:spAutoFit/>
          </a:bodyPr>
          <a:lstStyle/>
          <a:p>
            <a:r>
              <a:rPr lang="zh-CN" altLang="en-US" sz="1800" b="1"/>
              <a:t>字符串运算符</a:t>
            </a:r>
          </a:p>
          <a:p>
            <a:endParaRPr lang="zh-CN" altLang="en-US" sz="1800" b="1"/>
          </a:p>
          <a:p>
            <a:r>
              <a:rPr lang="zh-CN" altLang="en-US" sz="1800"/>
              <a:t>字符串运算符号只有一个</a:t>
            </a:r>
            <a:r>
              <a:rPr lang="en-US" altLang="zh-CN" sz="1800"/>
              <a:t>.(</a:t>
            </a:r>
            <a:r>
              <a:rPr lang="zh-CN" altLang="en-US" sz="1800"/>
              <a:t>点</a:t>
            </a:r>
            <a:r>
              <a:rPr lang="en-US" altLang="zh-CN" sz="1800"/>
              <a:t>)</a:t>
            </a:r>
            <a:r>
              <a:rPr lang="zh-CN" altLang="en-US" sz="1800"/>
              <a:t>就是英文的句号。 它可以将字符串连接起来，组成新字符串，也可以将字符串与数字连接，这时类型会自动转换。</a:t>
            </a:r>
          </a:p>
          <a:p>
            <a:endParaRPr lang="zh-CN" altLang="en-US" sz="1800" b="1" i="1"/>
          </a:p>
          <a:p>
            <a:endParaRPr lang="en-US" altLang="zh-CN" sz="1800"/>
          </a:p>
          <a:p>
            <a:r>
              <a:rPr lang="en-US" altLang="zh-CN" sz="1800" b="1"/>
              <a:t>1. &lt;?php </a:t>
            </a:r>
          </a:p>
          <a:p>
            <a:r>
              <a:rPr lang="en-US" altLang="zh-CN" sz="1800" b="1"/>
              <a:t>2.   $str="string php100";		</a:t>
            </a:r>
          </a:p>
          <a:p>
            <a:r>
              <a:rPr lang="en-US" altLang="zh-CN" sz="1800" b="1"/>
              <a:t>3.   echo $str."web";		//</a:t>
            </a:r>
            <a:r>
              <a:rPr lang="zh-CN" altLang="en-US" sz="1800" b="1"/>
              <a:t>输出结果</a:t>
            </a:r>
            <a:r>
              <a:rPr lang="en-US" altLang="zh-CN" sz="1800" b="1"/>
              <a:t>string php100web</a:t>
            </a:r>
          </a:p>
          <a:p>
            <a:r>
              <a:rPr lang="en-US" altLang="zh-CN" sz="1800" b="1"/>
              <a:t>4.   echo $str.123;			//</a:t>
            </a:r>
            <a:r>
              <a:rPr lang="zh-CN" altLang="en-US" sz="1800" b="1"/>
              <a:t>输出结果</a:t>
            </a:r>
            <a:r>
              <a:rPr lang="en-US" altLang="zh-CN" sz="1800" b="1"/>
              <a:t>string php100123</a:t>
            </a:r>
          </a:p>
          <a:p>
            <a:r>
              <a:rPr lang="en-US" altLang="zh-CN" sz="1800" b="1"/>
              <a:t>5.   $str2="web";</a:t>
            </a:r>
          </a:p>
          <a:p>
            <a:r>
              <a:rPr lang="en-US" altLang="zh-CN" sz="1800" b="1"/>
              <a:t>6.   echo $str.$str2;		//</a:t>
            </a:r>
            <a:r>
              <a:rPr lang="zh-CN" altLang="en-US" sz="1800" b="1"/>
              <a:t>输出结果</a:t>
            </a:r>
            <a:r>
              <a:rPr lang="en-US" altLang="zh-CN" sz="1800" b="1"/>
              <a:t>string php100web</a:t>
            </a:r>
          </a:p>
          <a:p>
            <a:r>
              <a:rPr lang="en-US" altLang="zh-CN" sz="1800" b="1"/>
              <a:t>7. ?&gt;</a:t>
            </a:r>
            <a:endParaRPr lang="zh-CN" altLang="en-US" sz="1800" b="1"/>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25602" name="TextBox 40"/>
          <p:cNvSpPr txBox="1">
            <a:spLocks noChangeArrowheads="1"/>
          </p:cNvSpPr>
          <p:nvPr/>
        </p:nvSpPr>
        <p:spPr bwMode="auto">
          <a:xfrm>
            <a:off x="252413" y="404813"/>
            <a:ext cx="5949950"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4</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运算符、流程控制 </a:t>
            </a:r>
          </a:p>
        </p:txBody>
      </p:sp>
      <p:sp>
        <p:nvSpPr>
          <p:cNvPr id="25603" name="Rectangle 5"/>
          <p:cNvSpPr>
            <a:spLocks noChangeArrowheads="1"/>
          </p:cNvSpPr>
          <p:nvPr/>
        </p:nvSpPr>
        <p:spPr bwMode="auto">
          <a:xfrm>
            <a:off x="468313" y="1412875"/>
            <a:ext cx="8785225" cy="1098550"/>
          </a:xfrm>
          <a:prstGeom prst="rect">
            <a:avLst/>
          </a:prstGeom>
          <a:noFill/>
          <a:ln w="9525">
            <a:noFill/>
            <a:miter lim="800000"/>
            <a:headEnd/>
            <a:tailEnd/>
          </a:ln>
        </p:spPr>
        <p:txBody>
          <a:bodyPr tIns="0" bIns="0" anchor="ctr">
            <a:spAutoFit/>
          </a:bodyPr>
          <a:lstStyle/>
          <a:p>
            <a:pPr algn="just"/>
            <a:r>
              <a:rPr lang="zh-CN" altLang="en-US" sz="1800" b="1">
                <a:latin typeface="宋体" charset="-122"/>
              </a:rPr>
              <a:t>赋值运算符</a:t>
            </a:r>
          </a:p>
          <a:p>
            <a:pPr algn="just"/>
            <a:endParaRPr lang="zh-CN" altLang="en-US" sz="1800" b="1">
              <a:latin typeface="宋体" charset="-122"/>
            </a:endParaRPr>
          </a:p>
          <a:p>
            <a:pPr algn="just" eaLnBrk="0" hangingPunct="0"/>
            <a:r>
              <a:rPr lang="zh-CN" altLang="en-US" sz="1800">
                <a:latin typeface="宋体" charset="-122"/>
              </a:rPr>
              <a:t>赋值运算实际上是将右侧表达式的值赋给左侧变量；或者说是将原表达式的值拷贝到新变量中，所以改变其中一个并不影响另一个。</a:t>
            </a:r>
            <a:endParaRPr lang="zh-CN" altLang="en-US" sz="1800"/>
          </a:p>
        </p:txBody>
      </p:sp>
      <p:graphicFrame>
        <p:nvGraphicFramePr>
          <p:cNvPr id="41112" name="Group 152"/>
          <p:cNvGraphicFramePr>
            <a:graphicFrameLocks noGrp="1"/>
          </p:cNvGraphicFramePr>
          <p:nvPr/>
        </p:nvGraphicFramePr>
        <p:xfrm>
          <a:off x="539750" y="2852738"/>
          <a:ext cx="8712200" cy="3249612"/>
        </p:xfrm>
        <a:graphic>
          <a:graphicData uri="http://schemas.openxmlformats.org/drawingml/2006/table">
            <a:tbl>
              <a:tblPr/>
              <a:tblGrid>
                <a:gridCol w="1231900"/>
                <a:gridCol w="2424113"/>
                <a:gridCol w="5056187"/>
              </a:tblGrid>
              <a:tr h="504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运算符</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功能</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说明</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赋值</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右侧表达式的值赋给左侧变量</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赋值加</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左侧原变量加上右侧变量后，值赋给原变量</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赋值减</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左侧原变量减去右側变量后，值赋给原变量</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a:t>
                      </a: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赋值乘</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左侧原变量乘以右侧变量后，值赋给原变量</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赋值除</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左侧原变量除以右侧变量后，值赋给原变量</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赋值取余</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左侧原变量与右侧变量取余，值赋给原变量</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字符串赋值</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左侧变量后连接到右侧原变量后，值赋给原变量</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42" name="Rectangle 144"/>
          <p:cNvSpPr>
            <a:spLocks noChangeArrowheads="1"/>
          </p:cNvSpPr>
          <p:nvPr/>
        </p:nvSpPr>
        <p:spPr bwMode="auto">
          <a:xfrm>
            <a:off x="0" y="4711700"/>
            <a:ext cx="9864725"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27650" name="TextBox 40"/>
          <p:cNvSpPr txBox="1">
            <a:spLocks noChangeArrowheads="1"/>
          </p:cNvSpPr>
          <p:nvPr/>
        </p:nvSpPr>
        <p:spPr bwMode="auto">
          <a:xfrm>
            <a:off x="252413" y="404813"/>
            <a:ext cx="5949950"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4</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运算符、流程控制 </a:t>
            </a:r>
          </a:p>
        </p:txBody>
      </p:sp>
      <p:sp>
        <p:nvSpPr>
          <p:cNvPr id="27651" name="Rectangle 4"/>
          <p:cNvSpPr>
            <a:spLocks noChangeArrowheads="1"/>
          </p:cNvSpPr>
          <p:nvPr/>
        </p:nvSpPr>
        <p:spPr bwMode="auto">
          <a:xfrm>
            <a:off x="395288" y="1341438"/>
            <a:ext cx="9004300" cy="1373187"/>
          </a:xfrm>
          <a:prstGeom prst="rect">
            <a:avLst/>
          </a:prstGeom>
          <a:noFill/>
          <a:ln w="9525">
            <a:noFill/>
            <a:miter lim="800000"/>
            <a:headEnd/>
            <a:tailEnd/>
          </a:ln>
        </p:spPr>
        <p:txBody>
          <a:bodyPr tIns="0" bIns="0" anchor="ctr">
            <a:spAutoFit/>
          </a:bodyPr>
          <a:lstStyle/>
          <a:p>
            <a:pPr indent="266700" algn="just"/>
            <a:r>
              <a:rPr lang="zh-CN" altLang="en-US" sz="1800" b="1">
                <a:latin typeface="宋体" charset="-122"/>
              </a:rPr>
              <a:t>位运算符</a:t>
            </a:r>
          </a:p>
          <a:p>
            <a:pPr indent="266700" algn="just"/>
            <a:endParaRPr lang="zh-CN" altLang="en-US" sz="1800" b="1">
              <a:latin typeface="宋体" charset="-122"/>
            </a:endParaRPr>
          </a:p>
          <a:p>
            <a:pPr indent="266700" algn="just" eaLnBrk="0" hangingPunct="0"/>
            <a:r>
              <a:rPr lang="zh-CN" altLang="en-US" sz="1800">
                <a:latin typeface="宋体" charset="-122"/>
              </a:rPr>
              <a:t>在计算机中，任何数字、字母或符号都是以二进制形式存储的。二进制数可以方便地按位进行计算，由于二进制位只由</a:t>
            </a:r>
            <a:r>
              <a:rPr lang="en-US" altLang="zh-CN" sz="1800">
                <a:latin typeface="宋体" charset="-122"/>
              </a:rPr>
              <a:t>0</a:t>
            </a:r>
            <a:r>
              <a:rPr lang="zh-CN" altLang="en-US" sz="1800">
                <a:latin typeface="宋体" charset="-122"/>
              </a:rPr>
              <a:t>或</a:t>
            </a:r>
            <a:r>
              <a:rPr lang="en-US" altLang="zh-CN" sz="1800">
                <a:latin typeface="宋体" charset="-122"/>
              </a:rPr>
              <a:t>1</a:t>
            </a:r>
            <a:r>
              <a:rPr lang="zh-CN" altLang="en-US" sz="1800">
                <a:latin typeface="宋体" charset="-122"/>
              </a:rPr>
              <a:t>组成，所以计算起来相当简便。</a:t>
            </a:r>
            <a:r>
              <a:rPr lang="en-US" altLang="zh-CN" sz="1800">
                <a:latin typeface="宋体" charset="-122"/>
              </a:rPr>
              <a:t>PHP</a:t>
            </a:r>
            <a:r>
              <a:rPr lang="zh-CN" altLang="en-US" sz="1800">
                <a:latin typeface="宋体" charset="-122"/>
              </a:rPr>
              <a:t>中提供了位与、位或、位非、位异或，以及位右移和位左移等操作。</a:t>
            </a:r>
            <a:endParaRPr lang="zh-CN" altLang="en-US" sz="1800"/>
          </a:p>
        </p:txBody>
      </p:sp>
      <p:graphicFrame>
        <p:nvGraphicFramePr>
          <p:cNvPr id="43013" name="Group 5"/>
          <p:cNvGraphicFramePr>
            <a:graphicFrameLocks noGrp="1"/>
          </p:cNvGraphicFramePr>
          <p:nvPr/>
        </p:nvGraphicFramePr>
        <p:xfrm>
          <a:off x="684213" y="2997200"/>
          <a:ext cx="8567737" cy="2906713"/>
        </p:xfrm>
        <a:graphic>
          <a:graphicData uri="http://schemas.openxmlformats.org/drawingml/2006/table">
            <a:tbl>
              <a:tblPr/>
              <a:tblGrid>
                <a:gridCol w="1211262"/>
                <a:gridCol w="2384425"/>
                <a:gridCol w="4972050"/>
              </a:tblGrid>
              <a:tr h="612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宋体" charset="-122"/>
                        <a:ea typeface="宋体"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运算符</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功能</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说明</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&amp;</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位与</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两个位相同时，结果为</a:t>
                      </a:r>
                      <a:r>
                        <a:rPr kumimoji="0" lang="en-US" altLang="zh-CN" sz="1800" b="0" i="0" u="none" strike="noStrike" cap="none" normalizeH="0" baseline="0" smtClean="0">
                          <a:ln>
                            <a:noFill/>
                          </a:ln>
                          <a:solidFill>
                            <a:schemeClr val="tx1"/>
                          </a:solidFill>
                          <a:effectLst/>
                          <a:latin typeface="宋体" charset="-122"/>
                          <a:ea typeface="宋体" charset="-122"/>
                        </a:rPr>
                        <a:t>1</a:t>
                      </a:r>
                      <a:r>
                        <a:rPr kumimoji="0" lang="zh-CN" altLang="en-US" sz="1800" b="0" i="0" u="none" strike="noStrike" cap="none" normalizeH="0" baseline="0" smtClean="0">
                          <a:ln>
                            <a:noFill/>
                          </a:ln>
                          <a:solidFill>
                            <a:schemeClr val="tx1"/>
                          </a:solidFill>
                          <a:effectLst/>
                          <a:latin typeface="宋体" charset="-122"/>
                          <a:ea typeface="宋体" charset="-122"/>
                        </a:rPr>
                        <a:t>，否则为</a:t>
                      </a:r>
                      <a:r>
                        <a:rPr kumimoji="0" lang="en-US" altLang="zh-CN" sz="1800" b="0" i="0" u="none" strike="noStrike" cap="none" normalizeH="0" baseline="0" smtClean="0">
                          <a:ln>
                            <a:noFill/>
                          </a:ln>
                          <a:solidFill>
                            <a:schemeClr val="tx1"/>
                          </a:solidFill>
                          <a:effectLst/>
                          <a:latin typeface="宋体" charset="-122"/>
                          <a:ea typeface="宋体" charset="-122"/>
                        </a:rPr>
                        <a:t>0</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位或</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两个位都是</a:t>
                      </a:r>
                      <a:r>
                        <a:rPr kumimoji="0" lang="en-US" altLang="zh-CN" sz="1800" b="0" i="0" u="none" strike="noStrike" cap="none" normalizeH="0" baseline="0" smtClean="0">
                          <a:ln>
                            <a:noFill/>
                          </a:ln>
                          <a:solidFill>
                            <a:schemeClr val="tx1"/>
                          </a:solidFill>
                          <a:effectLst/>
                          <a:latin typeface="宋体" charset="-122"/>
                          <a:ea typeface="宋体" charset="-122"/>
                        </a:rPr>
                        <a:t>0</a:t>
                      </a:r>
                      <a:r>
                        <a:rPr kumimoji="0" lang="zh-CN" altLang="en-US" sz="1800" b="0" i="0" u="none" strike="noStrike" cap="none" normalizeH="0" baseline="0" smtClean="0">
                          <a:ln>
                            <a:noFill/>
                          </a:ln>
                          <a:solidFill>
                            <a:schemeClr val="tx1"/>
                          </a:solidFill>
                          <a:effectLst/>
                          <a:latin typeface="宋体" charset="-122"/>
                          <a:ea typeface="宋体" charset="-122"/>
                        </a:rPr>
                        <a:t>，结果为</a:t>
                      </a:r>
                      <a:r>
                        <a:rPr kumimoji="0" lang="en-US" altLang="zh-CN" sz="1800" b="0" i="0" u="none" strike="noStrike" cap="none" normalizeH="0" baseline="0" smtClean="0">
                          <a:ln>
                            <a:noFill/>
                          </a:ln>
                          <a:solidFill>
                            <a:schemeClr val="tx1"/>
                          </a:solidFill>
                          <a:effectLst/>
                          <a:latin typeface="宋体" charset="-122"/>
                          <a:ea typeface="宋体" charset="-122"/>
                        </a:rPr>
                        <a:t>0</a:t>
                      </a:r>
                      <a:r>
                        <a:rPr kumimoji="0" lang="zh-CN" altLang="en-US" sz="1800" b="0" i="0" u="none" strike="noStrike" cap="none" normalizeH="0" baseline="0" smtClean="0">
                          <a:ln>
                            <a:noFill/>
                          </a:ln>
                          <a:solidFill>
                            <a:schemeClr val="tx1"/>
                          </a:solidFill>
                          <a:effectLst/>
                          <a:latin typeface="宋体" charset="-122"/>
                          <a:ea typeface="宋体" charset="-122"/>
                        </a:rPr>
                        <a:t>，否则为</a:t>
                      </a:r>
                      <a:r>
                        <a:rPr kumimoji="0" lang="en-US" altLang="zh-CN" sz="1800" b="0" i="0" u="none" strike="noStrike" cap="none" normalizeH="0" baseline="0" smtClean="0">
                          <a:ln>
                            <a:noFill/>
                          </a:ln>
                          <a:solidFill>
                            <a:schemeClr val="tx1"/>
                          </a:solidFill>
                          <a:effectLst/>
                          <a:latin typeface="宋体" charset="-122"/>
                          <a:ea typeface="宋体" charset="-122"/>
                        </a:rPr>
                        <a:t>1</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位非</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按位取反操作</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位异或</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两个位不同时，结果为</a:t>
                      </a:r>
                      <a:r>
                        <a:rPr kumimoji="0" lang="en-US" altLang="zh-CN" sz="1800" b="0" i="0" u="none" strike="noStrike" cap="none" normalizeH="0" baseline="0" smtClean="0">
                          <a:ln>
                            <a:noFill/>
                          </a:ln>
                          <a:solidFill>
                            <a:schemeClr val="tx1"/>
                          </a:solidFill>
                          <a:effectLst/>
                          <a:latin typeface="宋体" charset="-122"/>
                          <a:ea typeface="宋体" charset="-122"/>
                        </a:rPr>
                        <a:t>1</a:t>
                      </a:r>
                      <a:r>
                        <a:rPr kumimoji="0" lang="zh-CN" altLang="en-US" sz="1800" b="0" i="0" u="none" strike="noStrike" cap="none" normalizeH="0" baseline="0" smtClean="0">
                          <a:ln>
                            <a:noFill/>
                          </a:ln>
                          <a:solidFill>
                            <a:schemeClr val="tx1"/>
                          </a:solidFill>
                          <a:effectLst/>
                          <a:latin typeface="宋体" charset="-122"/>
                          <a:ea typeface="宋体" charset="-122"/>
                        </a:rPr>
                        <a:t>，否则为</a:t>
                      </a:r>
                      <a:r>
                        <a:rPr kumimoji="0" lang="en-US" altLang="zh-CN" sz="1800" b="0" i="0" u="none" strike="noStrike" cap="none" normalizeH="0" baseline="0" smtClean="0">
                          <a:ln>
                            <a:noFill/>
                          </a:ln>
                          <a:solidFill>
                            <a:schemeClr val="tx1"/>
                          </a:solidFill>
                          <a:effectLst/>
                          <a:latin typeface="宋体" charset="-122"/>
                          <a:ea typeface="宋体" charset="-122"/>
                        </a:rPr>
                        <a:t>0</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&lt;&lt;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位左移</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操作符左边表达式的值左移右边指定的位数</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&gt;&gt;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位右移</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操作符左边表达式的值右移右边指定的位数</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29698" name="TextBox 40"/>
          <p:cNvSpPr txBox="1">
            <a:spLocks noChangeArrowheads="1"/>
          </p:cNvSpPr>
          <p:nvPr/>
        </p:nvSpPr>
        <p:spPr bwMode="auto">
          <a:xfrm>
            <a:off x="252413" y="404813"/>
            <a:ext cx="5949950"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4</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运算符、流程控制 </a:t>
            </a:r>
          </a:p>
        </p:txBody>
      </p:sp>
      <p:sp>
        <p:nvSpPr>
          <p:cNvPr id="29699" name="Rectangle 126"/>
          <p:cNvSpPr>
            <a:spLocks noChangeArrowheads="1"/>
          </p:cNvSpPr>
          <p:nvPr/>
        </p:nvSpPr>
        <p:spPr bwMode="auto">
          <a:xfrm>
            <a:off x="684213" y="1341438"/>
            <a:ext cx="7777162" cy="5035550"/>
          </a:xfrm>
          <a:prstGeom prst="rect">
            <a:avLst/>
          </a:prstGeom>
          <a:noFill/>
          <a:ln w="9525">
            <a:noFill/>
            <a:miter lim="800000"/>
            <a:headEnd/>
            <a:tailEnd/>
          </a:ln>
        </p:spPr>
        <p:txBody>
          <a:bodyPr anchor="ctr">
            <a:spAutoFit/>
          </a:bodyPr>
          <a:lstStyle/>
          <a:p>
            <a:pPr indent="266700" eaLnBrk="0" hangingPunct="0"/>
            <a:r>
              <a:rPr lang="en-US" altLang="zh-CN" sz="1800" b="1">
                <a:latin typeface="宋体" charset="-122"/>
              </a:rPr>
              <a:t>1. &lt;?php 		//</a:t>
            </a:r>
            <a:r>
              <a:rPr lang="zh-CN" altLang="en-US" sz="1800" b="1">
                <a:latin typeface="宋体" charset="-122"/>
              </a:rPr>
              <a:t>二进制		十进制</a:t>
            </a:r>
            <a:endParaRPr lang="zh-CN" altLang="en-US" sz="1800" b="1"/>
          </a:p>
          <a:p>
            <a:pPr indent="266700" eaLnBrk="0" hangingPunct="0"/>
            <a:r>
              <a:rPr lang="en-US" altLang="zh-CN" sz="1800" b="1">
                <a:latin typeface="宋体" charset="-122"/>
              </a:rPr>
              <a:t>2. 	$x=1021;	//1111111101		1021</a:t>
            </a:r>
            <a:endParaRPr lang="en-US" altLang="zh-CN" sz="1800" b="1"/>
          </a:p>
          <a:p>
            <a:pPr indent="266700" eaLnBrk="0" hangingPunct="0"/>
            <a:r>
              <a:rPr lang="en-US" altLang="zh-CN" sz="1800" b="1">
                <a:latin typeface="宋体" charset="-122"/>
              </a:rPr>
              <a:t>3. 	$y=15;		//0000001111		15</a:t>
            </a:r>
            <a:endParaRPr lang="en-US" altLang="zh-CN" sz="1800" b="1"/>
          </a:p>
          <a:p>
            <a:pPr indent="266700" eaLnBrk="0" hangingPunct="0"/>
            <a:r>
              <a:rPr lang="en-US" altLang="zh-CN" sz="1800" b="1">
                <a:latin typeface="宋体" charset="-122"/>
              </a:rPr>
              <a:t>4. </a:t>
            </a:r>
            <a:endParaRPr lang="en-US" altLang="zh-CN" sz="1800" b="1"/>
          </a:p>
          <a:p>
            <a:pPr indent="266700" eaLnBrk="0" hangingPunct="0"/>
            <a:r>
              <a:rPr lang="en-US" altLang="zh-CN" sz="1800" b="1">
                <a:latin typeface="宋体" charset="-122"/>
              </a:rPr>
              <a:t>5. 	$z = $x &amp; $y;	//0000001101		13	</a:t>
            </a:r>
            <a:r>
              <a:rPr lang="zh-CN" altLang="en-US" sz="1800" b="1">
                <a:latin typeface="宋体" charset="-122"/>
              </a:rPr>
              <a:t>位与运算</a:t>
            </a:r>
            <a:endParaRPr lang="zh-CN" altLang="en-US" sz="1800" b="1"/>
          </a:p>
          <a:p>
            <a:pPr indent="266700" eaLnBrk="0" hangingPunct="0"/>
            <a:r>
              <a:rPr lang="en-US" altLang="zh-CN" sz="1800" b="1">
                <a:latin typeface="宋体" charset="-122"/>
              </a:rPr>
              <a:t>6. 	$z = $x | $y;	//1111111111		1023	</a:t>
            </a:r>
            <a:r>
              <a:rPr lang="zh-CN" altLang="en-US" sz="1800" b="1">
                <a:latin typeface="宋体" charset="-122"/>
              </a:rPr>
              <a:t>位或运算</a:t>
            </a:r>
            <a:endParaRPr lang="zh-CN" altLang="en-US" sz="1800" b="1"/>
          </a:p>
          <a:p>
            <a:pPr indent="266700" eaLnBrk="0" hangingPunct="0"/>
            <a:r>
              <a:rPr lang="en-US" altLang="zh-CN" sz="1800" b="1">
                <a:latin typeface="宋体" charset="-122"/>
              </a:rPr>
              <a:t>7. 	$z = $x ^ $y;	//1111110010		1010	</a:t>
            </a:r>
            <a:r>
              <a:rPr lang="zh-CN" altLang="en-US" sz="1800" b="1">
                <a:latin typeface="宋体" charset="-122"/>
              </a:rPr>
              <a:t>位异或运算</a:t>
            </a:r>
            <a:endParaRPr lang="zh-CN" altLang="en-US" sz="1800" b="1"/>
          </a:p>
          <a:p>
            <a:pPr indent="266700" eaLnBrk="0" hangingPunct="0"/>
            <a:r>
              <a:rPr lang="en-US" altLang="zh-CN" sz="1800" b="1">
                <a:latin typeface="宋体" charset="-122"/>
              </a:rPr>
              <a:t>8. </a:t>
            </a:r>
            <a:endParaRPr lang="en-US" altLang="zh-CN" sz="1800" b="1"/>
          </a:p>
          <a:p>
            <a:pPr indent="266700" eaLnBrk="0" hangingPunct="0"/>
            <a:r>
              <a:rPr lang="en-US" altLang="zh-CN" sz="1800" b="1">
                <a:latin typeface="宋体" charset="-122"/>
              </a:rPr>
              <a:t>9. 	$z = $x &lt;&lt; 1;	//11111111010		2042	</a:t>
            </a:r>
            <a:r>
              <a:rPr lang="zh-CN" altLang="en-US" sz="1800" b="1">
                <a:latin typeface="宋体" charset="-122"/>
              </a:rPr>
              <a:t>位左移运算</a:t>
            </a:r>
            <a:endParaRPr lang="zh-CN" altLang="en-US" sz="1800" b="1"/>
          </a:p>
          <a:p>
            <a:pPr indent="266700" eaLnBrk="0" hangingPunct="0"/>
            <a:r>
              <a:rPr lang="en-US" altLang="zh-CN" sz="1800" b="1">
                <a:latin typeface="宋体" charset="-122"/>
              </a:rPr>
              <a:t>10. 	$z = $x &lt;&lt; 2;	//111111110100		4084	</a:t>
            </a:r>
            <a:r>
              <a:rPr lang="zh-CN" altLang="en-US" sz="1800" b="1">
                <a:latin typeface="宋体" charset="-122"/>
              </a:rPr>
              <a:t>位左移运算</a:t>
            </a:r>
            <a:endParaRPr lang="zh-CN" altLang="en-US" sz="1800" b="1"/>
          </a:p>
          <a:p>
            <a:pPr indent="266700" eaLnBrk="0" hangingPunct="0"/>
            <a:r>
              <a:rPr lang="en-US" altLang="zh-CN" sz="1800" b="1">
                <a:latin typeface="宋体" charset="-122"/>
              </a:rPr>
              <a:t>11. 	$z = $x &gt;&gt; 1;	//111111110		510	</a:t>
            </a:r>
            <a:r>
              <a:rPr lang="zh-CN" altLang="en-US" sz="1800" b="1">
                <a:latin typeface="宋体" charset="-122"/>
              </a:rPr>
              <a:t>位右移运算</a:t>
            </a:r>
            <a:endParaRPr lang="zh-CN" altLang="en-US" sz="1800" b="1"/>
          </a:p>
          <a:p>
            <a:pPr indent="266700" eaLnBrk="0" hangingPunct="0"/>
            <a:r>
              <a:rPr lang="en-US" altLang="zh-CN" sz="1800" b="1">
                <a:latin typeface="宋体" charset="-122"/>
              </a:rPr>
              <a:t>12. 	$z = $x &gt;&gt; 2;	//11111111		255	</a:t>
            </a:r>
            <a:r>
              <a:rPr lang="zh-CN" altLang="en-US" sz="1800" b="1">
                <a:latin typeface="宋体" charset="-122"/>
              </a:rPr>
              <a:t>位右移运算</a:t>
            </a:r>
            <a:endParaRPr lang="zh-CN" altLang="en-US" sz="1800" b="1"/>
          </a:p>
          <a:p>
            <a:pPr indent="266700" eaLnBrk="0" hangingPunct="0"/>
            <a:r>
              <a:rPr lang="en-US" altLang="zh-CN" sz="1800" b="1">
                <a:latin typeface="宋体" charset="-122"/>
              </a:rPr>
              <a:t>13. ?&gt;</a:t>
            </a:r>
          </a:p>
          <a:p>
            <a:pPr indent="266700" eaLnBrk="0" hangingPunct="0"/>
            <a:endParaRPr lang="en-US" altLang="zh-CN" sz="1800" b="1"/>
          </a:p>
          <a:p>
            <a:pPr indent="266700" eaLnBrk="0" hangingPunct="0"/>
            <a:r>
              <a:rPr lang="zh-CN" altLang="en-US" sz="1800">
                <a:latin typeface="宋体" charset="-122"/>
              </a:rPr>
              <a:t>位运算是基于系统底层的运算，在</a:t>
            </a:r>
            <a:r>
              <a:rPr lang="en-US" altLang="zh-CN" sz="1800">
                <a:latin typeface="宋体" charset="-122"/>
              </a:rPr>
              <a:t>PHP</a:t>
            </a:r>
            <a:r>
              <a:rPr lang="zh-CN" altLang="en-US" sz="1800">
                <a:latin typeface="宋体" charset="-122"/>
              </a:rPr>
              <a:t>中并不常用。然而许多问题都可以简单地归结为</a:t>
            </a:r>
            <a:r>
              <a:rPr lang="en-US" altLang="zh-CN" sz="1800">
                <a:latin typeface="宋体" charset="-122"/>
              </a:rPr>
              <a:t>0</a:t>
            </a:r>
            <a:r>
              <a:rPr lang="zh-CN" altLang="en-US" sz="1800">
                <a:latin typeface="宋体" charset="-122"/>
              </a:rPr>
              <a:t>和</a:t>
            </a:r>
            <a:r>
              <a:rPr lang="en-US" altLang="zh-CN" sz="1800">
                <a:latin typeface="宋体" charset="-122"/>
              </a:rPr>
              <a:t>1</a:t>
            </a:r>
            <a:r>
              <a:rPr lang="zh-CN" altLang="en-US" sz="1800">
                <a:latin typeface="宋体" charset="-122"/>
              </a:rPr>
              <a:t>的问题，也为读者提供了解决问题的新的角度。例如权限的控制我们就可以使用位运算很方便的制作出不同用户拥有的不同权限，后面章节会继续介绍。</a:t>
            </a:r>
            <a:endParaRPr lang="zh-CN" altLang="en-US" sz="180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31746" name="TextBox 40"/>
          <p:cNvSpPr txBox="1">
            <a:spLocks noChangeArrowheads="1"/>
          </p:cNvSpPr>
          <p:nvPr/>
        </p:nvSpPr>
        <p:spPr bwMode="auto">
          <a:xfrm>
            <a:off x="252413" y="404813"/>
            <a:ext cx="5949950"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4</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运算符、流程控制 </a:t>
            </a:r>
          </a:p>
        </p:txBody>
      </p:sp>
      <p:sp>
        <p:nvSpPr>
          <p:cNvPr id="31747" name="Rectangle 5"/>
          <p:cNvSpPr>
            <a:spLocks noChangeArrowheads="1"/>
          </p:cNvSpPr>
          <p:nvPr/>
        </p:nvSpPr>
        <p:spPr bwMode="auto">
          <a:xfrm>
            <a:off x="323850" y="1204913"/>
            <a:ext cx="9288463" cy="823912"/>
          </a:xfrm>
          <a:prstGeom prst="rect">
            <a:avLst/>
          </a:prstGeom>
          <a:noFill/>
          <a:ln w="9525">
            <a:noFill/>
            <a:miter lim="800000"/>
            <a:headEnd/>
            <a:tailEnd/>
          </a:ln>
        </p:spPr>
        <p:txBody>
          <a:bodyPr tIns="0" bIns="0" anchor="ctr">
            <a:spAutoFit/>
          </a:bodyPr>
          <a:lstStyle/>
          <a:p>
            <a:pPr indent="266700" algn="just"/>
            <a:r>
              <a:rPr lang="zh-CN" altLang="en-US" sz="1800" b="1">
                <a:latin typeface="宋体" charset="-122"/>
              </a:rPr>
              <a:t>比较运算符</a:t>
            </a:r>
          </a:p>
          <a:p>
            <a:pPr indent="266700" algn="just" eaLnBrk="0" hangingPunct="0"/>
            <a:r>
              <a:rPr lang="zh-CN" altLang="en-US" sz="1800">
                <a:latin typeface="宋体" charset="-122"/>
              </a:rPr>
              <a:t>比较运算符负责条件判断、比较等操作，是程序中经常被用到的一种运算符。比较运算的结果只有两种：要么是</a:t>
            </a:r>
            <a:r>
              <a:rPr lang="zh-CN" altLang="en-US" sz="1800"/>
              <a:t>“</a:t>
            </a:r>
            <a:r>
              <a:rPr lang="zh-CN" altLang="en-US" sz="1800">
                <a:latin typeface="宋体" charset="-122"/>
              </a:rPr>
              <a:t>真</a:t>
            </a:r>
            <a:r>
              <a:rPr lang="zh-CN" altLang="en-US" sz="1800"/>
              <a:t>”</a:t>
            </a:r>
            <a:r>
              <a:rPr lang="zh-CN" altLang="en-US" sz="1800">
                <a:latin typeface="宋体" charset="-122"/>
              </a:rPr>
              <a:t>，要么是</a:t>
            </a:r>
            <a:r>
              <a:rPr lang="zh-CN" altLang="en-US" sz="1800"/>
              <a:t>“</a:t>
            </a:r>
            <a:r>
              <a:rPr lang="zh-CN" altLang="en-US" sz="1800">
                <a:latin typeface="宋体" charset="-122"/>
              </a:rPr>
              <a:t>假</a:t>
            </a:r>
            <a:r>
              <a:rPr lang="zh-CN" altLang="en-US" sz="1800"/>
              <a:t>”</a:t>
            </a:r>
            <a:r>
              <a:rPr lang="zh-CN" altLang="en-US" sz="1800">
                <a:latin typeface="宋体" charset="-122"/>
              </a:rPr>
              <a:t>。</a:t>
            </a:r>
            <a:endParaRPr lang="zh-CN" altLang="en-US" sz="1800"/>
          </a:p>
        </p:txBody>
      </p:sp>
      <p:graphicFrame>
        <p:nvGraphicFramePr>
          <p:cNvPr id="45238" name="Group 182"/>
          <p:cNvGraphicFramePr>
            <a:graphicFrameLocks noGrp="1"/>
          </p:cNvGraphicFramePr>
          <p:nvPr/>
        </p:nvGraphicFramePr>
        <p:xfrm>
          <a:off x="468313" y="2276475"/>
          <a:ext cx="9072562" cy="3881438"/>
        </p:xfrm>
        <a:graphic>
          <a:graphicData uri="http://schemas.openxmlformats.org/drawingml/2006/table">
            <a:tbl>
              <a:tblPr/>
              <a:tblGrid>
                <a:gridCol w="1087437"/>
                <a:gridCol w="1554163"/>
                <a:gridCol w="6430962"/>
              </a:tblGrid>
              <a:tr h="588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运算符</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功能</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说明</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350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&gt;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大于</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运算符左边表达式值大于右边表达式值时，返回</a:t>
                      </a:r>
                      <a:r>
                        <a:rPr kumimoji="0" lang="en-US" altLang="zh-CN" sz="1800" b="0" i="0" u="none" strike="noStrike" cap="none" normalizeH="0" baseline="0" smtClean="0">
                          <a:ln>
                            <a:noFill/>
                          </a:ln>
                          <a:solidFill>
                            <a:schemeClr val="tx1"/>
                          </a:solidFill>
                          <a:effectLst/>
                          <a:latin typeface="宋体" charset="-122"/>
                          <a:ea typeface="宋体" charset="-122"/>
                        </a:rPr>
                        <a:t>TRUE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&lt;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小于</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运算符左边表达式值小于右边表达式值时，返回</a:t>
                      </a:r>
                      <a:r>
                        <a:rPr kumimoji="0" lang="en-US" altLang="zh-CN" sz="1800" b="0" i="0" u="none" strike="noStrike" cap="none" normalizeH="0" baseline="0" smtClean="0">
                          <a:ln>
                            <a:noFill/>
                          </a:ln>
                          <a:solidFill>
                            <a:schemeClr val="tx1"/>
                          </a:solidFill>
                          <a:effectLst/>
                          <a:latin typeface="宋体" charset="-122"/>
                          <a:ea typeface="宋体" charset="-122"/>
                        </a:rPr>
                        <a:t>TRUE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&gt;=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大于等于</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运算符左边表达式值大于等于右边表达式值时，返回</a:t>
                      </a:r>
                      <a:r>
                        <a:rPr kumimoji="0" lang="en-US" altLang="zh-CN" sz="1800" b="0" i="0" u="none" strike="noStrike" cap="none" normalizeH="0" baseline="0" smtClean="0">
                          <a:ln>
                            <a:noFill/>
                          </a:ln>
                          <a:solidFill>
                            <a:schemeClr val="tx1"/>
                          </a:solidFill>
                          <a:effectLst/>
                          <a:latin typeface="宋体" charset="-122"/>
                          <a:ea typeface="宋体" charset="-122"/>
                        </a:rPr>
                        <a:t>TRUE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&lt;=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小于等于</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运算符左边表达式值小于等于右边表达式值时，返回</a:t>
                      </a:r>
                      <a:r>
                        <a:rPr kumimoji="0" lang="en-US" altLang="zh-CN" sz="1800" b="0" i="0" u="none" strike="noStrike" cap="none" normalizeH="0" baseline="0" smtClean="0">
                          <a:ln>
                            <a:noFill/>
                          </a:ln>
                          <a:solidFill>
                            <a:schemeClr val="tx1"/>
                          </a:solidFill>
                          <a:effectLst/>
                          <a:latin typeface="宋体" charset="-122"/>
                          <a:ea typeface="宋体" charset="-122"/>
                        </a:rPr>
                        <a:t>TRUE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相等</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运算符左右两边表达式的值相等，返回</a:t>
                      </a:r>
                      <a:r>
                        <a:rPr kumimoji="0" lang="en-US" altLang="zh-CN" sz="1800" b="0" i="0" u="none" strike="noStrike" cap="none" normalizeH="0" baseline="0" smtClean="0">
                          <a:ln>
                            <a:noFill/>
                          </a:ln>
                          <a:solidFill>
                            <a:schemeClr val="tx1"/>
                          </a:solidFill>
                          <a:effectLst/>
                          <a:latin typeface="宋体" charset="-122"/>
                          <a:ea typeface="宋体" charset="-122"/>
                        </a:rPr>
                        <a:t>TRUE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不等</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运算符左右两边表达式的值不相等，返回</a:t>
                      </a:r>
                      <a:r>
                        <a:rPr kumimoji="0" lang="en-US" altLang="zh-CN" sz="1800" b="0" i="0" u="none" strike="noStrike" cap="none" normalizeH="0" baseline="0" smtClean="0">
                          <a:ln>
                            <a:noFill/>
                          </a:ln>
                          <a:solidFill>
                            <a:schemeClr val="tx1"/>
                          </a:solidFill>
                          <a:effectLst/>
                          <a:latin typeface="宋体" charset="-122"/>
                          <a:ea typeface="宋体" charset="-122"/>
                        </a:rPr>
                        <a:t>TRUE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&lt;&gt;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不等</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运算符左右两边表达式的值不相等，返回</a:t>
                      </a:r>
                      <a:r>
                        <a:rPr kumimoji="0" lang="en-US" altLang="zh-CN" sz="1800" b="0" i="0" u="none" strike="noStrike" cap="none" normalizeH="0" baseline="0" smtClean="0">
                          <a:ln>
                            <a:noFill/>
                          </a:ln>
                          <a:solidFill>
                            <a:schemeClr val="tx1"/>
                          </a:solidFill>
                          <a:effectLst/>
                          <a:latin typeface="宋体" charset="-122"/>
                          <a:ea typeface="宋体" charset="-122"/>
                        </a:rPr>
                        <a:t>TRUE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恒等</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运算符左右两边表达式的值相等并且类型一样，返回</a:t>
                      </a:r>
                      <a:r>
                        <a:rPr kumimoji="0" lang="en-US" altLang="zh-CN" sz="1800" b="0" i="0" u="none" strike="noStrike" cap="none" normalizeH="0" baseline="0" smtClean="0">
                          <a:ln>
                            <a:noFill/>
                          </a:ln>
                          <a:solidFill>
                            <a:schemeClr val="tx1"/>
                          </a:solidFill>
                          <a:effectLst/>
                          <a:latin typeface="宋体" charset="-122"/>
                          <a:ea typeface="宋体" charset="-122"/>
                        </a:rPr>
                        <a:t>TRUE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非恒等</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运算符左右两边表达式的值不相等或者类型不一样，返回</a:t>
                      </a:r>
                      <a:r>
                        <a:rPr kumimoji="0" lang="en-US" altLang="zh-CN" sz="1800" b="0" i="0" u="none" strike="noStrike" cap="none" normalizeH="0" baseline="0" smtClean="0">
                          <a:ln>
                            <a:noFill/>
                          </a:ln>
                          <a:solidFill>
                            <a:schemeClr val="tx1"/>
                          </a:solidFill>
                          <a:effectLst/>
                          <a:latin typeface="宋体" charset="-122"/>
                          <a:ea typeface="宋体" charset="-122"/>
                        </a:rPr>
                        <a:t>TRUE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44"/>
          <p:cNvPicPr>
            <a:picLocks noChangeAspect="1" noChangeArrowheads="1"/>
          </p:cNvPicPr>
          <p:nvPr/>
        </p:nvPicPr>
        <p:blipFill>
          <a:blip r:embed="rId3"/>
          <a:srcRect/>
          <a:stretch>
            <a:fillRect/>
          </a:stretch>
        </p:blipFill>
        <p:spPr bwMode="auto">
          <a:xfrm>
            <a:off x="8450263" y="6354763"/>
            <a:ext cx="1414462" cy="387350"/>
          </a:xfrm>
          <a:prstGeom prst="rect">
            <a:avLst/>
          </a:prstGeom>
          <a:noFill/>
          <a:ln w="9525">
            <a:noFill/>
            <a:miter lim="800000"/>
            <a:headEnd/>
            <a:tailEnd/>
          </a:ln>
        </p:spPr>
      </p:pic>
      <p:sp>
        <p:nvSpPr>
          <p:cNvPr id="33794" name="TextBox 40"/>
          <p:cNvSpPr txBox="1">
            <a:spLocks noChangeArrowheads="1"/>
          </p:cNvSpPr>
          <p:nvPr/>
        </p:nvSpPr>
        <p:spPr bwMode="auto">
          <a:xfrm>
            <a:off x="252413" y="404813"/>
            <a:ext cx="5949950" cy="488950"/>
          </a:xfrm>
          <a:prstGeom prst="rect">
            <a:avLst/>
          </a:prstGeom>
          <a:noFill/>
          <a:ln w="9525">
            <a:noFill/>
            <a:miter lim="800000"/>
            <a:headEnd/>
            <a:tailEnd/>
          </a:ln>
        </p:spPr>
        <p:txBody>
          <a:bodyPr wrap="none">
            <a:spAutoFit/>
          </a:bodyPr>
          <a:lstStyle/>
          <a:p>
            <a:r>
              <a:rPr lang="zh-CN" altLang="en-US" sz="2600" b="1">
                <a:solidFill>
                  <a:srgbClr val="002060"/>
                </a:solidFill>
                <a:latin typeface="微软雅黑" pitchFamily="34" charset="-122"/>
                <a:ea typeface="微软雅黑" pitchFamily="34" charset="-122"/>
              </a:rPr>
              <a:t>（第</a:t>
            </a:r>
            <a:r>
              <a:rPr lang="en-US" altLang="zh-CN" sz="2600" b="1">
                <a:solidFill>
                  <a:srgbClr val="002060"/>
                </a:solidFill>
                <a:latin typeface="微软雅黑" pitchFamily="34" charset="-122"/>
                <a:ea typeface="微软雅黑" pitchFamily="34" charset="-122"/>
              </a:rPr>
              <a:t>4</a:t>
            </a:r>
            <a:r>
              <a:rPr lang="zh-CN" altLang="en-US" sz="2600" b="1">
                <a:solidFill>
                  <a:srgbClr val="002060"/>
                </a:solidFill>
                <a:latin typeface="微软雅黑" pitchFamily="34" charset="-122"/>
                <a:ea typeface="微软雅黑" pitchFamily="34" charset="-122"/>
              </a:rPr>
              <a:t>讲）</a:t>
            </a:r>
            <a:r>
              <a:rPr lang="zh-CN" altLang="en-US" sz="2600" b="1">
                <a:solidFill>
                  <a:srgbClr val="FFC000"/>
                </a:solidFill>
                <a:latin typeface="微软雅黑" pitchFamily="34" charset="-122"/>
                <a:ea typeface="微软雅黑" pitchFamily="34" charset="-122"/>
              </a:rPr>
              <a:t> </a:t>
            </a:r>
            <a:r>
              <a:rPr lang="en-US" altLang="zh-CN" sz="2600" b="1">
                <a:solidFill>
                  <a:srgbClr val="DA8200"/>
                </a:solidFill>
                <a:latin typeface="微软雅黑" pitchFamily="34" charset="-122"/>
                <a:ea typeface="微软雅黑" pitchFamily="34" charset="-122"/>
              </a:rPr>
              <a:t>PHP5.4 </a:t>
            </a:r>
            <a:r>
              <a:rPr lang="zh-CN" altLang="en-US" sz="2600" b="1">
                <a:solidFill>
                  <a:srgbClr val="DA8200"/>
                </a:solidFill>
                <a:latin typeface="微软雅黑" pitchFamily="34" charset="-122"/>
                <a:ea typeface="微软雅黑" pitchFamily="34" charset="-122"/>
              </a:rPr>
              <a:t> 运算符、流程控制 </a:t>
            </a:r>
          </a:p>
        </p:txBody>
      </p:sp>
      <p:sp>
        <p:nvSpPr>
          <p:cNvPr id="33795" name="Rectangle 53"/>
          <p:cNvSpPr>
            <a:spLocks noChangeArrowheads="1"/>
          </p:cNvSpPr>
          <p:nvPr/>
        </p:nvSpPr>
        <p:spPr bwMode="auto">
          <a:xfrm>
            <a:off x="395288" y="1204913"/>
            <a:ext cx="8264525" cy="1373187"/>
          </a:xfrm>
          <a:prstGeom prst="rect">
            <a:avLst/>
          </a:prstGeom>
          <a:noFill/>
          <a:ln w="9525">
            <a:noFill/>
            <a:miter lim="800000"/>
            <a:headEnd/>
            <a:tailEnd/>
          </a:ln>
        </p:spPr>
        <p:txBody>
          <a:bodyPr tIns="0" bIns="0" anchor="ctr">
            <a:spAutoFit/>
          </a:bodyPr>
          <a:lstStyle/>
          <a:p>
            <a:pPr indent="266700" algn="just"/>
            <a:r>
              <a:rPr lang="zh-CN" altLang="en-US" sz="1800" b="1">
                <a:latin typeface="宋体" charset="-122"/>
              </a:rPr>
              <a:t>逻辑运算符</a:t>
            </a:r>
          </a:p>
          <a:p>
            <a:pPr indent="266700" algn="just"/>
            <a:endParaRPr lang="zh-CN" altLang="en-US" sz="1800" b="1">
              <a:latin typeface="宋体" charset="-122"/>
            </a:endParaRPr>
          </a:p>
          <a:p>
            <a:pPr indent="266700" algn="just" eaLnBrk="0" hangingPunct="0"/>
            <a:r>
              <a:rPr lang="zh-CN" altLang="en-US" sz="1800">
                <a:latin typeface="宋体" charset="-122"/>
              </a:rPr>
              <a:t>逻辑运算有点类似前面讲过的位运算的方式，但逻辑运算更侧重在程序书写和日常开发中使用，比如 </a:t>
            </a:r>
            <a:r>
              <a:rPr lang="en-US" altLang="zh-CN" sz="1800">
                <a:latin typeface="宋体" charset="-122"/>
              </a:rPr>
              <a:t>if switch </a:t>
            </a:r>
            <a:r>
              <a:rPr lang="zh-CN" altLang="en-US" sz="1800">
                <a:latin typeface="宋体" charset="-122"/>
              </a:rPr>
              <a:t>语句等。</a:t>
            </a:r>
            <a:r>
              <a:rPr lang="en-US" altLang="zh-CN" sz="1800">
                <a:latin typeface="宋体" charset="-122"/>
              </a:rPr>
              <a:t>PHP</a:t>
            </a:r>
            <a:r>
              <a:rPr lang="zh-CN" altLang="en-US" sz="1800">
                <a:latin typeface="宋体" charset="-122"/>
              </a:rPr>
              <a:t>提供了逻辑与、或、异或、非等逻辑运算符。</a:t>
            </a:r>
            <a:endParaRPr lang="zh-CN" altLang="en-US" sz="1800"/>
          </a:p>
        </p:txBody>
      </p:sp>
      <p:graphicFrame>
        <p:nvGraphicFramePr>
          <p:cNvPr id="47278" name="Group 174"/>
          <p:cNvGraphicFramePr>
            <a:graphicFrameLocks noGrp="1"/>
          </p:cNvGraphicFramePr>
          <p:nvPr/>
        </p:nvGraphicFramePr>
        <p:xfrm>
          <a:off x="468313" y="2781300"/>
          <a:ext cx="8640762" cy="3384550"/>
        </p:xfrm>
        <a:graphic>
          <a:graphicData uri="http://schemas.openxmlformats.org/drawingml/2006/table">
            <a:tbl>
              <a:tblPr/>
              <a:tblGrid>
                <a:gridCol w="1035050"/>
                <a:gridCol w="1481137"/>
                <a:gridCol w="6124575"/>
              </a:tblGrid>
              <a:tr h="720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运算符</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功能</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charset="-122"/>
                          <a:ea typeface="宋体" charset="-122"/>
                        </a:rPr>
                        <a:t>说明</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0E0E0"/>
                    </a:solidFill>
                  </a:tcPr>
                </a:tc>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AND</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逻辑与</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当所有表达式为</a:t>
                      </a:r>
                      <a:r>
                        <a:rPr kumimoji="0" lang="en-US" altLang="zh-CN" sz="1800" b="0" i="0" u="none" strike="noStrike" cap="none" normalizeH="0" baseline="0" smtClean="0">
                          <a:ln>
                            <a:noFill/>
                          </a:ln>
                          <a:solidFill>
                            <a:schemeClr val="tx1"/>
                          </a:solidFill>
                          <a:effectLst/>
                          <a:latin typeface="宋体" charset="-122"/>
                          <a:ea typeface="宋体" charset="-122"/>
                        </a:rPr>
                        <a:t>True</a:t>
                      </a:r>
                      <a:r>
                        <a:rPr kumimoji="0" lang="zh-CN" altLang="en-US" sz="1800" b="0" i="0" u="none" strike="noStrike" cap="none" normalizeH="0" baseline="0" smtClean="0">
                          <a:ln>
                            <a:noFill/>
                          </a:ln>
                          <a:solidFill>
                            <a:schemeClr val="tx1"/>
                          </a:solidFill>
                          <a:effectLst/>
                          <a:latin typeface="宋体" charset="-122"/>
                          <a:ea typeface="宋体" charset="-122"/>
                        </a:rPr>
                        <a:t>时，返回</a:t>
                      </a:r>
                      <a:r>
                        <a:rPr kumimoji="0" lang="en-US" altLang="zh-CN" sz="1800" b="0" i="0" u="none" strike="noStrike" cap="none" normalizeH="0" baseline="0" smtClean="0">
                          <a:ln>
                            <a:noFill/>
                          </a:ln>
                          <a:solidFill>
                            <a:schemeClr val="tx1"/>
                          </a:solidFill>
                          <a:effectLst/>
                          <a:latin typeface="宋体" charset="-122"/>
                          <a:ea typeface="宋体" charset="-122"/>
                        </a:rPr>
                        <a:t>True</a:t>
                      </a:r>
                      <a:r>
                        <a:rPr kumimoji="0" lang="zh-CN" altLang="en-US" sz="1800" b="0" i="0" u="none" strike="noStrike" cap="none" normalizeH="0" baseline="0" smtClean="0">
                          <a:ln>
                            <a:noFill/>
                          </a:ln>
                          <a:solidFill>
                            <a:schemeClr val="tx1"/>
                          </a:solidFill>
                          <a:effectLst/>
                          <a:latin typeface="宋体" charset="-122"/>
                          <a:ea typeface="宋体" charset="-122"/>
                        </a:rPr>
                        <a:t>，否则返回</a:t>
                      </a:r>
                      <a:r>
                        <a:rPr kumimoji="0" lang="en-US" altLang="zh-CN" sz="1800" b="0" i="0" u="none" strike="noStrike" cap="none" normalizeH="0" baseline="0" smtClean="0">
                          <a:ln>
                            <a:noFill/>
                          </a:ln>
                          <a:solidFill>
                            <a:schemeClr val="tx1"/>
                          </a:solidFill>
                          <a:effectLst/>
                          <a:latin typeface="宋体" charset="-122"/>
                          <a:ea typeface="宋体" charset="-122"/>
                        </a:rPr>
                        <a:t>False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OR</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逻辑或</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当所有表达式为</a:t>
                      </a:r>
                      <a:r>
                        <a:rPr kumimoji="0" lang="en-US" altLang="zh-CN" sz="1800" b="0" i="0" u="none" strike="noStrike" cap="none" normalizeH="0" baseline="0" smtClean="0">
                          <a:ln>
                            <a:noFill/>
                          </a:ln>
                          <a:solidFill>
                            <a:schemeClr val="tx1"/>
                          </a:solidFill>
                          <a:effectLst/>
                          <a:latin typeface="宋体" charset="-122"/>
                          <a:ea typeface="宋体" charset="-122"/>
                        </a:rPr>
                        <a:t>False</a:t>
                      </a:r>
                      <a:r>
                        <a:rPr kumimoji="0" lang="zh-CN" altLang="en-US" sz="1800" b="0" i="0" u="none" strike="noStrike" cap="none" normalizeH="0" baseline="0" smtClean="0">
                          <a:ln>
                            <a:noFill/>
                          </a:ln>
                          <a:solidFill>
                            <a:schemeClr val="tx1"/>
                          </a:solidFill>
                          <a:effectLst/>
                          <a:latin typeface="宋体" charset="-122"/>
                          <a:ea typeface="宋体" charset="-122"/>
                        </a:rPr>
                        <a:t>时，返回</a:t>
                      </a:r>
                      <a:r>
                        <a:rPr kumimoji="0" lang="en-US" altLang="zh-CN" sz="1800" b="0" i="0" u="none" strike="noStrike" cap="none" normalizeH="0" baseline="0" smtClean="0">
                          <a:ln>
                            <a:noFill/>
                          </a:ln>
                          <a:solidFill>
                            <a:schemeClr val="tx1"/>
                          </a:solidFill>
                          <a:effectLst/>
                          <a:latin typeface="宋体" charset="-122"/>
                          <a:ea typeface="宋体" charset="-122"/>
                        </a:rPr>
                        <a:t>False</a:t>
                      </a:r>
                      <a:r>
                        <a:rPr kumimoji="0" lang="zh-CN" altLang="en-US" sz="1800" b="0" i="0" u="none" strike="noStrike" cap="none" normalizeH="0" baseline="0" smtClean="0">
                          <a:ln>
                            <a:noFill/>
                          </a:ln>
                          <a:solidFill>
                            <a:schemeClr val="tx1"/>
                          </a:solidFill>
                          <a:effectLst/>
                          <a:latin typeface="宋体" charset="-122"/>
                          <a:ea typeface="宋体" charset="-122"/>
                        </a:rPr>
                        <a:t>，否则返回</a:t>
                      </a:r>
                      <a:r>
                        <a:rPr kumimoji="0" lang="en-US" altLang="zh-CN" sz="1800" b="0" i="0" u="none" strike="noStrike" cap="none" normalizeH="0" baseline="0" smtClean="0">
                          <a:ln>
                            <a:noFill/>
                          </a:ln>
                          <a:solidFill>
                            <a:schemeClr val="tx1"/>
                          </a:solidFill>
                          <a:effectLst/>
                          <a:latin typeface="宋体" charset="-122"/>
                          <a:ea typeface="宋体" charset="-122"/>
                        </a:rPr>
                        <a:t>True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XOR</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逻辑异或</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只有一个表达式为</a:t>
                      </a:r>
                      <a:r>
                        <a:rPr kumimoji="0" lang="en-US" altLang="zh-CN" sz="1800" b="0" i="0" u="none" strike="noStrike" cap="none" normalizeH="0" baseline="0" smtClean="0">
                          <a:ln>
                            <a:noFill/>
                          </a:ln>
                          <a:solidFill>
                            <a:schemeClr val="tx1"/>
                          </a:solidFill>
                          <a:effectLst/>
                          <a:latin typeface="宋体" charset="-122"/>
                          <a:ea typeface="宋体" charset="-122"/>
                        </a:rPr>
                        <a:t>True</a:t>
                      </a:r>
                      <a:r>
                        <a:rPr kumimoji="0" lang="zh-CN" altLang="en-US" sz="1800" b="0" i="0" u="none" strike="noStrike" cap="none" normalizeH="0" baseline="0" smtClean="0">
                          <a:ln>
                            <a:noFill/>
                          </a:ln>
                          <a:solidFill>
                            <a:schemeClr val="tx1"/>
                          </a:solidFill>
                          <a:effectLst/>
                          <a:latin typeface="宋体" charset="-122"/>
                          <a:ea typeface="宋体" charset="-122"/>
                        </a:rPr>
                        <a:t>时，返回</a:t>
                      </a:r>
                      <a:r>
                        <a:rPr kumimoji="0" lang="en-US" altLang="zh-CN" sz="1800" b="0" i="0" u="none" strike="noStrike" cap="none" normalizeH="0" baseline="0" smtClean="0">
                          <a:ln>
                            <a:noFill/>
                          </a:ln>
                          <a:solidFill>
                            <a:schemeClr val="tx1"/>
                          </a:solidFill>
                          <a:effectLst/>
                          <a:latin typeface="宋体" charset="-122"/>
                          <a:ea typeface="宋体" charset="-122"/>
                        </a:rPr>
                        <a:t>True</a:t>
                      </a:r>
                      <a:r>
                        <a:rPr kumimoji="0" lang="zh-CN" altLang="en-US" sz="1800" b="0" i="0" u="none" strike="noStrike" cap="none" normalizeH="0" baseline="0" smtClean="0">
                          <a:ln>
                            <a:noFill/>
                          </a:ln>
                          <a:solidFill>
                            <a:schemeClr val="tx1"/>
                          </a:solidFill>
                          <a:effectLst/>
                          <a:latin typeface="宋体" charset="-122"/>
                          <a:ea typeface="宋体" charset="-122"/>
                        </a:rPr>
                        <a:t>，否则返回</a:t>
                      </a:r>
                      <a:r>
                        <a:rPr kumimoji="0" lang="en-US" altLang="zh-CN" sz="1800" b="0" i="0" u="none" strike="noStrike" cap="none" normalizeH="0" baseline="0" smtClean="0">
                          <a:ln>
                            <a:noFill/>
                          </a:ln>
                          <a:solidFill>
                            <a:schemeClr val="tx1"/>
                          </a:solidFill>
                          <a:effectLst/>
                          <a:latin typeface="宋体" charset="-122"/>
                          <a:ea typeface="宋体" charset="-122"/>
                        </a:rPr>
                        <a:t>False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&amp;&amp;</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逻辑与</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当所有表达式为</a:t>
                      </a:r>
                      <a:r>
                        <a:rPr kumimoji="0" lang="en-US" altLang="zh-CN" sz="1800" b="0" i="0" u="none" strike="noStrike" cap="none" normalizeH="0" baseline="0" smtClean="0">
                          <a:ln>
                            <a:noFill/>
                          </a:ln>
                          <a:solidFill>
                            <a:schemeClr val="tx1"/>
                          </a:solidFill>
                          <a:effectLst/>
                          <a:latin typeface="宋体" charset="-122"/>
                          <a:ea typeface="宋体" charset="-122"/>
                        </a:rPr>
                        <a:t>True</a:t>
                      </a:r>
                      <a:r>
                        <a:rPr kumimoji="0" lang="zh-CN" altLang="en-US" sz="1800" b="0" i="0" u="none" strike="noStrike" cap="none" normalizeH="0" baseline="0" smtClean="0">
                          <a:ln>
                            <a:noFill/>
                          </a:ln>
                          <a:solidFill>
                            <a:schemeClr val="tx1"/>
                          </a:solidFill>
                          <a:effectLst/>
                          <a:latin typeface="宋体" charset="-122"/>
                          <a:ea typeface="宋体" charset="-122"/>
                        </a:rPr>
                        <a:t>时，返回</a:t>
                      </a:r>
                      <a:r>
                        <a:rPr kumimoji="0" lang="en-US" altLang="zh-CN" sz="1800" b="0" i="0" u="none" strike="noStrike" cap="none" normalizeH="0" baseline="0" smtClean="0">
                          <a:ln>
                            <a:noFill/>
                          </a:ln>
                          <a:solidFill>
                            <a:schemeClr val="tx1"/>
                          </a:solidFill>
                          <a:effectLst/>
                          <a:latin typeface="宋体" charset="-122"/>
                          <a:ea typeface="宋体" charset="-122"/>
                        </a:rPr>
                        <a:t>True</a:t>
                      </a:r>
                      <a:r>
                        <a:rPr kumimoji="0" lang="zh-CN" altLang="en-US" sz="1800" b="0" i="0" u="none" strike="noStrike" cap="none" normalizeH="0" baseline="0" smtClean="0">
                          <a:ln>
                            <a:noFill/>
                          </a:ln>
                          <a:solidFill>
                            <a:schemeClr val="tx1"/>
                          </a:solidFill>
                          <a:effectLst/>
                          <a:latin typeface="宋体" charset="-122"/>
                          <a:ea typeface="宋体" charset="-122"/>
                        </a:rPr>
                        <a:t>，否则返回</a:t>
                      </a:r>
                      <a:r>
                        <a:rPr kumimoji="0" lang="en-US" altLang="zh-CN" sz="1800" b="0" i="0" u="none" strike="noStrike" cap="none" normalizeH="0" baseline="0" smtClean="0">
                          <a:ln>
                            <a:noFill/>
                          </a:ln>
                          <a:solidFill>
                            <a:schemeClr val="tx1"/>
                          </a:solidFill>
                          <a:effectLst/>
                          <a:latin typeface="宋体" charset="-122"/>
                          <a:ea typeface="宋体" charset="-122"/>
                        </a:rPr>
                        <a:t>False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逻辑或</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当所有表达式为</a:t>
                      </a:r>
                      <a:r>
                        <a:rPr kumimoji="0" lang="en-US" altLang="zh-CN" sz="1800" b="0" i="0" u="none" strike="noStrike" cap="none" normalizeH="0" baseline="0" smtClean="0">
                          <a:ln>
                            <a:noFill/>
                          </a:ln>
                          <a:solidFill>
                            <a:schemeClr val="tx1"/>
                          </a:solidFill>
                          <a:effectLst/>
                          <a:latin typeface="宋体" charset="-122"/>
                          <a:ea typeface="宋体" charset="-122"/>
                        </a:rPr>
                        <a:t>False</a:t>
                      </a:r>
                      <a:r>
                        <a:rPr kumimoji="0" lang="zh-CN" altLang="en-US" sz="1800" b="0" i="0" u="none" strike="noStrike" cap="none" normalizeH="0" baseline="0" smtClean="0">
                          <a:ln>
                            <a:noFill/>
                          </a:ln>
                          <a:solidFill>
                            <a:schemeClr val="tx1"/>
                          </a:solidFill>
                          <a:effectLst/>
                          <a:latin typeface="宋体" charset="-122"/>
                          <a:ea typeface="宋体" charset="-122"/>
                        </a:rPr>
                        <a:t>时，返回</a:t>
                      </a:r>
                      <a:r>
                        <a:rPr kumimoji="0" lang="en-US" altLang="zh-CN" sz="1800" b="0" i="0" u="none" strike="noStrike" cap="none" normalizeH="0" baseline="0" smtClean="0">
                          <a:ln>
                            <a:noFill/>
                          </a:ln>
                          <a:solidFill>
                            <a:schemeClr val="tx1"/>
                          </a:solidFill>
                          <a:effectLst/>
                          <a:latin typeface="宋体" charset="-122"/>
                          <a:ea typeface="宋体" charset="-122"/>
                        </a:rPr>
                        <a:t>False</a:t>
                      </a:r>
                      <a:r>
                        <a:rPr kumimoji="0" lang="zh-CN" altLang="en-US" sz="1800" b="0" i="0" u="none" strike="noStrike" cap="none" normalizeH="0" baseline="0" smtClean="0">
                          <a:ln>
                            <a:noFill/>
                          </a:ln>
                          <a:solidFill>
                            <a:schemeClr val="tx1"/>
                          </a:solidFill>
                          <a:effectLst/>
                          <a:latin typeface="宋体" charset="-122"/>
                          <a:ea typeface="宋体" charset="-122"/>
                        </a:rPr>
                        <a:t>，否则返回</a:t>
                      </a:r>
                      <a:r>
                        <a:rPr kumimoji="0" lang="en-US" altLang="zh-CN" sz="1800" b="0" i="0" u="none" strike="noStrike" cap="none" normalizeH="0" baseline="0" smtClean="0">
                          <a:ln>
                            <a:noFill/>
                          </a:ln>
                          <a:solidFill>
                            <a:schemeClr val="tx1"/>
                          </a:solidFill>
                          <a:effectLst/>
                          <a:latin typeface="宋体" charset="-122"/>
                          <a:ea typeface="宋体" charset="-122"/>
                        </a:rPr>
                        <a:t>True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charset="-122"/>
                          <a:ea typeface="宋体" charset="-122"/>
                        </a:rPr>
                        <a:t>!</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逻辑非</a:t>
                      </a:r>
                      <a:endParaRPr kumimoji="0" lang="zh-CN" altLang="en-US"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charset="-122"/>
                          <a:ea typeface="宋体" charset="-122"/>
                        </a:rPr>
                        <a:t>当表达式为</a:t>
                      </a:r>
                      <a:r>
                        <a:rPr kumimoji="0" lang="en-US" altLang="zh-CN" sz="1800" b="0" i="0" u="none" strike="noStrike" cap="none" normalizeH="0" baseline="0" smtClean="0">
                          <a:ln>
                            <a:noFill/>
                          </a:ln>
                          <a:solidFill>
                            <a:schemeClr val="tx1"/>
                          </a:solidFill>
                          <a:effectLst/>
                          <a:latin typeface="宋体" charset="-122"/>
                          <a:ea typeface="宋体" charset="-122"/>
                        </a:rPr>
                        <a:t>True</a:t>
                      </a:r>
                      <a:r>
                        <a:rPr kumimoji="0" lang="zh-CN" altLang="en-US" sz="1800" b="0" i="0" u="none" strike="noStrike" cap="none" normalizeH="0" baseline="0" smtClean="0">
                          <a:ln>
                            <a:noFill/>
                          </a:ln>
                          <a:solidFill>
                            <a:schemeClr val="tx1"/>
                          </a:solidFill>
                          <a:effectLst/>
                          <a:latin typeface="宋体" charset="-122"/>
                          <a:ea typeface="宋体" charset="-122"/>
                        </a:rPr>
                        <a:t>时返回</a:t>
                      </a:r>
                      <a:r>
                        <a:rPr kumimoji="0" lang="en-US" altLang="zh-CN" sz="1800" b="0" i="0" u="none" strike="noStrike" cap="none" normalizeH="0" baseline="0" smtClean="0">
                          <a:ln>
                            <a:noFill/>
                          </a:ln>
                          <a:solidFill>
                            <a:schemeClr val="tx1"/>
                          </a:solidFill>
                          <a:effectLst/>
                          <a:latin typeface="宋体" charset="-122"/>
                          <a:ea typeface="宋体" charset="-122"/>
                        </a:rPr>
                        <a:t>False</a:t>
                      </a:r>
                      <a:r>
                        <a:rPr kumimoji="0" lang="zh-CN" altLang="en-US" sz="1800" b="0" i="0" u="none" strike="noStrike" cap="none" normalizeH="0" baseline="0" smtClean="0">
                          <a:ln>
                            <a:noFill/>
                          </a:ln>
                          <a:solidFill>
                            <a:schemeClr val="tx1"/>
                          </a:solidFill>
                          <a:effectLst/>
                          <a:latin typeface="宋体" charset="-122"/>
                          <a:ea typeface="宋体" charset="-122"/>
                        </a:rPr>
                        <a:t>，反之返回</a:t>
                      </a:r>
                      <a:r>
                        <a:rPr kumimoji="0" lang="en-US" altLang="zh-CN" sz="1800" b="0" i="0" u="none" strike="noStrike" cap="none" normalizeH="0" baseline="0" smtClean="0">
                          <a:ln>
                            <a:noFill/>
                          </a:ln>
                          <a:solidFill>
                            <a:schemeClr val="tx1"/>
                          </a:solidFill>
                          <a:effectLst/>
                          <a:latin typeface="宋体" charset="-122"/>
                          <a:ea typeface="宋体" charset="-122"/>
                        </a:rPr>
                        <a:t>True</a:t>
                      </a:r>
                      <a:endParaRPr kumimoji="0" lang="en-US" altLang="zh-CN" sz="18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wenhua</Template>
  <TotalTime>3076</TotalTime>
  <Words>2179</Words>
  <Application>Microsoft Office PowerPoint</Application>
  <PresentationFormat>自定义</PresentationFormat>
  <Paragraphs>354</Paragraphs>
  <Slides>15</Slides>
  <Notes>14</Notes>
  <HiddenSlides>0</HiddenSlides>
  <MMClips>0</MMClips>
  <ScaleCrop>false</ScaleCrop>
  <HeadingPairs>
    <vt:vector size="6" baseType="variant">
      <vt:variant>
        <vt:lpstr>已用的字体</vt:lpstr>
      </vt:variant>
      <vt:variant>
        <vt:i4>5</vt:i4>
      </vt:variant>
      <vt:variant>
        <vt:lpstr>演示文稿设计模板</vt:lpstr>
      </vt:variant>
      <vt:variant>
        <vt:i4>2</vt:i4>
      </vt:variant>
      <vt:variant>
        <vt:lpstr>幻灯片标题</vt:lpstr>
      </vt:variant>
      <vt:variant>
        <vt:i4>15</vt:i4>
      </vt:variant>
    </vt:vector>
  </HeadingPairs>
  <TitlesOfParts>
    <vt:vector size="22" baseType="lpstr">
      <vt:lpstr>Times New Roman</vt:lpstr>
      <vt:lpstr>宋体</vt:lpstr>
      <vt:lpstr>Arial</vt:lpstr>
      <vt:lpstr>微软雅黑</vt:lpstr>
      <vt:lpstr>Adobe 黑体 Std R</vt:lpstr>
      <vt:lpstr>2_默认设计模板</vt:lpstr>
      <vt:lpstr>1_默认设计模板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Company>php100.com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PHP100视频教程</dc:title>
  <dc:creator>PHP100.com</dc:creator>
  <dc:description>2012版</dc:description>
  <cp:lastModifiedBy>alan</cp:lastModifiedBy>
  <cp:revision>64</cp:revision>
  <dcterms:created xsi:type="dcterms:W3CDTF">2007-03-06T05:07:27Z</dcterms:created>
  <dcterms:modified xsi:type="dcterms:W3CDTF">2012-02-08T03:17:03Z</dcterms:modified>
  <cp:version>1.2</cp:version>
</cp:coreProperties>
</file>