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20" r:id="rId2"/>
  </p:sldMasterIdLst>
  <p:notesMasterIdLst>
    <p:notesMasterId r:id="rId15"/>
  </p:notesMasterIdLst>
  <p:handoutMasterIdLst>
    <p:handoutMasterId r:id="rId16"/>
  </p:handoutMasterIdLst>
  <p:sldIdLst>
    <p:sldId id="309" r:id="rId3"/>
    <p:sldId id="314" r:id="rId4"/>
    <p:sldId id="315" r:id="rId5"/>
    <p:sldId id="316" r:id="rId6"/>
    <p:sldId id="317" r:id="rId7"/>
    <p:sldId id="318" r:id="rId8"/>
    <p:sldId id="319" r:id="rId9"/>
    <p:sldId id="321" r:id="rId10"/>
    <p:sldId id="322" r:id="rId11"/>
    <p:sldId id="324" r:id="rId12"/>
    <p:sldId id="323" r:id="rId13"/>
    <p:sldId id="313" r:id="rId14"/>
  </p:sldIdLst>
  <p:sldSz cx="9864725" cy="6858000"/>
  <p:notesSz cx="6808788" cy="98234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A8200"/>
    <a:srgbClr val="FFBD5B"/>
    <a:srgbClr val="C9C400"/>
    <a:srgbClr val="37992F"/>
    <a:srgbClr val="80AD1B"/>
    <a:srgbClr val="7A9E2A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84472" autoAdjust="0"/>
  </p:normalViewPr>
  <p:slideViewPr>
    <p:cSldViewPr>
      <p:cViewPr>
        <p:scale>
          <a:sx n="66" d="100"/>
          <a:sy n="66" d="100"/>
        </p:scale>
        <p:origin x="-408" y="54"/>
      </p:cViewPr>
      <p:guideLst>
        <p:guide orient="horz" pos="2160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60" y="-108"/>
      </p:cViewPr>
      <p:guideLst>
        <p:guide orient="horz" pos="3094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3474660-0011-4387-92A4-54B42E958C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7238" y="738188"/>
            <a:ext cx="5297487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619FC5-6055-4FC8-AE9D-59DA01DE90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9775" y="2130425"/>
            <a:ext cx="838517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550" y="3886200"/>
            <a:ext cx="69056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713" y="1600200"/>
            <a:ext cx="8877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1688" y="274638"/>
            <a:ext cx="2219325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713" y="274638"/>
            <a:ext cx="65055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713" y="1600200"/>
            <a:ext cx="8877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4406900"/>
            <a:ext cx="83851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9463" y="2906713"/>
            <a:ext cx="83851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3713" y="1600200"/>
            <a:ext cx="43624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8563" y="1600200"/>
            <a:ext cx="43624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3713" y="1535113"/>
            <a:ext cx="435768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713" y="2174875"/>
            <a:ext cx="435768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1738" y="1535113"/>
            <a:ext cx="43592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1738" y="2174875"/>
            <a:ext cx="43592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3050"/>
            <a:ext cx="32448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25" y="273050"/>
            <a:ext cx="551338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713" y="1435100"/>
            <a:ext cx="32448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3575" y="4800600"/>
            <a:ext cx="5918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33575" y="612775"/>
            <a:ext cx="5918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33575" y="5367338"/>
            <a:ext cx="5918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ppt图-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-1588"/>
            <a:ext cx="9864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7399338" y="6500813"/>
            <a:ext cx="262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900" b="1" i="1" dirty="0">
                <a:solidFill>
                  <a:srgbClr val="005696"/>
                </a:solidFill>
                <a:ea typeface="宋体" pitchFamily="2" charset="-122"/>
              </a:rPr>
              <a:t>Network Optimization Expert Team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0" y="0"/>
            <a:ext cx="9864725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/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0" y="785813"/>
            <a:ext cx="9864725" cy="214312"/>
          </a:xfrm>
          <a:prstGeom prst="rect">
            <a:avLst/>
          </a:prstGeom>
          <a:solidFill>
            <a:srgbClr val="EBFF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0" y="1000108"/>
            <a:ext cx="9863725" cy="5857892"/>
          </a:xfrm>
          <a:prstGeom prst="rect">
            <a:avLst/>
          </a:prstGeom>
          <a:gradFill flip="none" rotWithShape="1">
            <a:gsLst>
              <a:gs pos="0">
                <a:srgbClr val="D9F2F7"/>
              </a:gs>
              <a:gs pos="50000">
                <a:srgbClr val="D9F2F7">
                  <a:alpha val="44000"/>
                </a:srgbClr>
              </a:gs>
              <a:gs pos="100000">
                <a:srgbClr val="EBFFFF">
                  <a:alpha val="42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/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0" y="6715125"/>
            <a:ext cx="8477250" cy="142875"/>
          </a:xfrm>
          <a:prstGeom prst="rect">
            <a:avLst/>
          </a:prstGeom>
          <a:solidFill>
            <a:srgbClr val="D9F2F7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 flipV="1">
            <a:off x="8323263" y="6715125"/>
            <a:ext cx="1541462" cy="142875"/>
          </a:xfrm>
          <a:prstGeom prst="rect">
            <a:avLst/>
          </a:prstGeom>
          <a:solidFill>
            <a:srgbClr val="FFCC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grpSp>
        <p:nvGrpSpPr>
          <p:cNvPr id="2059" name="矩形 9"/>
          <p:cNvGrpSpPr>
            <a:grpSpLocks/>
          </p:cNvGrpSpPr>
          <p:nvPr/>
        </p:nvGrpSpPr>
        <p:grpSpPr bwMode="auto">
          <a:xfrm>
            <a:off x="303213" y="993775"/>
            <a:ext cx="7642225" cy="60325"/>
            <a:chOff x="177" y="626"/>
            <a:chExt cx="4462" cy="38"/>
          </a:xfrm>
        </p:grpSpPr>
        <p:pic>
          <p:nvPicPr>
            <p:cNvPr id="2061" name="矩形 9"/>
            <p:cNvPicPr>
              <a:picLocks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77" y="626"/>
              <a:ext cx="4462" cy="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2349" name="Text Box 13"/>
            <p:cNvSpPr txBox="1">
              <a:spLocks noChangeArrowheads="1"/>
            </p:cNvSpPr>
            <p:nvPr/>
          </p:nvSpPr>
          <p:spPr bwMode="auto">
            <a:xfrm rot="10800000">
              <a:off x="180" y="630"/>
              <a:ext cx="44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zh-CN" b="1">
                <a:ea typeface="宋体" pitchFamily="2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 flipV="1">
            <a:off x="0" y="981075"/>
            <a:ext cx="461963" cy="74613"/>
          </a:xfrm>
          <a:prstGeom prst="rect">
            <a:avLst/>
          </a:prstGeom>
          <a:solidFill>
            <a:srgbClr val="F6C7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3"/>
          <p:cNvSpPr>
            <a:spLocks noChangeArrowheads="1"/>
          </p:cNvSpPr>
          <p:nvPr/>
        </p:nvSpPr>
        <p:spPr bwMode="gray">
          <a:xfrm>
            <a:off x="1044575" y="1773238"/>
            <a:ext cx="1643063" cy="423862"/>
          </a:xfrm>
          <a:prstGeom prst="rect">
            <a:avLst/>
          </a:prstGeom>
          <a:gradFill flip="none" rotWithShape="1">
            <a:gsLst>
              <a:gs pos="0">
                <a:srgbClr val="5AAB1D">
                  <a:shade val="30000"/>
                  <a:satMod val="115000"/>
                </a:srgbClr>
              </a:gs>
              <a:gs pos="50000">
                <a:srgbClr val="5AAB1D">
                  <a:shade val="67500"/>
                  <a:satMod val="115000"/>
                </a:srgbClr>
              </a:gs>
              <a:gs pos="100000">
                <a:srgbClr val="5AAB1D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76200" dist="63500" dir="19620000" sy="23000" kx="-1200000" algn="bl" rotWithShape="0">
              <a:prstClr val="black">
                <a:alpha val="51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979613" y="2781300"/>
            <a:ext cx="62245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en-US" altLang="zh-CN" b="1">
                <a:latin typeface="Adobe 黑体 Std R" pitchFamily="34" charset="-122"/>
                <a:ea typeface="Adobe 黑体 Std R" pitchFamily="34" charset="-122"/>
              </a:rPr>
              <a:t>PHP5.4 </a:t>
            </a:r>
            <a:r>
              <a:rPr lang="zh-CN" altLang="en-US" b="1">
                <a:latin typeface="Adobe 黑体 Std R" pitchFamily="34" charset="-122"/>
                <a:ea typeface="Adobe 黑体 Std R" pitchFamily="34" charset="-122"/>
              </a:rPr>
              <a:t>的</a:t>
            </a:r>
            <a:r>
              <a:rPr lang="en-US" altLang="zh-CN" b="1">
                <a:latin typeface="Adobe 黑体 Std R" pitchFamily="34" charset="-122"/>
                <a:ea typeface="Adobe 黑体 Std R" pitchFamily="34" charset="-122"/>
              </a:rPr>
              <a:t>while / for / break / continue</a:t>
            </a:r>
          </a:p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en-US" altLang="zh-CN" b="1">
                <a:latin typeface="Adobe 黑体 Std R" pitchFamily="34" charset="-122"/>
                <a:ea typeface="Adobe 黑体 Std R" pitchFamily="34" charset="-122"/>
              </a:rPr>
              <a:t>PHP5.4 </a:t>
            </a:r>
            <a:r>
              <a:rPr lang="zh-CN" altLang="en-US" b="1">
                <a:latin typeface="Adobe 黑体 Std R" pitchFamily="34" charset="-122"/>
                <a:ea typeface="Adobe 黑体 Std R" pitchFamily="34" charset="-122"/>
              </a:rPr>
              <a:t>的系统函数和自定义函数</a:t>
            </a:r>
            <a:endParaRPr lang="en-US" altLang="zh-CN" b="1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447675" y="5956300"/>
            <a:ext cx="2287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CF350B"/>
                </a:solidFill>
                <a:latin typeface="Adobe 黑体 Std R" pitchFamily="34" charset="-122"/>
                <a:ea typeface="Adobe 黑体 Std R" pitchFamily="34" charset="-122"/>
              </a:rPr>
              <a:t>主讲：</a:t>
            </a:r>
            <a:r>
              <a:rPr lang="zh-CN" altLang="en-US" sz="1400" b="1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张恩民</a:t>
            </a:r>
          </a:p>
          <a:p>
            <a:r>
              <a:rPr lang="zh-CN" altLang="en-US" sz="1400" b="1">
                <a:solidFill>
                  <a:srgbClr val="CF350B"/>
                </a:solidFill>
                <a:latin typeface="Adobe 黑体 Std R" pitchFamily="34" charset="-122"/>
                <a:ea typeface="Adobe 黑体 Std R" pitchFamily="34" charset="-122"/>
              </a:rPr>
              <a:t>官网：</a:t>
            </a:r>
            <a:r>
              <a:rPr lang="en-US" altLang="zh-CN" sz="1400" b="1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www.php100.com</a:t>
            </a:r>
          </a:p>
        </p:txBody>
      </p:sp>
      <p:sp>
        <p:nvSpPr>
          <p:cNvPr id="17413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循环结构、系统函数和自定义函数</a:t>
            </a:r>
            <a:endParaRPr lang="en-US" altLang="zh-CN" sz="2600" b="1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循环结构、系统函数和自定义函数</a:t>
            </a:r>
            <a:endParaRPr lang="en-US" altLang="zh-CN" sz="2600" b="1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890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468313" y="1484313"/>
            <a:ext cx="43132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的系统函数和自定函数</a:t>
            </a:r>
            <a:endParaRPr lang="en-US" altLang="zh-CN" b="1"/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900113" y="3284538"/>
            <a:ext cx="5843587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1800" b="1"/>
              <a:t>  function cl($n,$v){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简化常量为</a:t>
            </a:r>
            <a:r>
              <a:rPr lang="en-US" altLang="zh-CN" sz="1800" b="1">
                <a:solidFill>
                  <a:srgbClr val="37992F"/>
                </a:solidFill>
              </a:rPr>
              <a:t>cl</a:t>
            </a:r>
          </a:p>
          <a:p>
            <a:pPr>
              <a:lnSpc>
                <a:spcPct val="180000"/>
              </a:lnSpc>
            </a:pPr>
            <a:r>
              <a:rPr lang="en-US" altLang="zh-CN" sz="1800" b="1"/>
              <a:t>  	define($n,$v);</a:t>
            </a:r>
          </a:p>
          <a:p>
            <a:pPr>
              <a:lnSpc>
                <a:spcPct val="180000"/>
              </a:lnSpc>
            </a:pPr>
            <a:r>
              <a:rPr lang="en-US" altLang="zh-CN" sz="1800" b="1"/>
              <a:t>  }</a:t>
            </a:r>
          </a:p>
          <a:p>
            <a:pPr>
              <a:lnSpc>
                <a:spcPct val="180000"/>
              </a:lnSpc>
            </a:pPr>
            <a:r>
              <a:rPr lang="en-US" altLang="zh-CN" sz="1800" b="1"/>
              <a:t>  cl("NA","PHP100");</a:t>
            </a:r>
          </a:p>
          <a:p>
            <a:pPr>
              <a:lnSpc>
                <a:spcPct val="180000"/>
              </a:lnSpc>
            </a:pPr>
            <a:r>
              <a:rPr lang="en-US" altLang="zh-CN" sz="1800" b="1"/>
              <a:t>  echo NA;	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输出结果：</a:t>
            </a:r>
            <a:r>
              <a:rPr lang="en-US" altLang="zh-CN" sz="1800" b="1">
                <a:solidFill>
                  <a:srgbClr val="37992F"/>
                </a:solidFill>
              </a:rPr>
              <a:t>php100</a:t>
            </a:r>
            <a:endParaRPr lang="zh-CN" altLang="en-US" sz="1800" b="1">
              <a:solidFill>
                <a:srgbClr val="37992F"/>
              </a:solidFill>
            </a:endParaRP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6011863" y="2781300"/>
            <a:ext cx="2936875" cy="3651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tIns="0" bIns="0" anchor="ctr">
            <a:spAutoFit/>
          </a:bodyPr>
          <a:lstStyle/>
          <a:p>
            <a:r>
              <a:rPr lang="en-US" altLang="zh-CN" b="1"/>
              <a:t>PHP</a:t>
            </a:r>
            <a:r>
              <a:rPr lang="zh-CN" altLang="en-US" b="1"/>
              <a:t>自定义函数嵌套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循环结构、系统函数和自定义函数</a:t>
            </a:r>
            <a:endParaRPr lang="en-US" altLang="zh-CN" sz="2600" b="1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842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68313" y="1484313"/>
            <a:ext cx="43132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的系统函数和自定函数</a:t>
            </a:r>
            <a:endParaRPr lang="en-US" altLang="zh-CN" b="1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260475" y="2852738"/>
            <a:ext cx="62690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  function fun1($n){		</a:t>
            </a:r>
          </a:p>
          <a:p>
            <a:r>
              <a:rPr lang="en-US" altLang="zh-CN" sz="1800" b="1"/>
              <a:t>  	if($n==1){</a:t>
            </a:r>
          </a:p>
          <a:p>
            <a:r>
              <a:rPr lang="en-US" altLang="zh-CN" sz="1800" b="1"/>
              <a:t>  	return 1;</a:t>
            </a:r>
          </a:p>
          <a:p>
            <a:r>
              <a:rPr lang="en-US" altLang="zh-CN" sz="1800" b="1"/>
              <a:t>  	}else{</a:t>
            </a:r>
          </a:p>
          <a:p>
            <a:r>
              <a:rPr lang="en-US" altLang="zh-CN" sz="1800" b="1"/>
              <a:t>  	return $n*fun1($n-1);</a:t>
            </a:r>
          </a:p>
          <a:p>
            <a:r>
              <a:rPr lang="en-US" altLang="zh-CN" sz="1800" b="1"/>
              <a:t>  	}</a:t>
            </a:r>
          </a:p>
          <a:p>
            <a:r>
              <a:rPr lang="en-US" altLang="zh-CN" sz="1800" b="1"/>
              <a:t>  }</a:t>
            </a:r>
          </a:p>
          <a:p>
            <a:r>
              <a:rPr lang="en-US" altLang="zh-CN" sz="1800" b="1"/>
              <a:t>  echo fun1(1)."&lt;br&gt;";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没有递归</a:t>
            </a:r>
          </a:p>
          <a:p>
            <a:r>
              <a:rPr lang="en-US" altLang="zh-CN" sz="1800" b="1"/>
              <a:t>  echo fun1(2)."&lt;br&gt;";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递归</a:t>
            </a:r>
            <a:r>
              <a:rPr lang="en-US" altLang="zh-CN" sz="1800" b="1">
                <a:solidFill>
                  <a:srgbClr val="37992F"/>
                </a:solidFill>
              </a:rPr>
              <a:t>1</a:t>
            </a:r>
            <a:r>
              <a:rPr lang="zh-CN" altLang="en-US" sz="1800" b="1">
                <a:solidFill>
                  <a:srgbClr val="37992F"/>
                </a:solidFill>
              </a:rPr>
              <a:t>次，调用本身</a:t>
            </a:r>
            <a:r>
              <a:rPr lang="en-US" altLang="zh-CN" sz="1800" b="1">
                <a:solidFill>
                  <a:srgbClr val="37992F"/>
                </a:solidFill>
              </a:rPr>
              <a:t>1</a:t>
            </a:r>
            <a:r>
              <a:rPr lang="zh-CN" altLang="en-US" sz="1800" b="1">
                <a:solidFill>
                  <a:srgbClr val="37992F"/>
                </a:solidFill>
              </a:rPr>
              <a:t>次</a:t>
            </a:r>
          </a:p>
          <a:p>
            <a:r>
              <a:rPr lang="en-US" altLang="zh-CN" sz="1800" b="1"/>
              <a:t>  echo fun1(3)."&lt;br&gt;";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递归</a:t>
            </a:r>
            <a:r>
              <a:rPr lang="en-US" altLang="zh-CN" sz="1800" b="1">
                <a:solidFill>
                  <a:srgbClr val="37992F"/>
                </a:solidFill>
              </a:rPr>
              <a:t>2</a:t>
            </a:r>
            <a:r>
              <a:rPr lang="zh-CN" altLang="en-US" sz="1800" b="1">
                <a:solidFill>
                  <a:srgbClr val="37992F"/>
                </a:solidFill>
              </a:rPr>
              <a:t>次，调用本身</a:t>
            </a:r>
            <a:r>
              <a:rPr lang="en-US" altLang="zh-CN" sz="1800" b="1">
                <a:solidFill>
                  <a:srgbClr val="37992F"/>
                </a:solidFill>
              </a:rPr>
              <a:t>2</a:t>
            </a:r>
            <a:r>
              <a:rPr lang="zh-CN" altLang="en-US" sz="1800" b="1">
                <a:solidFill>
                  <a:srgbClr val="37992F"/>
                </a:solidFill>
              </a:rPr>
              <a:t>次</a:t>
            </a:r>
          </a:p>
          <a:p>
            <a:r>
              <a:rPr lang="en-US" altLang="zh-CN" sz="1800" b="1"/>
              <a:t>  echo fun1(4)."&lt;br&gt;";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递归</a:t>
            </a:r>
            <a:r>
              <a:rPr lang="en-US" altLang="zh-CN" sz="1800" b="1">
                <a:solidFill>
                  <a:srgbClr val="37992F"/>
                </a:solidFill>
              </a:rPr>
              <a:t>3</a:t>
            </a:r>
            <a:r>
              <a:rPr lang="zh-CN" altLang="en-US" sz="1800" b="1">
                <a:solidFill>
                  <a:srgbClr val="37992F"/>
                </a:solidFill>
              </a:rPr>
              <a:t>次，调用本身</a:t>
            </a:r>
            <a:r>
              <a:rPr lang="en-US" altLang="zh-CN" sz="1800" b="1">
                <a:solidFill>
                  <a:srgbClr val="37992F"/>
                </a:solidFill>
              </a:rPr>
              <a:t>3</a:t>
            </a:r>
            <a:r>
              <a:rPr lang="zh-CN" altLang="en-US" sz="1800" b="1">
                <a:solidFill>
                  <a:srgbClr val="37992F"/>
                </a:solidFill>
              </a:rPr>
              <a:t>次</a:t>
            </a:r>
          </a:p>
          <a:p>
            <a:r>
              <a:rPr lang="en-US" altLang="zh-CN" sz="1800" b="1"/>
              <a:t>  echo fun1(5)."&lt;br&gt;";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递归</a:t>
            </a:r>
            <a:r>
              <a:rPr lang="en-US" altLang="zh-CN" sz="1800" b="1">
                <a:solidFill>
                  <a:srgbClr val="37992F"/>
                </a:solidFill>
              </a:rPr>
              <a:t>4</a:t>
            </a:r>
            <a:r>
              <a:rPr lang="zh-CN" altLang="en-US" sz="1800" b="1">
                <a:solidFill>
                  <a:srgbClr val="37992F"/>
                </a:solidFill>
              </a:rPr>
              <a:t>次，调用本身</a:t>
            </a:r>
            <a:r>
              <a:rPr lang="en-US" altLang="zh-CN" sz="1800" b="1">
                <a:solidFill>
                  <a:srgbClr val="37992F"/>
                </a:solidFill>
              </a:rPr>
              <a:t>4</a:t>
            </a:r>
            <a:r>
              <a:rPr lang="zh-CN" altLang="en-US" sz="1800" b="1">
                <a:solidFill>
                  <a:srgbClr val="37992F"/>
                </a:solidFill>
              </a:rPr>
              <a:t>次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6011863" y="2781300"/>
            <a:ext cx="2936875" cy="3651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tIns="0" bIns="0" anchor="ctr">
            <a:spAutoFit/>
          </a:bodyPr>
          <a:lstStyle/>
          <a:p>
            <a:r>
              <a:rPr lang="en-US" altLang="zh-CN" b="1"/>
              <a:t>PHP</a:t>
            </a:r>
            <a:r>
              <a:rPr lang="zh-CN" altLang="en-US" b="1"/>
              <a:t>自定义函数递归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8" name="Text Box 7"/>
          <p:cNvSpPr txBox="1">
            <a:spLocks noChangeArrowheads="1"/>
          </p:cNvSpPr>
          <p:nvPr/>
        </p:nvSpPr>
        <p:spPr bwMode="auto">
          <a:xfrm>
            <a:off x="1260475" y="2349500"/>
            <a:ext cx="7137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感谢收看本次教程</a:t>
            </a:r>
          </a:p>
          <a:p>
            <a:pPr algn="ctr"/>
            <a:endParaRPr lang="zh-CN" altLang="en-US" sz="4000" b="1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欢迎访问</a:t>
            </a:r>
            <a:r>
              <a:rPr lang="en-US" altLang="zh-CN" sz="4000" b="1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4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www.php100.com</a:t>
            </a:r>
          </a:p>
        </p:txBody>
      </p:sp>
      <p:sp>
        <p:nvSpPr>
          <p:cNvPr id="39939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循环结构、系统函数和自定义函数</a:t>
            </a:r>
            <a:endParaRPr lang="en-US" altLang="zh-CN" sz="2600" b="1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循环结构、系统函数和自定义函数</a:t>
            </a:r>
            <a:endParaRPr lang="en-US" altLang="zh-CN" sz="2600" b="1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323850" y="1341438"/>
            <a:ext cx="52276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</a:t>
            </a:r>
            <a:r>
              <a:rPr lang="en-US" altLang="zh-CN" b="1"/>
              <a:t>while / for / break / continue</a:t>
            </a:r>
          </a:p>
        </p:txBody>
      </p: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539750" y="2133600"/>
            <a:ext cx="8948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/>
              <a:t>在</a:t>
            </a:r>
            <a:r>
              <a:rPr lang="en-US" altLang="zh-CN" sz="1800"/>
              <a:t>PHP</a:t>
            </a:r>
            <a:r>
              <a:rPr lang="zh-CN" altLang="en-US" sz="1800"/>
              <a:t>编写代码时，我们经常需要让相同的代码块运行很多次。这时候就可以在代码中使用循环语句来完成这个任务。</a:t>
            </a:r>
            <a:r>
              <a:rPr lang="en-US" altLang="zh-CN" sz="1800"/>
              <a:t>PHP</a:t>
            </a:r>
            <a:r>
              <a:rPr lang="zh-CN" altLang="en-US" sz="1800"/>
              <a:t>的循环结构类似</a:t>
            </a:r>
            <a:r>
              <a:rPr lang="en-US" altLang="zh-CN" sz="1800"/>
              <a:t>C</a:t>
            </a:r>
            <a:r>
              <a:rPr lang="zh-CN" altLang="en-US" sz="1800"/>
              <a:t>中模式，有</a:t>
            </a:r>
            <a:r>
              <a:rPr lang="en-US" altLang="zh-CN" sz="1800"/>
              <a:t>while</a:t>
            </a:r>
            <a:r>
              <a:rPr lang="zh-CN" altLang="en-US" sz="1800"/>
              <a:t>、</a:t>
            </a:r>
            <a:r>
              <a:rPr lang="en-US" altLang="zh-CN" sz="1800"/>
              <a:t>do-while</a:t>
            </a:r>
            <a:r>
              <a:rPr lang="zh-CN" altLang="en-US" sz="1800"/>
              <a:t>、</a:t>
            </a:r>
            <a:r>
              <a:rPr lang="en-US" altLang="zh-CN" sz="1800"/>
              <a:t>for</a:t>
            </a:r>
            <a:endParaRPr lang="zh-CN" altLang="en-US" sz="1800"/>
          </a:p>
        </p:txBody>
      </p:sp>
      <p:sp>
        <p:nvSpPr>
          <p:cNvPr id="19461" name="Rectangle 9"/>
          <p:cNvSpPr>
            <a:spLocks noChangeArrowheads="1"/>
          </p:cNvSpPr>
          <p:nvPr/>
        </p:nvSpPr>
        <p:spPr bwMode="auto">
          <a:xfrm>
            <a:off x="828675" y="3284538"/>
            <a:ext cx="16668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>
            <a:spAutoFit/>
          </a:bodyPr>
          <a:lstStyle/>
          <a:p>
            <a:pPr indent="266700"/>
            <a:r>
              <a:rPr lang="en-US" altLang="zh-CN" sz="1800" b="1"/>
              <a:t>while</a:t>
            </a:r>
            <a:r>
              <a:rPr lang="zh-CN" altLang="en-US" sz="1800" b="1"/>
              <a:t>语句</a:t>
            </a:r>
          </a:p>
          <a:p>
            <a:pPr indent="266700"/>
            <a:r>
              <a:rPr lang="zh-CN" altLang="en-US" sz="1800" b="1" i="1"/>
              <a:t>格式：</a:t>
            </a:r>
          </a:p>
          <a:p>
            <a:pPr indent="266700"/>
            <a:endParaRPr lang="zh-CN" altLang="en-US" sz="1800"/>
          </a:p>
          <a:p>
            <a:pPr indent="266700"/>
            <a:r>
              <a:rPr lang="en-US" altLang="zh-CN" sz="1800" b="1" i="1"/>
              <a:t>while (</a:t>
            </a:r>
            <a:r>
              <a:rPr lang="en-US" altLang="zh-CN" sz="1800" b="1" i="1">
                <a:solidFill>
                  <a:srgbClr val="DA8200"/>
                </a:solidFill>
              </a:rPr>
              <a:t>expr</a:t>
            </a:r>
            <a:r>
              <a:rPr lang="en-US" altLang="zh-CN" sz="1800" b="1" i="1"/>
              <a:t>){</a:t>
            </a:r>
            <a:endParaRPr lang="en-US" altLang="zh-CN" sz="1800"/>
          </a:p>
          <a:p>
            <a:pPr indent="266700"/>
            <a:r>
              <a:rPr lang="en-US" altLang="zh-CN" sz="1800" b="1" i="1">
                <a:solidFill>
                  <a:schemeClr val="accent2"/>
                </a:solidFill>
              </a:rPr>
              <a:t>statements</a:t>
            </a:r>
            <a:endParaRPr lang="en-US" altLang="zh-CN" sz="1800">
              <a:solidFill>
                <a:schemeClr val="accent2"/>
              </a:solidFill>
            </a:endParaRPr>
          </a:p>
          <a:p>
            <a:pPr indent="266700"/>
            <a:r>
              <a:rPr lang="en-US" altLang="zh-CN" sz="1800" b="1" i="1"/>
              <a:t>}</a:t>
            </a:r>
          </a:p>
        </p:txBody>
      </p:sp>
      <p:sp>
        <p:nvSpPr>
          <p:cNvPr id="19462" name="Rectangle 10"/>
          <p:cNvSpPr>
            <a:spLocks noChangeArrowheads="1"/>
          </p:cNvSpPr>
          <p:nvPr/>
        </p:nvSpPr>
        <p:spPr bwMode="auto">
          <a:xfrm>
            <a:off x="3276600" y="3068638"/>
            <a:ext cx="6192838" cy="31130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800" b="1"/>
              <a:t>while</a:t>
            </a:r>
            <a:r>
              <a:rPr lang="zh-CN" altLang="en-US" sz="1800" b="1"/>
              <a:t>循环比较简单，只要指定的</a:t>
            </a:r>
            <a:r>
              <a:rPr lang="en-US" altLang="zh-CN" sz="1800" b="1"/>
              <a:t>expr</a:t>
            </a:r>
            <a:r>
              <a:rPr lang="zh-CN" altLang="en-US" sz="1800" b="1"/>
              <a:t>条件成立，</a:t>
            </a:r>
          </a:p>
          <a:p>
            <a:r>
              <a:rPr lang="zh-CN" altLang="en-US" sz="1800" b="1"/>
              <a:t>则循环执行代码块。</a:t>
            </a:r>
          </a:p>
          <a:p>
            <a:endParaRPr lang="zh-CN" altLang="en-US" sz="1800" b="1"/>
          </a:p>
          <a:p>
            <a:r>
              <a:rPr lang="en-US" altLang="zh-CN" sz="1800" b="1"/>
              <a:t>1. &lt;?php</a:t>
            </a:r>
          </a:p>
          <a:p>
            <a:r>
              <a:rPr lang="en-US" altLang="zh-CN" sz="1800" b="1"/>
              <a:t>2.  $i=1;			//</a:t>
            </a:r>
            <a:r>
              <a:rPr lang="zh-CN" altLang="en-US" sz="1800" b="1"/>
              <a:t>初始一个变量</a:t>
            </a:r>
            <a:r>
              <a:rPr lang="en-US" altLang="zh-CN" sz="1800" b="1"/>
              <a:t>i</a:t>
            </a:r>
          </a:p>
          <a:p>
            <a:r>
              <a:rPr lang="en-US" altLang="zh-CN" sz="1800" b="1"/>
              <a:t>3.  while($i&lt;=5)		//</a:t>
            </a:r>
            <a:r>
              <a:rPr lang="zh-CN" altLang="en-US" sz="1800" b="1"/>
              <a:t>当变量</a:t>
            </a:r>
            <a:r>
              <a:rPr lang="en-US" altLang="zh-CN" sz="1800" b="1"/>
              <a:t>i</a:t>
            </a:r>
            <a:r>
              <a:rPr lang="zh-CN" altLang="en-US" sz="1800" b="1"/>
              <a:t>小于等于</a:t>
            </a:r>
            <a:r>
              <a:rPr lang="en-US" altLang="zh-CN" sz="1800" b="1"/>
              <a:t>5</a:t>
            </a:r>
            <a:r>
              <a:rPr lang="zh-CN" altLang="en-US" sz="1800" b="1"/>
              <a:t>时都执行</a:t>
            </a:r>
          </a:p>
          <a:p>
            <a:r>
              <a:rPr lang="en-US" altLang="zh-CN" sz="1800" b="1"/>
              <a:t>4.    {</a:t>
            </a:r>
          </a:p>
          <a:p>
            <a:r>
              <a:rPr lang="en-US" altLang="zh-CN" sz="1800" b="1"/>
              <a:t>5.    echo "The number is " . $i . "&lt;br /&gt;";	</a:t>
            </a:r>
          </a:p>
          <a:p>
            <a:r>
              <a:rPr lang="en-US" altLang="zh-CN" sz="1800" b="1"/>
              <a:t>6.    $i++;		//</a:t>
            </a:r>
            <a:r>
              <a:rPr lang="zh-CN" altLang="en-US" sz="1800" b="1"/>
              <a:t>变量</a:t>
            </a:r>
            <a:r>
              <a:rPr lang="en-US" altLang="zh-CN" sz="1800" b="1"/>
              <a:t>i</a:t>
            </a:r>
            <a:r>
              <a:rPr lang="zh-CN" altLang="en-US" sz="1800" b="1"/>
              <a:t>递增运算</a:t>
            </a:r>
          </a:p>
          <a:p>
            <a:r>
              <a:rPr lang="en-US" altLang="zh-CN" sz="1800" b="1"/>
              <a:t>7.    }</a:t>
            </a:r>
          </a:p>
          <a:p>
            <a:r>
              <a:rPr lang="en-US" altLang="zh-CN" sz="1800" b="1"/>
              <a:t>8. ?&gt;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循环结构、系统函数和自定义函数</a:t>
            </a:r>
            <a:endParaRPr lang="en-US" altLang="zh-CN" sz="2600" b="1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23850" y="1341438"/>
            <a:ext cx="52276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</a:t>
            </a:r>
            <a:r>
              <a:rPr lang="en-US" altLang="zh-CN" b="1"/>
              <a:t>while / for / break / continue</a:t>
            </a:r>
          </a:p>
        </p:txBody>
      </p:sp>
      <p:sp>
        <p:nvSpPr>
          <p:cNvPr id="21508" name="Rectangle 8"/>
          <p:cNvSpPr>
            <a:spLocks noChangeArrowheads="1"/>
          </p:cNvSpPr>
          <p:nvPr/>
        </p:nvSpPr>
        <p:spPr bwMode="auto">
          <a:xfrm>
            <a:off x="468313" y="2139950"/>
            <a:ext cx="885666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 sz="1800"/>
              <a:t>for</a:t>
            </a:r>
            <a:r>
              <a:rPr lang="zh-CN" altLang="en-US" sz="1800"/>
              <a:t>语句仅有单纯的一种，没有其他变化，但同时它也是最复杂、功能最强大的循环，任何</a:t>
            </a:r>
            <a:r>
              <a:rPr lang="en-US" altLang="zh-CN" sz="1800"/>
              <a:t>while</a:t>
            </a:r>
            <a:r>
              <a:rPr lang="zh-CN" altLang="en-US" sz="1800"/>
              <a:t>循环和</a:t>
            </a:r>
            <a:r>
              <a:rPr lang="en-US" altLang="zh-CN" sz="1800"/>
              <a:t>do…while</a:t>
            </a:r>
            <a:r>
              <a:rPr lang="zh-CN" altLang="en-US" sz="1800"/>
              <a:t>循环都可以用</a:t>
            </a:r>
            <a:r>
              <a:rPr lang="en-US" altLang="zh-CN" sz="1800"/>
              <a:t>for</a:t>
            </a:r>
            <a:r>
              <a:rPr lang="zh-CN" altLang="en-US" sz="1800"/>
              <a:t>循环代替。</a:t>
            </a:r>
          </a:p>
          <a:p>
            <a:pPr indent="266700"/>
            <a:endParaRPr lang="zh-CN" altLang="en-US" sz="1800"/>
          </a:p>
          <a:p>
            <a:pPr indent="266700"/>
            <a:r>
              <a:rPr lang="zh-CN" altLang="en-US" sz="1800" b="1" i="1"/>
              <a:t>格式：</a:t>
            </a:r>
            <a:endParaRPr lang="zh-CN" altLang="en-US" sz="1800"/>
          </a:p>
          <a:p>
            <a:pPr indent="266700"/>
            <a:r>
              <a:rPr lang="en-US" altLang="zh-CN" sz="1800" b="1" i="1"/>
              <a:t>for (</a:t>
            </a:r>
            <a:r>
              <a:rPr lang="en-US" altLang="zh-CN" sz="1800" b="1" i="1">
                <a:solidFill>
                  <a:schemeClr val="accent2"/>
                </a:solidFill>
              </a:rPr>
              <a:t>expr1</a:t>
            </a:r>
            <a:r>
              <a:rPr lang="zh-CN" altLang="en-US" sz="1800" b="1" i="1">
                <a:solidFill>
                  <a:schemeClr val="accent2"/>
                </a:solidFill>
              </a:rPr>
              <a:t>；</a:t>
            </a:r>
            <a:r>
              <a:rPr lang="en-US" altLang="zh-CN" sz="1800" b="1" i="1">
                <a:solidFill>
                  <a:schemeClr val="accent2"/>
                </a:solidFill>
              </a:rPr>
              <a:t>expr2</a:t>
            </a:r>
            <a:r>
              <a:rPr lang="zh-CN" altLang="en-US" sz="1800" b="1" i="1">
                <a:solidFill>
                  <a:schemeClr val="accent2"/>
                </a:solidFill>
              </a:rPr>
              <a:t>；</a:t>
            </a:r>
            <a:r>
              <a:rPr lang="en-US" altLang="zh-CN" sz="1800" b="1" i="1">
                <a:solidFill>
                  <a:schemeClr val="accent2"/>
                </a:solidFill>
              </a:rPr>
              <a:t>expr3</a:t>
            </a:r>
            <a:r>
              <a:rPr lang="en-US" altLang="zh-CN" sz="1800" b="1" i="1"/>
              <a:t>){</a:t>
            </a:r>
            <a:endParaRPr lang="en-US" altLang="zh-CN" sz="1800"/>
          </a:p>
          <a:p>
            <a:pPr indent="266700"/>
            <a:r>
              <a:rPr lang="en-US" altLang="zh-CN" sz="1800" b="1" i="1">
                <a:solidFill>
                  <a:schemeClr val="accent2"/>
                </a:solidFill>
              </a:rPr>
              <a:t>statement</a:t>
            </a:r>
            <a:endParaRPr lang="en-US" altLang="zh-CN" sz="1800">
              <a:solidFill>
                <a:schemeClr val="accent2"/>
              </a:solidFill>
            </a:endParaRPr>
          </a:p>
          <a:p>
            <a:pPr indent="266700"/>
            <a:r>
              <a:rPr lang="en-US" altLang="zh-CN" sz="1800" b="1" i="1"/>
              <a:t>}</a:t>
            </a:r>
          </a:p>
        </p:txBody>
      </p:sp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3779838" y="3141663"/>
            <a:ext cx="5421312" cy="28384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1. &lt;?php</a:t>
            </a:r>
          </a:p>
          <a:p>
            <a:r>
              <a:rPr lang="en-US" altLang="zh-CN" sz="1800" b="1"/>
              <a:t>2. for ($i=1; $i&lt;=5; $i++)		</a:t>
            </a:r>
          </a:p>
          <a:p>
            <a:r>
              <a:rPr lang="en-US" altLang="zh-CN" sz="1800" b="1"/>
              <a:t>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初始值</a:t>
            </a:r>
            <a:r>
              <a:rPr lang="en-US" altLang="zh-CN" sz="1800" b="1">
                <a:solidFill>
                  <a:srgbClr val="37992F"/>
                </a:solidFill>
              </a:rPr>
              <a:t>1</a:t>
            </a:r>
            <a:r>
              <a:rPr lang="zh-CN" altLang="en-US" sz="1800" b="1">
                <a:solidFill>
                  <a:srgbClr val="37992F"/>
                </a:solidFill>
              </a:rPr>
              <a:t>；小于等于</a:t>
            </a:r>
            <a:r>
              <a:rPr lang="en-US" altLang="zh-CN" sz="1800" b="1">
                <a:solidFill>
                  <a:srgbClr val="37992F"/>
                </a:solidFill>
              </a:rPr>
              <a:t>5</a:t>
            </a:r>
            <a:r>
              <a:rPr lang="zh-CN" altLang="en-US" sz="1800" b="1">
                <a:solidFill>
                  <a:srgbClr val="37992F"/>
                </a:solidFill>
              </a:rPr>
              <a:t>时；变量加</a:t>
            </a:r>
            <a:r>
              <a:rPr lang="en-US" altLang="zh-CN" sz="1800" b="1">
                <a:solidFill>
                  <a:srgbClr val="37992F"/>
                </a:solidFill>
              </a:rPr>
              <a:t>1</a:t>
            </a:r>
          </a:p>
          <a:p>
            <a:r>
              <a:rPr lang="en-US" altLang="zh-CN" sz="1800" b="1"/>
              <a:t>3. {</a:t>
            </a:r>
          </a:p>
          <a:p>
            <a:r>
              <a:rPr lang="en-US" altLang="zh-CN" sz="1800" b="1"/>
              <a:t>4.   echo "Hello"; 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输出一次</a:t>
            </a:r>
            <a:r>
              <a:rPr lang="en-US" altLang="zh-CN" sz="1800" b="1">
                <a:solidFill>
                  <a:srgbClr val="37992F"/>
                </a:solidFill>
              </a:rPr>
              <a:t>Hello</a:t>
            </a:r>
            <a:endParaRPr lang="en-US" altLang="zh-CN" sz="1800" b="1"/>
          </a:p>
          <a:p>
            <a:r>
              <a:rPr lang="en-US" altLang="zh-CN" sz="1800" b="1"/>
              <a:t>5.   if($i==3){				</a:t>
            </a:r>
          </a:p>
          <a:p>
            <a:r>
              <a:rPr lang="en-US" altLang="zh-CN" sz="1800" b="1"/>
              <a:t>6.    break; 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当变量值为</a:t>
            </a:r>
            <a:r>
              <a:rPr lang="en-US" altLang="zh-CN" sz="1800" b="1">
                <a:solidFill>
                  <a:srgbClr val="37992F"/>
                </a:solidFill>
              </a:rPr>
              <a:t>3</a:t>
            </a:r>
            <a:r>
              <a:rPr lang="zh-CN" altLang="en-US" sz="1800" b="1">
                <a:solidFill>
                  <a:srgbClr val="37992F"/>
                </a:solidFill>
              </a:rPr>
              <a:t>时跳出循环</a:t>
            </a:r>
          </a:p>
          <a:p>
            <a:r>
              <a:rPr lang="en-US" altLang="zh-CN" sz="1800" b="1"/>
              <a:t>7.   }</a:t>
            </a:r>
          </a:p>
          <a:p>
            <a:r>
              <a:rPr lang="en-US" altLang="zh-CN" sz="1800" b="1"/>
              <a:t>8. }</a:t>
            </a:r>
          </a:p>
          <a:p>
            <a:r>
              <a:rPr lang="en-US" altLang="zh-CN" sz="1800" b="1"/>
              <a:t>9. ?&gt;</a:t>
            </a:r>
            <a:endParaRPr lang="zh-CN" altLang="en-US" sz="1800" b="1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971550" y="3573463"/>
            <a:ext cx="360363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1763713" y="3644900"/>
            <a:ext cx="4318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2484438" y="3644900"/>
            <a:ext cx="3603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68313" y="4941888"/>
            <a:ext cx="798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/>
              <a:t>初始值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331913" y="4868863"/>
            <a:ext cx="593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/>
              <a:t>条件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195513" y="4941888"/>
            <a:ext cx="1003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/>
              <a:t>变化条件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 flipV="1">
            <a:off x="1476375" y="4005263"/>
            <a:ext cx="1152525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339975" y="5949950"/>
            <a:ext cx="1003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/>
              <a:t>执行内容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403350" y="5084763"/>
            <a:ext cx="69850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403350" y="4221163"/>
            <a:ext cx="69850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3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循环结构、系统函数和自定义函数</a:t>
            </a:r>
            <a:endParaRPr lang="en-US" altLang="zh-CN" sz="2600" b="1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323850" y="1341438"/>
            <a:ext cx="52276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</a:t>
            </a:r>
            <a:r>
              <a:rPr lang="en-US" altLang="zh-CN" b="1"/>
              <a:t>while / for / break / continue</a:t>
            </a:r>
          </a:p>
        </p:txBody>
      </p: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468313" y="2205038"/>
            <a:ext cx="87122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zh-CN" altLang="en-US" sz="1800"/>
              <a:t>在</a:t>
            </a:r>
            <a:r>
              <a:rPr lang="en-US" altLang="zh-CN" sz="1800"/>
              <a:t>switch</a:t>
            </a:r>
            <a:r>
              <a:rPr lang="zh-CN" altLang="en-US" sz="1800"/>
              <a:t>和</a:t>
            </a:r>
            <a:r>
              <a:rPr lang="en-US" altLang="zh-CN" sz="1800"/>
              <a:t>for</a:t>
            </a:r>
            <a:r>
              <a:rPr lang="zh-CN" altLang="en-US" sz="1800"/>
              <a:t>语句的举例中都用到了</a:t>
            </a:r>
            <a:r>
              <a:rPr lang="en-US" altLang="zh-CN" sz="1800"/>
              <a:t>break</a:t>
            </a:r>
            <a:r>
              <a:rPr lang="zh-CN" altLang="en-US" sz="1800"/>
              <a:t>语句，它的作用就是跳出整个的</a:t>
            </a:r>
            <a:r>
              <a:rPr lang="en-US" altLang="zh-CN" sz="1800"/>
              <a:t>switch</a:t>
            </a:r>
            <a:r>
              <a:rPr lang="zh-CN" altLang="en-US" sz="1800"/>
              <a:t>或</a:t>
            </a:r>
            <a:r>
              <a:rPr lang="en-US" altLang="zh-CN" sz="1800"/>
              <a:t>for</a:t>
            </a:r>
            <a:r>
              <a:rPr lang="zh-CN" altLang="en-US" sz="1800"/>
              <a:t>语句体，执行循环体后面的语句。而</a:t>
            </a:r>
            <a:r>
              <a:rPr lang="en-US" altLang="zh-CN" sz="1800"/>
              <a:t>continue</a:t>
            </a:r>
            <a:r>
              <a:rPr lang="zh-CN" altLang="en-US" sz="1800"/>
              <a:t>经常用在</a:t>
            </a:r>
            <a:r>
              <a:rPr lang="en-US" altLang="zh-CN" sz="1800"/>
              <a:t>for</a:t>
            </a:r>
            <a:r>
              <a:rPr lang="zh-CN" altLang="en-US" sz="1800"/>
              <a:t>或</a:t>
            </a:r>
            <a:r>
              <a:rPr lang="en-US" altLang="zh-CN" sz="1800"/>
              <a:t>do while</a:t>
            </a:r>
            <a:r>
              <a:rPr lang="zh-CN" altLang="en-US" sz="1800"/>
              <a:t>循环语句中，表示跳出本次循环，继续进入下一次的循环。这也是</a:t>
            </a:r>
            <a:r>
              <a:rPr lang="en-US" altLang="zh-CN" sz="1800"/>
              <a:t>break</a:t>
            </a:r>
            <a:r>
              <a:rPr lang="zh-CN" altLang="en-US" sz="1800"/>
              <a:t>和</a:t>
            </a:r>
            <a:r>
              <a:rPr lang="en-US" altLang="zh-CN" sz="1800"/>
              <a:t>continue</a:t>
            </a:r>
            <a:r>
              <a:rPr lang="zh-CN" altLang="en-US" sz="1800"/>
              <a:t>的主要区别。</a:t>
            </a:r>
          </a:p>
        </p:txBody>
      </p:sp>
      <p:pic>
        <p:nvPicPr>
          <p:cNvPr id="23556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476375" y="4365625"/>
            <a:ext cx="673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break n  </a:t>
            </a:r>
            <a:r>
              <a:rPr lang="zh-CN" altLang="en-US"/>
              <a:t>跳出循环或条件后将</a:t>
            </a:r>
            <a:r>
              <a:rPr lang="zh-CN" altLang="en-US" b="1">
                <a:solidFill>
                  <a:srgbClr val="FF0000"/>
                </a:solidFill>
              </a:rPr>
              <a:t>结束</a:t>
            </a:r>
            <a:r>
              <a:rPr lang="zh-CN" altLang="en-US"/>
              <a:t>该循环体的操作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476375" y="5157788"/>
            <a:ext cx="679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continue </a:t>
            </a:r>
            <a:r>
              <a:rPr lang="zh-CN" altLang="en-US"/>
              <a:t>跳出循环或条件后将</a:t>
            </a:r>
            <a:r>
              <a:rPr lang="zh-CN" altLang="en-US" b="1">
                <a:solidFill>
                  <a:schemeClr val="accent2"/>
                </a:solidFill>
              </a:rPr>
              <a:t>继续</a:t>
            </a:r>
            <a:r>
              <a:rPr lang="zh-CN" altLang="en-US"/>
              <a:t>该循环体的操作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5076825" y="3213100"/>
            <a:ext cx="360045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1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循环结构、系统函数和自定义函数</a:t>
            </a:r>
            <a:endParaRPr lang="en-US" altLang="zh-CN" sz="2600" b="1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602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468313" y="1484313"/>
            <a:ext cx="43132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的系统函数和自定函数</a:t>
            </a:r>
            <a:endParaRPr lang="en-US" altLang="zh-CN" b="1"/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684213" y="2492375"/>
            <a:ext cx="49307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</a:rPr>
              <a:t>1</a:t>
            </a:r>
            <a:r>
              <a:rPr lang="zh-CN" altLang="en-US" sz="1800" b="1">
                <a:solidFill>
                  <a:schemeClr val="accent2"/>
                </a:solidFill>
              </a:rPr>
              <a:t>、返回值  函数名（）</a:t>
            </a:r>
            <a:endParaRPr lang="en-US" altLang="zh-CN" sz="1800" b="1">
              <a:solidFill>
                <a:schemeClr val="accent2"/>
              </a:solidFill>
            </a:endParaRPr>
          </a:p>
          <a:p>
            <a:r>
              <a:rPr lang="en-US" altLang="zh-CN" sz="1800" b="1">
                <a:solidFill>
                  <a:schemeClr val="accent2"/>
                </a:solidFill>
              </a:rPr>
              <a:t>2</a:t>
            </a:r>
            <a:r>
              <a:rPr lang="zh-CN" altLang="en-US" sz="1800" b="1">
                <a:solidFill>
                  <a:schemeClr val="accent2"/>
                </a:solidFill>
              </a:rPr>
              <a:t>、返回值  函数名（参数</a:t>
            </a:r>
            <a:r>
              <a:rPr lang="en-US" altLang="zh-CN" sz="1800" b="1">
                <a:solidFill>
                  <a:schemeClr val="accent2"/>
                </a:solidFill>
              </a:rPr>
              <a:t>,</a:t>
            </a:r>
            <a:r>
              <a:rPr lang="zh-CN" altLang="en-US" sz="1800" b="1">
                <a:solidFill>
                  <a:schemeClr val="accent2"/>
                </a:solidFill>
              </a:rPr>
              <a:t>参数</a:t>
            </a:r>
            <a:r>
              <a:rPr lang="en-US" altLang="zh-CN" sz="1800" b="1">
                <a:solidFill>
                  <a:schemeClr val="accent2"/>
                </a:solidFill>
              </a:rPr>
              <a:t>…</a:t>
            </a:r>
            <a:r>
              <a:rPr lang="zh-CN" altLang="en-US" sz="1800" b="1">
                <a:solidFill>
                  <a:schemeClr val="accent2"/>
                </a:solidFill>
              </a:rPr>
              <a:t>）</a:t>
            </a:r>
          </a:p>
          <a:p>
            <a:r>
              <a:rPr lang="en-US" altLang="zh-CN" sz="1800" b="1">
                <a:solidFill>
                  <a:schemeClr val="accent2"/>
                </a:solidFill>
              </a:rPr>
              <a:t>3</a:t>
            </a:r>
            <a:r>
              <a:rPr lang="zh-CN" altLang="en-US" sz="1800" b="1">
                <a:solidFill>
                  <a:schemeClr val="accent2"/>
                </a:solidFill>
              </a:rPr>
              <a:t>、函数名（参数</a:t>
            </a:r>
            <a:r>
              <a:rPr lang="en-US" altLang="zh-CN" sz="1800" b="1">
                <a:solidFill>
                  <a:schemeClr val="accent2"/>
                </a:solidFill>
              </a:rPr>
              <a:t>, </a:t>
            </a:r>
            <a:r>
              <a:rPr lang="zh-CN" altLang="en-US" sz="1800" b="1">
                <a:solidFill>
                  <a:schemeClr val="accent2"/>
                </a:solidFill>
              </a:rPr>
              <a:t>参数</a:t>
            </a:r>
            <a:r>
              <a:rPr lang="en-US" altLang="zh-CN" sz="1800" b="1">
                <a:solidFill>
                  <a:schemeClr val="accent2"/>
                </a:solidFill>
              </a:rPr>
              <a:t>…, </a:t>
            </a:r>
            <a:r>
              <a:rPr lang="zh-CN" altLang="en-US" sz="1800" b="1">
                <a:solidFill>
                  <a:schemeClr val="accent2"/>
                </a:solidFill>
              </a:rPr>
              <a:t>返回变量）</a:t>
            </a:r>
          </a:p>
          <a:p>
            <a:r>
              <a:rPr lang="en-US" altLang="zh-CN" sz="1800" b="1">
                <a:solidFill>
                  <a:srgbClr val="CF350B"/>
                </a:solidFill>
              </a:rPr>
              <a:t>4</a:t>
            </a:r>
            <a:r>
              <a:rPr lang="zh-CN" altLang="en-US" sz="1800" b="1">
                <a:solidFill>
                  <a:srgbClr val="CF350B"/>
                </a:solidFill>
              </a:rPr>
              <a:t>、返回值  函数名（</a:t>
            </a:r>
            <a:r>
              <a:rPr lang="en-US" altLang="zh-CN" sz="1800" b="1">
                <a:solidFill>
                  <a:srgbClr val="CF350B"/>
                </a:solidFill>
              </a:rPr>
              <a:t>……</a:t>
            </a:r>
            <a:r>
              <a:rPr lang="zh-CN" altLang="en-US" sz="1800" b="1">
                <a:solidFill>
                  <a:srgbClr val="CF350B"/>
                </a:solidFill>
              </a:rPr>
              <a:t>）调用符</a:t>
            </a:r>
            <a:endParaRPr lang="en-US" altLang="zh-CN" sz="1800" b="1">
              <a:solidFill>
                <a:srgbClr val="CF350B"/>
              </a:solidFill>
            </a:endParaRPr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2195513" y="4581525"/>
            <a:ext cx="5545137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/>
              <a:t>string </a:t>
            </a:r>
            <a:r>
              <a:rPr lang="en-US" altLang="zh-CN" b="1">
                <a:solidFill>
                  <a:srgbClr val="37992F"/>
                </a:solidFill>
              </a:rPr>
              <a:t>date</a:t>
            </a:r>
            <a:r>
              <a:rPr lang="en-US" altLang="zh-CN"/>
              <a:t> ( string format [, int timestamp])</a:t>
            </a:r>
          </a:p>
        </p:txBody>
      </p:sp>
      <p:sp>
        <p:nvSpPr>
          <p:cNvPr id="25606" name="Line 9"/>
          <p:cNvSpPr>
            <a:spLocks noChangeShapeType="1"/>
          </p:cNvSpPr>
          <p:nvPr/>
        </p:nvSpPr>
        <p:spPr bwMode="auto">
          <a:xfrm flipV="1">
            <a:off x="2124075" y="5157788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7" name="Text Box 10"/>
          <p:cNvSpPr txBox="1">
            <a:spLocks noChangeArrowheads="1"/>
          </p:cNvSpPr>
          <p:nvPr/>
        </p:nvSpPr>
        <p:spPr bwMode="auto">
          <a:xfrm>
            <a:off x="1476375" y="580548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返回值</a:t>
            </a:r>
          </a:p>
        </p:txBody>
      </p:sp>
      <p:sp>
        <p:nvSpPr>
          <p:cNvPr id="25608" name="Text Box 11"/>
          <p:cNvSpPr txBox="1">
            <a:spLocks noChangeArrowheads="1"/>
          </p:cNvSpPr>
          <p:nvPr/>
        </p:nvSpPr>
        <p:spPr bwMode="auto">
          <a:xfrm>
            <a:off x="3779838" y="602138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函数名</a:t>
            </a:r>
          </a:p>
        </p:txBody>
      </p:sp>
      <p:sp>
        <p:nvSpPr>
          <p:cNvPr id="25609" name="Line 12"/>
          <p:cNvSpPr>
            <a:spLocks noChangeShapeType="1"/>
          </p:cNvSpPr>
          <p:nvPr/>
        </p:nvSpPr>
        <p:spPr bwMode="auto">
          <a:xfrm flipH="1" flipV="1">
            <a:off x="3348038" y="5013325"/>
            <a:ext cx="5762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13"/>
          <p:cNvSpPr>
            <a:spLocks noChangeShapeType="1"/>
          </p:cNvSpPr>
          <p:nvPr/>
        </p:nvSpPr>
        <p:spPr bwMode="auto">
          <a:xfrm>
            <a:off x="3924300" y="5084763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4"/>
          <p:cNvSpPr>
            <a:spLocks noChangeShapeType="1"/>
          </p:cNvSpPr>
          <p:nvPr/>
        </p:nvSpPr>
        <p:spPr bwMode="auto">
          <a:xfrm flipH="1" flipV="1">
            <a:off x="7453313" y="5084763"/>
            <a:ext cx="5032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2" name="Text Box 15"/>
          <p:cNvSpPr txBox="1">
            <a:spLocks noChangeArrowheads="1"/>
          </p:cNvSpPr>
          <p:nvPr/>
        </p:nvSpPr>
        <p:spPr bwMode="auto">
          <a:xfrm>
            <a:off x="7793038" y="551656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参数列表</a:t>
            </a:r>
          </a:p>
        </p:txBody>
      </p:sp>
      <p:sp>
        <p:nvSpPr>
          <p:cNvPr id="25613" name="Line 16"/>
          <p:cNvSpPr>
            <a:spLocks noChangeShapeType="1"/>
          </p:cNvSpPr>
          <p:nvPr/>
        </p:nvSpPr>
        <p:spPr bwMode="auto">
          <a:xfrm flipH="1" flipV="1">
            <a:off x="4284663" y="4941888"/>
            <a:ext cx="12954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4" name="Text Box 17"/>
          <p:cNvSpPr txBox="1">
            <a:spLocks noChangeArrowheads="1"/>
          </p:cNvSpPr>
          <p:nvPr/>
        </p:nvSpPr>
        <p:spPr bwMode="auto">
          <a:xfrm>
            <a:off x="5148263" y="5805488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参数类型</a:t>
            </a:r>
          </a:p>
        </p:txBody>
      </p:sp>
      <p:sp>
        <p:nvSpPr>
          <p:cNvPr id="25615" name="Line 18"/>
          <p:cNvSpPr>
            <a:spLocks noChangeShapeType="1"/>
          </p:cNvSpPr>
          <p:nvPr/>
        </p:nvSpPr>
        <p:spPr bwMode="auto">
          <a:xfrm flipH="1" flipV="1">
            <a:off x="5653088" y="5013325"/>
            <a:ext cx="15113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6" name="Text Box 19"/>
          <p:cNvSpPr txBox="1">
            <a:spLocks noChangeArrowheads="1"/>
          </p:cNvSpPr>
          <p:nvPr/>
        </p:nvSpPr>
        <p:spPr bwMode="auto">
          <a:xfrm>
            <a:off x="6732588" y="594995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可选参数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5437188" y="3284538"/>
            <a:ext cx="2809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explode</a:t>
            </a:r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("|","123|222")[0];</a:t>
            </a:r>
            <a:endParaRPr lang="zh-CN" altLang="en-US" sz="1800"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循环结构、系统函数和自定义函数</a:t>
            </a:r>
            <a:endParaRPr lang="en-US" altLang="zh-CN" sz="2600" b="1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0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468313" y="1484313"/>
            <a:ext cx="43132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的系统函数和自定函数</a:t>
            </a:r>
            <a:endParaRPr lang="en-US" altLang="zh-CN" b="1"/>
          </a:p>
        </p:txBody>
      </p:sp>
      <p:sp>
        <p:nvSpPr>
          <p:cNvPr id="27652" name="Rectangle 18"/>
          <p:cNvSpPr>
            <a:spLocks noChangeArrowheads="1"/>
          </p:cNvSpPr>
          <p:nvPr/>
        </p:nvSpPr>
        <p:spPr bwMode="auto">
          <a:xfrm>
            <a:off x="539750" y="2708275"/>
            <a:ext cx="8229600" cy="27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indent="266700"/>
            <a:r>
              <a:rPr lang="en-US" altLang="zh-CN" sz="1800" b="1"/>
              <a:t>PHP</a:t>
            </a:r>
            <a:r>
              <a:rPr lang="zh-CN" altLang="en-US" sz="1800" b="1"/>
              <a:t>自定义函数基础</a:t>
            </a:r>
          </a:p>
          <a:p>
            <a:pPr indent="266700"/>
            <a:endParaRPr lang="zh-CN" altLang="en-US" sz="1800" b="1"/>
          </a:p>
          <a:p>
            <a:pPr indent="266700"/>
            <a:r>
              <a:rPr lang="zh-CN" altLang="en-US" sz="1800"/>
              <a:t>自定义函数顾名思义，就是需要我们自己来定义的函数。（某些书中叫做构造函数，就是指的自定义函数移位）在</a:t>
            </a:r>
            <a:r>
              <a:rPr lang="en-US" altLang="zh-CN" sz="1800"/>
              <a:t>PHP</a:t>
            </a:r>
            <a:r>
              <a:rPr lang="zh-CN" altLang="en-US" sz="1800"/>
              <a:t>中自定义函数格式如下：</a:t>
            </a:r>
          </a:p>
          <a:p>
            <a:pPr indent="266700"/>
            <a:endParaRPr lang="zh-CN" altLang="en-US" sz="1800"/>
          </a:p>
          <a:p>
            <a:pPr indent="266700"/>
            <a:r>
              <a:rPr lang="zh-CN" altLang="en-US" sz="1800" b="1" i="1"/>
              <a:t>格式：</a:t>
            </a:r>
            <a:endParaRPr lang="zh-CN" altLang="en-US" sz="1800"/>
          </a:p>
          <a:p>
            <a:pPr indent="266700"/>
            <a:r>
              <a:rPr lang="en-US" altLang="zh-CN" sz="1800" b="1" i="1">
                <a:solidFill>
                  <a:srgbClr val="FF0000"/>
                </a:solidFill>
              </a:rPr>
              <a:t>function</a:t>
            </a:r>
            <a:r>
              <a:rPr lang="en-US" altLang="zh-CN" sz="1800" b="1" i="1">
                <a:solidFill>
                  <a:schemeClr val="accent2"/>
                </a:solidFill>
              </a:rPr>
              <a:t> funname</a:t>
            </a:r>
            <a:r>
              <a:rPr lang="en-US" altLang="zh-CN" sz="1800" b="1" i="1"/>
              <a:t>(arg1</a:t>
            </a:r>
            <a:r>
              <a:rPr lang="zh-CN" altLang="en-US" sz="1800" b="1" i="1"/>
              <a:t>，</a:t>
            </a:r>
            <a:r>
              <a:rPr lang="en-US" altLang="zh-CN" sz="1800" b="1" i="1"/>
              <a:t>arg2</a:t>
            </a:r>
            <a:r>
              <a:rPr lang="zh-CN" altLang="en-US" sz="1800" b="1" i="1"/>
              <a:t>，</a:t>
            </a:r>
            <a:r>
              <a:rPr lang="en-US" altLang="zh-CN" sz="1800" b="1" i="1"/>
              <a:t>arg3……){</a:t>
            </a:r>
            <a:endParaRPr lang="en-US" altLang="zh-CN" sz="1800"/>
          </a:p>
          <a:p>
            <a:pPr indent="266700"/>
            <a:r>
              <a:rPr lang="en-US" altLang="zh-CN" sz="1800" b="1" i="1">
                <a:solidFill>
                  <a:schemeClr val="accent2"/>
                </a:solidFill>
              </a:rPr>
              <a:t>statement</a:t>
            </a:r>
            <a:endParaRPr lang="en-US" altLang="zh-CN" sz="1800">
              <a:solidFill>
                <a:schemeClr val="accent2"/>
              </a:solidFill>
            </a:endParaRPr>
          </a:p>
          <a:p>
            <a:pPr indent="266700"/>
            <a:r>
              <a:rPr lang="en-US" altLang="zh-CN" sz="1800" b="1" i="1">
                <a:solidFill>
                  <a:schemeClr val="accent2"/>
                </a:solidFill>
              </a:rPr>
              <a:t>return values</a:t>
            </a:r>
            <a:endParaRPr lang="en-US" altLang="zh-CN" sz="1800">
              <a:solidFill>
                <a:schemeClr val="accent2"/>
              </a:solidFill>
            </a:endParaRPr>
          </a:p>
          <a:p>
            <a:pPr indent="266700"/>
            <a:r>
              <a:rPr lang="en-US" altLang="zh-CN" sz="1800" b="1" i="1"/>
              <a:t>}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771775" y="47244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 flipV="1">
            <a:off x="4068763" y="4797425"/>
            <a:ext cx="35877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284663" y="5594350"/>
            <a:ext cx="110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b="1"/>
              <a:t>参数列表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292725" y="4581525"/>
            <a:ext cx="294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b="1"/>
              <a:t>每个参数使用，逗号分隔开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循环结构、系统函数和自定义函数</a:t>
            </a:r>
            <a:endParaRPr lang="en-US" altLang="zh-CN" sz="2600" b="1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8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468313" y="1484313"/>
            <a:ext cx="43132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的系统函数和自定函数</a:t>
            </a:r>
            <a:endParaRPr lang="en-US" altLang="zh-CN" b="1"/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755650" y="2355850"/>
            <a:ext cx="81819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 b="1"/>
              <a:t>   function fun($m,$n){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定义了一个自定义函数</a:t>
            </a:r>
            <a:r>
              <a:rPr lang="en-US" altLang="zh-CN" sz="1800" b="1">
                <a:solidFill>
                  <a:srgbClr val="37992F"/>
                </a:solidFill>
              </a:rPr>
              <a:t>fun </a:t>
            </a:r>
            <a:r>
              <a:rPr lang="zh-CN" altLang="en-US" sz="1800" b="1">
                <a:solidFill>
                  <a:srgbClr val="37992F"/>
                </a:solidFill>
              </a:rPr>
              <a:t>两个参数</a:t>
            </a:r>
            <a:r>
              <a:rPr lang="en-US" altLang="zh-CN" sz="1800" b="1">
                <a:solidFill>
                  <a:srgbClr val="37992F"/>
                </a:solidFill>
              </a:rPr>
              <a:t>$m $n</a:t>
            </a:r>
          </a:p>
          <a:p>
            <a:r>
              <a:rPr lang="en-US" altLang="zh-CN" sz="1800" b="1"/>
              <a:t>    if($m==0 || $n==0){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判断参数是否为</a:t>
            </a:r>
            <a:r>
              <a:rPr lang="en-US" altLang="zh-CN" sz="1800" b="1">
                <a:solidFill>
                  <a:srgbClr val="37992F"/>
                </a:solidFill>
              </a:rPr>
              <a:t>0</a:t>
            </a:r>
          </a:p>
          <a:p>
            <a:r>
              <a:rPr lang="en-US" altLang="zh-CN" sz="1800" b="1"/>
              <a:t>      return 0;	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返回</a:t>
            </a:r>
            <a:r>
              <a:rPr lang="en-US" altLang="zh-CN" sz="1800" b="1">
                <a:solidFill>
                  <a:srgbClr val="37992F"/>
                </a:solidFill>
              </a:rPr>
              <a:t>0</a:t>
            </a:r>
          </a:p>
          <a:p>
            <a:r>
              <a:rPr lang="en-US" altLang="zh-CN" sz="1800" b="1"/>
              <a:t>    }else{		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否则执行下面代码</a:t>
            </a:r>
          </a:p>
          <a:p>
            <a:r>
              <a:rPr lang="en-US" altLang="zh-CN" sz="1800" b="1"/>
              <a:t>     $a=$m*$n;	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做平方运算</a:t>
            </a:r>
          </a:p>
          <a:p>
            <a:r>
              <a:rPr lang="en-US" altLang="zh-CN" sz="1800" b="1"/>
              <a:t>      return $a;	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返回平方值</a:t>
            </a:r>
          </a:p>
          <a:p>
            <a:r>
              <a:rPr lang="en-US" altLang="zh-CN" sz="1800" b="1"/>
              <a:t>    }		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结束</a:t>
            </a:r>
            <a:r>
              <a:rPr lang="en-US" altLang="zh-CN" sz="1800" b="1">
                <a:solidFill>
                  <a:srgbClr val="37992F"/>
                </a:solidFill>
              </a:rPr>
              <a:t>if</a:t>
            </a:r>
          </a:p>
          <a:p>
            <a:r>
              <a:rPr lang="en-US" altLang="zh-CN" sz="1800" b="1"/>
              <a:t>   }</a:t>
            </a:r>
          </a:p>
          <a:p>
            <a:r>
              <a:rPr lang="en-US" altLang="zh-CN" sz="1800" b="1"/>
              <a:t>		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结束</a:t>
            </a:r>
            <a:r>
              <a:rPr lang="en-US" altLang="zh-CN" sz="1800" b="1">
                <a:solidFill>
                  <a:srgbClr val="37992F"/>
                </a:solidFill>
              </a:rPr>
              <a:t>function</a:t>
            </a:r>
          </a:p>
          <a:p>
            <a:r>
              <a:rPr lang="en-US" altLang="zh-CN" sz="1800" b="1"/>
              <a:t>  $p=2;</a:t>
            </a:r>
          </a:p>
          <a:p>
            <a:r>
              <a:rPr lang="en-US" altLang="zh-CN" sz="1800" b="1"/>
              <a:t>  $h=3;</a:t>
            </a:r>
          </a:p>
          <a:p>
            <a:r>
              <a:rPr lang="en-US" altLang="zh-CN" sz="1800" b="1"/>
              <a:t>  echo fun($p,$h);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循环结构、系统函数和自定义函数</a:t>
            </a:r>
            <a:endParaRPr lang="en-US" altLang="zh-CN" sz="2600" b="1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746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68313" y="1484313"/>
            <a:ext cx="43132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的系统函数和自定函数</a:t>
            </a:r>
            <a:endParaRPr lang="en-US" altLang="zh-CN" b="1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468313" y="2420938"/>
            <a:ext cx="85725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/>
              <a:t>  function fun($m,$n=1,$x=2){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定义了三个参数，但后面两个参数给了初始值</a:t>
            </a:r>
          </a:p>
          <a:p>
            <a:pPr>
              <a:lnSpc>
                <a:spcPct val="150000"/>
              </a:lnSpc>
            </a:pPr>
            <a:r>
              <a:rPr lang="en-US" altLang="zh-CN" sz="1800" b="1"/>
              <a:t>  	$a=$m*$n*$x;</a:t>
            </a:r>
          </a:p>
          <a:p>
            <a:pPr>
              <a:lnSpc>
                <a:spcPct val="150000"/>
              </a:lnSpc>
            </a:pPr>
            <a:r>
              <a:rPr lang="en-US" altLang="zh-CN" sz="1800" b="1"/>
              <a:t>  	return $a;</a:t>
            </a:r>
          </a:p>
          <a:p>
            <a:pPr>
              <a:lnSpc>
                <a:spcPct val="150000"/>
              </a:lnSpc>
            </a:pPr>
            <a:r>
              <a:rPr lang="en-US" altLang="zh-CN" sz="1800" b="1"/>
              <a:t>  }</a:t>
            </a:r>
          </a:p>
          <a:p>
            <a:pPr>
              <a:lnSpc>
                <a:spcPct val="150000"/>
              </a:lnSpc>
            </a:pPr>
            <a:r>
              <a:rPr lang="en-US" altLang="zh-CN" sz="1800" b="1"/>
              <a:t>  $p=2;</a:t>
            </a:r>
          </a:p>
          <a:p>
            <a:pPr>
              <a:lnSpc>
                <a:spcPct val="150000"/>
              </a:lnSpc>
            </a:pPr>
            <a:r>
              <a:rPr lang="en-US" altLang="zh-CN" sz="1800" b="1"/>
              <a:t>  echo fun($p);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当给一个参数时：</a:t>
            </a:r>
            <a:r>
              <a:rPr lang="en-US" altLang="zh-CN" sz="1800" b="1">
                <a:solidFill>
                  <a:srgbClr val="37992F"/>
                </a:solidFill>
              </a:rPr>
              <a:t>2</a:t>
            </a:r>
            <a:r>
              <a:rPr lang="zh-CN" altLang="en-US" sz="1800" b="1">
                <a:solidFill>
                  <a:srgbClr val="37992F"/>
                </a:solidFill>
              </a:rPr>
              <a:t>乘</a:t>
            </a:r>
            <a:r>
              <a:rPr lang="en-US" altLang="zh-CN" sz="1800" b="1">
                <a:solidFill>
                  <a:srgbClr val="37992F"/>
                </a:solidFill>
              </a:rPr>
              <a:t>1</a:t>
            </a:r>
            <a:r>
              <a:rPr lang="zh-CN" altLang="en-US" sz="1800" b="1">
                <a:solidFill>
                  <a:srgbClr val="37992F"/>
                </a:solidFill>
              </a:rPr>
              <a:t>乘</a:t>
            </a:r>
            <a:r>
              <a:rPr lang="en-US" altLang="zh-CN" sz="1800" b="1">
                <a:solidFill>
                  <a:srgbClr val="37992F"/>
                </a:solidFill>
              </a:rPr>
              <a:t>2 </a:t>
            </a:r>
            <a:r>
              <a:rPr lang="zh-CN" altLang="en-US" sz="1800" b="1">
                <a:solidFill>
                  <a:srgbClr val="37992F"/>
                </a:solidFill>
              </a:rPr>
              <a:t>使用了初始值</a:t>
            </a:r>
          </a:p>
          <a:p>
            <a:pPr>
              <a:lnSpc>
                <a:spcPct val="150000"/>
              </a:lnSpc>
            </a:pPr>
            <a:r>
              <a:rPr lang="en-US" altLang="zh-CN" sz="1800" b="1"/>
              <a:t>  echo fun($p,3);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当给两个参数时：</a:t>
            </a:r>
            <a:r>
              <a:rPr lang="en-US" altLang="zh-CN" sz="1800" b="1">
                <a:solidFill>
                  <a:srgbClr val="37992F"/>
                </a:solidFill>
              </a:rPr>
              <a:t>2</a:t>
            </a:r>
            <a:r>
              <a:rPr lang="zh-CN" altLang="en-US" sz="1800" b="1">
                <a:solidFill>
                  <a:srgbClr val="37992F"/>
                </a:solidFill>
              </a:rPr>
              <a:t>乘</a:t>
            </a:r>
            <a:r>
              <a:rPr lang="en-US" altLang="zh-CN" sz="1800" b="1">
                <a:solidFill>
                  <a:srgbClr val="37992F"/>
                </a:solidFill>
              </a:rPr>
              <a:t>3</a:t>
            </a:r>
            <a:r>
              <a:rPr lang="zh-CN" altLang="en-US" sz="1800" b="1">
                <a:solidFill>
                  <a:srgbClr val="37992F"/>
                </a:solidFill>
              </a:rPr>
              <a:t>乘</a:t>
            </a:r>
            <a:r>
              <a:rPr lang="en-US" altLang="zh-CN" sz="1800" b="1">
                <a:solidFill>
                  <a:srgbClr val="37992F"/>
                </a:solidFill>
              </a:rPr>
              <a:t>2 $n</a:t>
            </a:r>
            <a:r>
              <a:rPr lang="zh-CN" altLang="en-US" sz="1800" b="1">
                <a:solidFill>
                  <a:srgbClr val="37992F"/>
                </a:solidFill>
              </a:rPr>
              <a:t>的初始值被替换为</a:t>
            </a:r>
            <a:r>
              <a:rPr lang="en-US" altLang="zh-CN" sz="1800" b="1">
                <a:solidFill>
                  <a:srgbClr val="37992F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1800" b="1"/>
              <a:t>  echo fun($p,3,3);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当参数与函数相等时全部初始值被替换：</a:t>
            </a:r>
            <a:r>
              <a:rPr lang="en-US" altLang="zh-CN" sz="1800" b="1">
                <a:solidFill>
                  <a:srgbClr val="37992F"/>
                </a:solidFill>
              </a:rPr>
              <a:t>2</a:t>
            </a:r>
            <a:r>
              <a:rPr lang="zh-CN" altLang="en-US" sz="1800" b="1">
                <a:solidFill>
                  <a:srgbClr val="37992F"/>
                </a:solidFill>
              </a:rPr>
              <a:t>乘</a:t>
            </a:r>
            <a:r>
              <a:rPr lang="en-US" altLang="zh-CN" sz="1800" b="1">
                <a:solidFill>
                  <a:srgbClr val="37992F"/>
                </a:solidFill>
              </a:rPr>
              <a:t>3</a:t>
            </a:r>
            <a:r>
              <a:rPr lang="zh-CN" altLang="en-US" sz="1800" b="1">
                <a:solidFill>
                  <a:srgbClr val="37992F"/>
                </a:solidFill>
              </a:rPr>
              <a:t>乘</a:t>
            </a:r>
            <a:r>
              <a:rPr lang="en-US" altLang="zh-CN" sz="1800" b="1">
                <a:solidFill>
                  <a:srgbClr val="37992F"/>
                </a:solidFill>
              </a:rPr>
              <a:t>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循环结构、系统函数和自定义函数</a:t>
            </a:r>
            <a:endParaRPr lang="en-US" altLang="zh-CN" sz="2600" b="1">
              <a:solidFill>
                <a:srgbClr val="DA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794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68313" y="1484313"/>
            <a:ext cx="43132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的系统函数和自定函数</a:t>
            </a:r>
            <a:endParaRPr lang="en-US" altLang="zh-CN" b="1"/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1260475" y="2698750"/>
            <a:ext cx="7058025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1800" b="1"/>
              <a:t>  function fun(&amp;$n){	 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在参数前加</a:t>
            </a:r>
            <a:r>
              <a:rPr lang="en-US" altLang="zh-CN" sz="1800" b="1">
                <a:solidFill>
                  <a:srgbClr val="37992F"/>
                </a:solidFill>
              </a:rPr>
              <a:t>&amp;</a:t>
            </a:r>
          </a:p>
          <a:p>
            <a:pPr>
              <a:lnSpc>
                <a:spcPct val="170000"/>
              </a:lnSpc>
            </a:pPr>
            <a:r>
              <a:rPr lang="en-US" altLang="zh-CN" sz="1800" b="1"/>
              <a:t>  	$n=$n*$n;	 </a:t>
            </a:r>
            <a:r>
              <a:rPr lang="en-US" altLang="zh-CN" sz="1800" b="1">
                <a:solidFill>
                  <a:srgbClr val="37992F"/>
                </a:solidFill>
              </a:rPr>
              <a:t>//$n</a:t>
            </a:r>
            <a:r>
              <a:rPr lang="zh-CN" altLang="en-US" sz="1800" b="1">
                <a:solidFill>
                  <a:srgbClr val="37992F"/>
                </a:solidFill>
              </a:rPr>
              <a:t>运算后重新赋值给</a:t>
            </a:r>
            <a:r>
              <a:rPr lang="en-US" altLang="zh-CN" sz="1800" b="1">
                <a:solidFill>
                  <a:srgbClr val="37992F"/>
                </a:solidFill>
              </a:rPr>
              <a:t>$n</a:t>
            </a:r>
            <a:r>
              <a:rPr lang="zh-CN" altLang="en-US" sz="1800" b="1">
                <a:solidFill>
                  <a:srgbClr val="37992F"/>
                </a:solidFill>
              </a:rPr>
              <a:t>，</a:t>
            </a:r>
            <a:r>
              <a:rPr lang="en-US" altLang="zh-CN" sz="1800" b="1">
                <a:solidFill>
                  <a:srgbClr val="37992F"/>
                </a:solidFill>
              </a:rPr>
              <a:t>$n</a:t>
            </a:r>
            <a:r>
              <a:rPr lang="zh-CN" altLang="en-US" sz="1800" b="1">
                <a:solidFill>
                  <a:srgbClr val="37992F"/>
                </a:solidFill>
              </a:rPr>
              <a:t>的值被改变</a:t>
            </a:r>
          </a:p>
          <a:p>
            <a:pPr>
              <a:lnSpc>
                <a:spcPct val="170000"/>
              </a:lnSpc>
            </a:pPr>
            <a:r>
              <a:rPr lang="en-US" altLang="zh-CN" sz="1800" b="1"/>
              <a:t>  }</a:t>
            </a:r>
          </a:p>
          <a:p>
            <a:pPr>
              <a:lnSpc>
                <a:spcPct val="170000"/>
              </a:lnSpc>
            </a:pPr>
            <a:r>
              <a:rPr lang="en-US" altLang="zh-CN" sz="1800" b="1"/>
              <a:t>  $p=2;			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原</a:t>
            </a:r>
            <a:r>
              <a:rPr lang="en-US" altLang="zh-CN" sz="1800" b="1">
                <a:solidFill>
                  <a:srgbClr val="37992F"/>
                </a:solidFill>
              </a:rPr>
              <a:t>$p</a:t>
            </a:r>
            <a:r>
              <a:rPr lang="zh-CN" altLang="en-US" sz="1800" b="1">
                <a:solidFill>
                  <a:srgbClr val="37992F"/>
                </a:solidFill>
              </a:rPr>
              <a:t>为</a:t>
            </a:r>
            <a:r>
              <a:rPr lang="en-US" altLang="zh-CN" sz="1800" b="1">
                <a:solidFill>
                  <a:srgbClr val="37992F"/>
                </a:solidFill>
              </a:rPr>
              <a:t>2</a:t>
            </a:r>
          </a:p>
          <a:p>
            <a:pPr>
              <a:lnSpc>
                <a:spcPct val="170000"/>
              </a:lnSpc>
            </a:pPr>
            <a:r>
              <a:rPr lang="en-US" altLang="zh-CN" sz="1800" b="1"/>
              <a:t>  fun($p);		 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参数</a:t>
            </a:r>
            <a:r>
              <a:rPr lang="en-US" altLang="zh-CN" sz="1800" b="1">
                <a:solidFill>
                  <a:srgbClr val="37992F"/>
                </a:solidFill>
              </a:rPr>
              <a:t>$p</a:t>
            </a:r>
            <a:r>
              <a:rPr lang="zh-CN" altLang="en-US" sz="1800" b="1">
                <a:solidFill>
                  <a:srgbClr val="37992F"/>
                </a:solidFill>
              </a:rPr>
              <a:t>的值被改变</a:t>
            </a:r>
          </a:p>
          <a:p>
            <a:pPr>
              <a:lnSpc>
                <a:spcPct val="170000"/>
              </a:lnSpc>
            </a:pPr>
            <a:r>
              <a:rPr lang="en-US" altLang="zh-CN" sz="1800" b="1"/>
              <a:t>  echo $p;		 </a:t>
            </a:r>
            <a:r>
              <a:rPr lang="en-US" altLang="zh-CN" sz="1800" b="1">
                <a:solidFill>
                  <a:srgbClr val="37992F"/>
                </a:solidFill>
              </a:rPr>
              <a:t>//</a:t>
            </a:r>
            <a:r>
              <a:rPr lang="zh-CN" altLang="en-US" sz="1800" b="1">
                <a:solidFill>
                  <a:srgbClr val="37992F"/>
                </a:solidFill>
              </a:rPr>
              <a:t>现</a:t>
            </a:r>
            <a:r>
              <a:rPr lang="en-US" altLang="zh-CN" sz="1800" b="1">
                <a:solidFill>
                  <a:srgbClr val="37992F"/>
                </a:solidFill>
              </a:rPr>
              <a:t>$p</a:t>
            </a:r>
            <a:r>
              <a:rPr lang="zh-CN" altLang="en-US" sz="1800" b="1">
                <a:solidFill>
                  <a:srgbClr val="37992F"/>
                </a:solidFill>
              </a:rPr>
              <a:t>为</a:t>
            </a:r>
            <a:r>
              <a:rPr lang="en-US" altLang="zh-CN" sz="1800" b="1">
                <a:solidFill>
                  <a:srgbClr val="37992F"/>
                </a:solidFill>
              </a:rPr>
              <a:t>4</a:t>
            </a:r>
            <a:endParaRPr lang="zh-CN" altLang="en-US" sz="1800" b="1">
              <a:solidFill>
                <a:srgbClr val="37992F"/>
              </a:solidFill>
            </a:endParaRPr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5868988" y="1882775"/>
            <a:ext cx="3549650" cy="3651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tIns="0" bIns="0" anchor="ctr">
            <a:spAutoFit/>
          </a:bodyPr>
          <a:lstStyle/>
          <a:p>
            <a:r>
              <a:rPr lang="en-US" altLang="zh-CN" b="1"/>
              <a:t>PHP</a:t>
            </a:r>
            <a:r>
              <a:rPr lang="zh-CN" altLang="en-US" b="1"/>
              <a:t>自定义函数引用传递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wenhua</Template>
  <TotalTime>3078</TotalTime>
  <Words>1253</Words>
  <Application>Microsoft Office PowerPoint</Application>
  <PresentationFormat>自定义</PresentationFormat>
  <Paragraphs>139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Times New Roman</vt:lpstr>
      <vt:lpstr>宋体</vt:lpstr>
      <vt:lpstr>Arial</vt:lpstr>
      <vt:lpstr>微软雅黑</vt:lpstr>
      <vt:lpstr>Adobe 黑体 Std R</vt:lpstr>
      <vt:lpstr>2_默认设计模板</vt:lpstr>
      <vt:lpstr>1_默认设计模板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php100.com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PHP100视频教程</dc:title>
  <dc:creator>PHP100.com</dc:creator>
  <dc:description>2012版</dc:description>
  <cp:lastModifiedBy>alan</cp:lastModifiedBy>
  <cp:revision>95</cp:revision>
  <dcterms:created xsi:type="dcterms:W3CDTF">2007-03-06T05:07:27Z</dcterms:created>
  <dcterms:modified xsi:type="dcterms:W3CDTF">2012-02-12T14:17:33Z</dcterms:modified>
  <cp:version>1.2</cp:version>
</cp:coreProperties>
</file>