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70" r:id="rId11"/>
    <p:sldId id="271" r:id="rId12"/>
    <p:sldId id="268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1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8200-6A92-490A-A139-C0694C4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A9323-25A9-46A1-AB43-B124140E3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FDB6-6317-4B55-A110-502E0E8F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2FF7-20B3-4879-BE9C-BC1EABF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547-83DB-4618-A334-EEFC2D9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56D5-3CC5-4EB8-9D2E-6B1CC85D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13D8-6E23-404A-A641-425694776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01A9-0EA3-45CE-845B-428458C1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793F-261A-4AE5-8793-F9079A51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B441-E678-41D8-8529-4B3EE273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BAF70-4617-4027-B349-11BBD56D9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923E4-9D85-4CBE-BC04-6BBC8794B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D469-3299-48A5-9ACC-9C22CA92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9607-7A83-4BE1-8DD3-659A5BF7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9BE1-34A0-4341-BD47-6658F48F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2F69-D9D0-4039-A32B-1EE14FA2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2490-9776-4F55-9896-2364F3F6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245F-0AD6-4040-B088-44CBB44B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2B95-3631-4957-843E-B47C9817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63C5-11DB-48AB-8F94-463A011E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B87C-3D79-42E6-9AF2-8F5B4AE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5743-2F9D-4CED-88E7-CD631DFE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F8C7-3E02-4CE5-AC0E-2D7B1D4D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B8BB-18F6-4224-A13E-647CAC39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34BE-195A-458D-B957-29863CCE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FBC8-2C5C-4A84-959E-F4BE3E23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E931-361C-471D-85BE-19F7B6DF5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B2F5-9721-4290-9CA2-85AD0EBE2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1EA4-3462-4622-8115-588C35DD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169D3-C07A-449A-861D-E4489C61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E6455-185C-4D56-A608-A85ABB6F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AE87-17D2-420B-92A7-7E28AC24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1EC00-6199-4F41-95E6-6C71D978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D6DDA-B583-4A90-9F05-E3F43F0E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C136A-F71A-4342-8955-15425FF4A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EA30E-0018-4C94-A9DD-C884C5E3D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3D54B-0F65-4915-B85A-4705C214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762AC-4670-4B33-A03B-0C84D683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DA941-A898-4091-AB76-DC91BC21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0087-B7E8-4AE7-8DFF-06C13EF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55F3B-CB6B-4724-A54A-7FB74C3A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F25E2-F743-4140-9BBE-4A554DD4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1DD66-C208-45E7-845A-40FAEBA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B08A0-C630-4320-96C9-61CB4854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4220E-D32A-4581-9B4E-F685EFC1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9BE83-28A4-4B1A-9C32-5B3FF383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AA0D-4C4F-4FA5-9DAA-6CFAF1DA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0627-A625-4B23-956E-4188E1EB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E61A4-60D4-490D-B3FA-CE1F4740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42C8-0B05-4272-8556-C280F41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08BE-E71D-4817-96C2-80351A9E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1542-541F-4AE1-969F-E99DCB4A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3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1348-F6E5-45E5-84D2-75E7969F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AA6DB-5F27-419F-B2C9-CD515866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8B2A-5B1D-4A89-8EAD-CE95EAA9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4638F-C431-4E96-87F3-6BF0D0FB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9DA70-48FC-44D3-9346-D5FEF8BD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66C6-3502-4B97-B631-0E9ED317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E0A56-BBD3-4829-B47C-453AEDA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FE88F-E3CB-47D3-B39A-6A3CE499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742E-DC74-45C1-8474-FEB633D3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F1C6-3B99-4372-B930-5FBD562773A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5A3C-73DD-4DC1-905D-680EF34D3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7E85-63FF-4B78-BD9F-7A580EB0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427127" y="5605238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Array / 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Larik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6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Inisialisasi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data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42335-293F-41D2-AF33-9DCE419A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8"/>
            <a:ext cx="12192000" cy="67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4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Inisialisasi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lain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F4B62-CAAA-49D2-A44C-9A7F0ACFECC1}"/>
              </a:ext>
            </a:extLst>
          </p:cNvPr>
          <p:cNvSpPr txBox="1"/>
          <p:nvPr/>
        </p:nvSpPr>
        <p:spPr>
          <a:xfrm>
            <a:off x="159026" y="1491996"/>
            <a:ext cx="11895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int </a:t>
            </a:r>
            <a:r>
              <a:rPr lang="en-US" sz="4000" dirty="0" err="1">
                <a:solidFill>
                  <a:srgbClr val="FFC000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] = {0};</a:t>
            </a:r>
            <a:r>
              <a:rPr lang="en-US" sz="2000" dirty="0">
                <a:solidFill>
                  <a:srgbClr val="CC00CC"/>
                </a:solidFill>
                <a:latin typeface="Consolas" panose="020B0609020204030204" pitchFamily="49" charset="0"/>
              </a:rPr>
              <a:t>//{0,0,0,0,0}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int </a:t>
            </a:r>
            <a:r>
              <a:rPr lang="en-US" sz="4000" dirty="0" err="1">
                <a:solidFill>
                  <a:srgbClr val="FFC000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] = {1,2};</a:t>
            </a:r>
            <a:r>
              <a:rPr lang="en-US" sz="2000" dirty="0">
                <a:solidFill>
                  <a:srgbClr val="CC00CC"/>
                </a:solidFill>
                <a:latin typeface="Consolas" panose="020B0609020204030204" pitchFamily="49" charset="0"/>
              </a:rPr>
              <a:t>//{1,2,0,0,0}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int </a:t>
            </a:r>
            <a:r>
              <a:rPr lang="en-US" sz="4000" dirty="0" err="1">
                <a:solidFill>
                  <a:srgbClr val="FFC000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] = {[2]=15, [4]=7};</a:t>
            </a:r>
            <a:r>
              <a:rPr lang="en-US" sz="2000" dirty="0">
                <a:solidFill>
                  <a:srgbClr val="CC00CC"/>
                </a:solidFill>
                <a:latin typeface="Consolas" panose="020B0609020204030204" pitchFamily="49" charset="0"/>
              </a:rPr>
              <a:t>//{0,0,2,0,7}</a:t>
            </a:r>
            <a:endParaRPr lang="en-US" sz="4000" dirty="0">
              <a:solidFill>
                <a:srgbClr val="CC00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9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Ubah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data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EC15E-E322-4AD7-8DEC-E1FB8B753799}"/>
              </a:ext>
            </a:extLst>
          </p:cNvPr>
          <p:cNvSpPr txBox="1"/>
          <p:nvPr/>
        </p:nvSpPr>
        <p:spPr>
          <a:xfrm>
            <a:off x="128989" y="1330955"/>
            <a:ext cx="1080140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[2] = 100;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BC2185-BF0F-4DCC-B082-5561B4C50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19066"/>
              </p:ext>
            </p:extLst>
          </p:nvPr>
        </p:nvGraphicFramePr>
        <p:xfrm>
          <a:off x="1574356" y="2907002"/>
          <a:ext cx="821529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10">
                  <a:extLst>
                    <a:ext uri="{9D8B030D-6E8A-4147-A177-3AD203B41FA5}">
                      <a16:colId xmlns:a16="http://schemas.microsoft.com/office/drawing/2014/main" val="1507237432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823805076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567155514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113614428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71952454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4000985851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604420749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862604440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345221762"/>
                    </a:ext>
                  </a:extLst>
                </a:gridCol>
              </a:tblGrid>
              <a:tr h="301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010380"/>
                  </a:ext>
                </a:extLst>
              </a:tr>
              <a:tr h="6124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91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EC5876-B668-4ECE-918C-9B65224CE90F}"/>
              </a:ext>
            </a:extLst>
          </p:cNvPr>
          <p:cNvSpPr txBox="1"/>
          <p:nvPr/>
        </p:nvSpPr>
        <p:spPr>
          <a:xfrm>
            <a:off x="0" y="3207607"/>
            <a:ext cx="176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F14CED-BC08-4192-A49D-A986DAD0A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55254"/>
              </p:ext>
            </p:extLst>
          </p:nvPr>
        </p:nvGraphicFramePr>
        <p:xfrm>
          <a:off x="1574356" y="4518554"/>
          <a:ext cx="821529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10">
                  <a:extLst>
                    <a:ext uri="{9D8B030D-6E8A-4147-A177-3AD203B41FA5}">
                      <a16:colId xmlns:a16="http://schemas.microsoft.com/office/drawing/2014/main" val="1507237432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823805076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567155514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113614428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71952454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4000985851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604420749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862604440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345221762"/>
                    </a:ext>
                  </a:extLst>
                </a:gridCol>
              </a:tblGrid>
              <a:tr h="301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010380"/>
                  </a:ext>
                </a:extLst>
              </a:tr>
              <a:tr h="6124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915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472BCF-64A0-49EF-9490-F993D8E593A3}"/>
              </a:ext>
            </a:extLst>
          </p:cNvPr>
          <p:cNvSpPr txBox="1"/>
          <p:nvPr/>
        </p:nvSpPr>
        <p:spPr>
          <a:xfrm>
            <a:off x="0" y="4819159"/>
            <a:ext cx="176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12F1E-50E2-4157-898E-5817878A7D19}"/>
              </a:ext>
            </a:extLst>
          </p:cNvPr>
          <p:cNvSpPr txBox="1"/>
          <p:nvPr/>
        </p:nvSpPr>
        <p:spPr>
          <a:xfrm>
            <a:off x="1508451" y="5642984"/>
            <a:ext cx="70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*Data array pada index ke-2 </a:t>
            </a:r>
            <a:r>
              <a:rPr lang="en-US" dirty="0" err="1">
                <a:solidFill>
                  <a:schemeClr val="bg1"/>
                </a:solidFill>
              </a:rPr>
              <a:t>diganti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58EA6-AE28-4361-8A1E-E73B27BF738E}"/>
              </a:ext>
            </a:extLst>
          </p:cNvPr>
          <p:cNvSpPr txBox="1"/>
          <p:nvPr/>
        </p:nvSpPr>
        <p:spPr>
          <a:xfrm>
            <a:off x="10359666" y="3207607"/>
            <a:ext cx="1765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7E1E5-A082-444F-8EA1-456EF105AC02}"/>
              </a:ext>
            </a:extLst>
          </p:cNvPr>
          <p:cNvSpPr txBox="1"/>
          <p:nvPr/>
        </p:nvSpPr>
        <p:spPr>
          <a:xfrm>
            <a:off x="10488655" y="4854665"/>
            <a:ext cx="1765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41267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akses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data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EC15E-E322-4AD7-8DEC-E1FB8B753799}"/>
              </a:ext>
            </a:extLst>
          </p:cNvPr>
          <p:cNvSpPr txBox="1"/>
          <p:nvPr/>
        </p:nvSpPr>
        <p:spPr>
          <a:xfrm>
            <a:off x="381663" y="3884628"/>
            <a:ext cx="1080140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(“%d”, 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[7]);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BC2185-BF0F-4DCC-B082-5561B4C50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0503"/>
              </p:ext>
            </p:extLst>
          </p:nvPr>
        </p:nvGraphicFramePr>
        <p:xfrm>
          <a:off x="1733382" y="1674550"/>
          <a:ext cx="821529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10">
                  <a:extLst>
                    <a:ext uri="{9D8B030D-6E8A-4147-A177-3AD203B41FA5}">
                      <a16:colId xmlns:a16="http://schemas.microsoft.com/office/drawing/2014/main" val="1507237432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823805076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567155514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113614428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71952454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4000985851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604420749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862604440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345221762"/>
                    </a:ext>
                  </a:extLst>
                </a:gridCol>
              </a:tblGrid>
              <a:tr h="301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010380"/>
                  </a:ext>
                </a:extLst>
              </a:tr>
              <a:tr h="6124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91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EC5876-B668-4ECE-918C-9B65224CE90F}"/>
              </a:ext>
            </a:extLst>
          </p:cNvPr>
          <p:cNvSpPr txBox="1"/>
          <p:nvPr/>
        </p:nvSpPr>
        <p:spPr>
          <a:xfrm>
            <a:off x="159026" y="1975155"/>
            <a:ext cx="176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91DDE-5FD5-486C-A483-741D4D51742C}"/>
              </a:ext>
            </a:extLst>
          </p:cNvPr>
          <p:cNvSpPr txBox="1"/>
          <p:nvPr/>
        </p:nvSpPr>
        <p:spPr>
          <a:xfrm>
            <a:off x="381663" y="5587533"/>
            <a:ext cx="1080140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output : 95</a:t>
            </a:r>
          </a:p>
        </p:txBody>
      </p:sp>
    </p:spTree>
    <p:extLst>
      <p:ext uri="{BB962C8B-B14F-4D97-AF65-F5344CB8AC3E}">
        <p14:creationId xmlns:p14="http://schemas.microsoft.com/office/powerpoint/2010/main" val="402626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Contoh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A7E16-594C-47D8-BDB0-703E2C59769E}"/>
              </a:ext>
            </a:extLst>
          </p:cNvPr>
          <p:cNvSpPr txBox="1"/>
          <p:nvPr/>
        </p:nvSpPr>
        <p:spPr>
          <a:xfrm>
            <a:off x="381663" y="1510748"/>
            <a:ext cx="111715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Buatlah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sebuah</a:t>
            </a:r>
            <a:r>
              <a:rPr lang="en-US" sz="3200" dirty="0">
                <a:solidFill>
                  <a:schemeClr val="bg1"/>
                </a:solidFill>
              </a:rPr>
              <a:t> array yang </a:t>
            </a:r>
            <a:r>
              <a:rPr lang="en-US" sz="3200" dirty="0" err="1">
                <a:solidFill>
                  <a:schemeClr val="bg1"/>
                </a:solidFill>
              </a:rPr>
              <a:t>menyimpan</a:t>
            </a:r>
            <a:r>
              <a:rPr lang="en-US" sz="3200" dirty="0">
                <a:solidFill>
                  <a:schemeClr val="bg1"/>
                </a:solidFill>
              </a:rPr>
              <a:t> 10 </a:t>
            </a:r>
            <a:r>
              <a:rPr lang="en-US" sz="3200" dirty="0" err="1">
                <a:solidFill>
                  <a:schemeClr val="bg1"/>
                </a:solidFill>
              </a:rPr>
              <a:t>angka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bilangan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positif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bebas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Exercise1</a:t>
            </a:r>
          </a:p>
          <a:p>
            <a:pPr marL="342900" indent="-342900">
              <a:buFontTx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Exercise2</a:t>
            </a:r>
          </a:p>
          <a:p>
            <a:pPr marL="342900" indent="-342900">
              <a:buFontTx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Exercise3</a:t>
            </a:r>
          </a:p>
          <a:p>
            <a:pPr marL="342900" indent="-342900">
              <a:buFontTx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6510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572494" y="3029016"/>
            <a:ext cx="9759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Sampai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Jumpa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di </a:t>
            </a:r>
          </a:p>
          <a:p>
            <a:pPr algn="ctr"/>
            <a:r>
              <a:rPr lang="en-US" sz="5400" dirty="0">
                <a:solidFill>
                  <a:srgbClr val="CC00CC"/>
                </a:solidFill>
                <a:latin typeface="Consolas" panose="020B0609020204030204" pitchFamily="49" charset="0"/>
              </a:rPr>
              <a:t>Array 2D  [][]</a:t>
            </a:r>
          </a:p>
        </p:txBody>
      </p:sp>
    </p:spTree>
    <p:extLst>
      <p:ext uri="{BB962C8B-B14F-4D97-AF65-F5344CB8AC3E}">
        <p14:creationId xmlns:p14="http://schemas.microsoft.com/office/powerpoint/2010/main" val="366783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Pendahuluan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EC15E-E322-4AD7-8DEC-E1FB8B753799}"/>
              </a:ext>
            </a:extLst>
          </p:cNvPr>
          <p:cNvSpPr txBox="1"/>
          <p:nvPr/>
        </p:nvSpPr>
        <p:spPr>
          <a:xfrm>
            <a:off x="445273" y="1614115"/>
            <a:ext cx="109887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Jika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terdapat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3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buah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yaitu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>
                <a:solidFill>
                  <a:schemeClr val="accent4"/>
                </a:solidFill>
                <a:latin typeface="Consolas" panose="020B0609020204030204" pitchFamily="49" charset="0"/>
              </a:rPr>
              <a:t>90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chemeClr val="accent4"/>
                </a:solidFill>
                <a:latin typeface="Consolas" panose="020B0609020204030204" pitchFamily="49" charset="0"/>
              </a:rPr>
              <a:t>50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, dan </a:t>
            </a:r>
            <a:r>
              <a:rPr lang="en-US" sz="4000" dirty="0">
                <a:solidFill>
                  <a:schemeClr val="accent4"/>
                </a:solidFill>
                <a:latin typeface="Consolas" panose="020B0609020204030204" pitchFamily="49" charset="0"/>
              </a:rPr>
              <a:t>75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b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butuh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berapa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variable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untuk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menyimpan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ketiga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di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atas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4903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Pendahuluan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EC15E-E322-4AD7-8DEC-E1FB8B753799}"/>
              </a:ext>
            </a:extLst>
          </p:cNvPr>
          <p:cNvSpPr txBox="1"/>
          <p:nvPr/>
        </p:nvSpPr>
        <p:spPr>
          <a:xfrm>
            <a:off x="445273" y="1614115"/>
            <a:ext cx="10988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Masalahnya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adalah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jika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diketahui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100 data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atau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lebih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26F23-679F-47E6-9C09-7FA9A4B01212}"/>
              </a:ext>
            </a:extLst>
          </p:cNvPr>
          <p:cNvSpPr txBox="1"/>
          <p:nvPr/>
        </p:nvSpPr>
        <p:spPr>
          <a:xfrm>
            <a:off x="445273" y="4128053"/>
            <a:ext cx="1098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Solusi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: Array</a:t>
            </a:r>
          </a:p>
        </p:txBody>
      </p:sp>
    </p:spTree>
    <p:extLst>
      <p:ext uri="{BB962C8B-B14F-4D97-AF65-F5344CB8AC3E}">
        <p14:creationId xmlns:p14="http://schemas.microsoft.com/office/powerpoint/2010/main" val="320577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4251E3-90D6-4805-8FC4-515BDA7E1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3" t="19595" r="34309" b="10841"/>
          <a:stretch/>
        </p:blipFill>
        <p:spPr bwMode="auto">
          <a:xfrm>
            <a:off x="9196391" y="1793450"/>
            <a:ext cx="2512613" cy="47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A506A-33AD-414B-B91B-98B4CCF0BC51}"/>
              </a:ext>
            </a:extLst>
          </p:cNvPr>
          <p:cNvSpPr txBox="1"/>
          <p:nvPr/>
        </p:nvSpPr>
        <p:spPr>
          <a:xfrm>
            <a:off x="693089" y="446952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Ilustrasi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array = 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rak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8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EC15E-E322-4AD7-8DEC-E1FB8B753799}"/>
              </a:ext>
            </a:extLst>
          </p:cNvPr>
          <p:cNvSpPr txBox="1"/>
          <p:nvPr/>
        </p:nvSpPr>
        <p:spPr>
          <a:xfrm>
            <a:off x="445272" y="1351722"/>
            <a:ext cx="10988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Rak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sepatu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hanya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untuk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simpan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sepatu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Rak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baju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hanya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untuk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simpan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baju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26F23-679F-47E6-9C09-7FA9A4B01212}"/>
              </a:ext>
            </a:extLst>
          </p:cNvPr>
          <p:cNvSpPr txBox="1"/>
          <p:nvPr/>
        </p:nvSpPr>
        <p:spPr>
          <a:xfrm>
            <a:off x="445272" y="3165073"/>
            <a:ext cx="1098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Kesimpulan : </a:t>
            </a:r>
            <a:b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sebuah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array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hanya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menyimpan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data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tipe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data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sama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19618E3-83FB-4BFD-BD25-23B72B3D7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38468"/>
              </p:ext>
            </p:extLst>
          </p:nvPr>
        </p:nvGraphicFramePr>
        <p:xfrm>
          <a:off x="1046038" y="5355437"/>
          <a:ext cx="8127999" cy="69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5072374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238050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671555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136144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9524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009858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44207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626044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4762765"/>
                    </a:ext>
                  </a:extLst>
                </a:gridCol>
              </a:tblGrid>
              <a:tr h="69176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791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666BFD-B09F-40C0-9441-D30DE2B73F11}"/>
              </a:ext>
            </a:extLst>
          </p:cNvPr>
          <p:cNvSpPr txBox="1"/>
          <p:nvPr/>
        </p:nvSpPr>
        <p:spPr>
          <a:xfrm>
            <a:off x="9279172" y="5391452"/>
            <a:ext cx="98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866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EC15E-E322-4AD7-8DEC-E1FB8B753799}"/>
              </a:ext>
            </a:extLst>
          </p:cNvPr>
          <p:cNvSpPr txBox="1"/>
          <p:nvPr/>
        </p:nvSpPr>
        <p:spPr>
          <a:xfrm>
            <a:off x="445273" y="1575654"/>
            <a:ext cx="1098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rak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baju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mempunyai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nomer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rak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26F23-679F-47E6-9C09-7FA9A4B01212}"/>
              </a:ext>
            </a:extLst>
          </p:cNvPr>
          <p:cNvSpPr txBox="1"/>
          <p:nvPr/>
        </p:nvSpPr>
        <p:spPr>
          <a:xfrm>
            <a:off x="445273" y="2353930"/>
            <a:ext cx="10988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Kesimpulan : </a:t>
            </a:r>
            <a:b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Array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mempunyai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nomer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8C6374-7E21-4FFA-9952-83808CE4C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66501"/>
              </p:ext>
            </p:extLst>
          </p:nvPr>
        </p:nvGraphicFramePr>
        <p:xfrm>
          <a:off x="2337681" y="4771445"/>
          <a:ext cx="821529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10">
                  <a:extLst>
                    <a:ext uri="{9D8B030D-6E8A-4147-A177-3AD203B41FA5}">
                      <a16:colId xmlns:a16="http://schemas.microsoft.com/office/drawing/2014/main" val="1507237432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823805076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567155514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113614428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71952454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4000985851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604420749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862604440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345221762"/>
                    </a:ext>
                  </a:extLst>
                </a:gridCol>
              </a:tblGrid>
              <a:tr h="301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010380"/>
                  </a:ext>
                </a:extLst>
              </a:tr>
              <a:tr h="6124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91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0C9432-688A-475D-806A-C2208BCC227D}"/>
              </a:ext>
            </a:extLst>
          </p:cNvPr>
          <p:cNvSpPr txBox="1"/>
          <p:nvPr/>
        </p:nvSpPr>
        <p:spPr>
          <a:xfrm>
            <a:off x="715618" y="5079222"/>
            <a:ext cx="176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34A7C21-CAD3-46F9-91DD-855EA3011C35}"/>
              </a:ext>
            </a:extLst>
          </p:cNvPr>
          <p:cNvSpPr/>
          <p:nvPr/>
        </p:nvSpPr>
        <p:spPr>
          <a:xfrm rot="16200000">
            <a:off x="6297897" y="882928"/>
            <a:ext cx="294861" cy="74821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ADBB6-47C6-4DBB-A20C-E1B099422987}"/>
              </a:ext>
            </a:extLst>
          </p:cNvPr>
          <p:cNvSpPr txBox="1"/>
          <p:nvPr/>
        </p:nvSpPr>
        <p:spPr>
          <a:xfrm>
            <a:off x="6099045" y="400896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index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AFC5D60-8FFC-44B7-8B5C-C42379E8ED0D}"/>
              </a:ext>
            </a:extLst>
          </p:cNvPr>
          <p:cNvSpPr/>
          <p:nvPr/>
        </p:nvSpPr>
        <p:spPr>
          <a:xfrm rot="16200000" flipH="1">
            <a:off x="6297896" y="2186364"/>
            <a:ext cx="294865" cy="7482176"/>
          </a:xfrm>
          <a:prstGeom prst="rightBrace">
            <a:avLst>
              <a:gd name="adj1" fmla="val 8333"/>
              <a:gd name="adj2" fmla="val 4989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213F7-BBB3-45B2-8BD9-5DE7EF0D615D}"/>
              </a:ext>
            </a:extLst>
          </p:cNvPr>
          <p:cNvSpPr txBox="1"/>
          <p:nvPr/>
        </p:nvSpPr>
        <p:spPr>
          <a:xfrm>
            <a:off x="5769997" y="6194901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Data / </a:t>
            </a:r>
            <a:r>
              <a:rPr lang="en-US" dirty="0" err="1">
                <a:solidFill>
                  <a:srgbClr val="00B0F0"/>
                </a:solidFill>
              </a:rPr>
              <a:t>elemen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EC15E-E322-4AD7-8DEC-E1FB8B753799}"/>
              </a:ext>
            </a:extLst>
          </p:cNvPr>
          <p:cNvSpPr txBox="1"/>
          <p:nvPr/>
        </p:nvSpPr>
        <p:spPr>
          <a:xfrm>
            <a:off x="445273" y="1614115"/>
            <a:ext cx="1098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Tidak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bisa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simpan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baju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melebihi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rak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26F23-679F-47E6-9C09-7FA9A4B01212}"/>
              </a:ext>
            </a:extLst>
          </p:cNvPr>
          <p:cNvSpPr txBox="1"/>
          <p:nvPr/>
        </p:nvSpPr>
        <p:spPr>
          <a:xfrm>
            <a:off x="445273" y="2689340"/>
            <a:ext cx="10988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Kesimpulan : </a:t>
            </a:r>
            <a:b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Array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mempunyai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maksimum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8C6374-7E21-4FFA-9952-83808CE4C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80714"/>
              </p:ext>
            </p:extLst>
          </p:nvPr>
        </p:nvGraphicFramePr>
        <p:xfrm>
          <a:off x="1574356" y="4518554"/>
          <a:ext cx="821529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10">
                  <a:extLst>
                    <a:ext uri="{9D8B030D-6E8A-4147-A177-3AD203B41FA5}">
                      <a16:colId xmlns:a16="http://schemas.microsoft.com/office/drawing/2014/main" val="1507237432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823805076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567155514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113614428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71952454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4000985851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2604420749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862604440"/>
                    </a:ext>
                  </a:extLst>
                </a:gridCol>
                <a:gridCol w="912810">
                  <a:extLst>
                    <a:ext uri="{9D8B030D-6E8A-4147-A177-3AD203B41FA5}">
                      <a16:colId xmlns:a16="http://schemas.microsoft.com/office/drawing/2014/main" val="1345221762"/>
                    </a:ext>
                  </a:extLst>
                </a:gridCol>
              </a:tblGrid>
              <a:tr h="301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010380"/>
                  </a:ext>
                </a:extLst>
              </a:tr>
              <a:tr h="6124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91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0C9432-688A-475D-806A-C2208BCC227D}"/>
              </a:ext>
            </a:extLst>
          </p:cNvPr>
          <p:cNvSpPr txBox="1"/>
          <p:nvPr/>
        </p:nvSpPr>
        <p:spPr>
          <a:xfrm>
            <a:off x="0" y="4819159"/>
            <a:ext cx="176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Nilai 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987A0-608D-436B-8154-F27643C2873E}"/>
              </a:ext>
            </a:extLst>
          </p:cNvPr>
          <p:cNvSpPr txBox="1"/>
          <p:nvPr/>
        </p:nvSpPr>
        <p:spPr>
          <a:xfrm>
            <a:off x="9918635" y="4817103"/>
            <a:ext cx="723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A88C2-BA74-4870-A2C1-3BA9E509A2A8}"/>
              </a:ext>
            </a:extLst>
          </p:cNvPr>
          <p:cNvSpPr txBox="1"/>
          <p:nvPr/>
        </p:nvSpPr>
        <p:spPr>
          <a:xfrm>
            <a:off x="1508451" y="5642984"/>
            <a:ext cx="70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*Data  85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array pada index ke-9</a:t>
            </a:r>
          </a:p>
        </p:txBody>
      </p:sp>
    </p:spTree>
    <p:extLst>
      <p:ext uri="{BB962C8B-B14F-4D97-AF65-F5344CB8AC3E}">
        <p14:creationId xmlns:p14="http://schemas.microsoft.com/office/powerpoint/2010/main" val="424013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EC15E-E322-4AD7-8DEC-E1FB8B753799}"/>
              </a:ext>
            </a:extLst>
          </p:cNvPr>
          <p:cNvSpPr txBox="1"/>
          <p:nvPr/>
        </p:nvSpPr>
        <p:spPr>
          <a:xfrm>
            <a:off x="445273" y="1614115"/>
            <a:ext cx="1098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Saat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rak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dibentuk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maka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tentukan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jumlah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slot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rak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, dan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tidak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bisa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diubah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26F23-679F-47E6-9C09-7FA9A4B01212}"/>
              </a:ext>
            </a:extLst>
          </p:cNvPr>
          <p:cNvSpPr txBox="1"/>
          <p:nvPr/>
        </p:nvSpPr>
        <p:spPr>
          <a:xfrm>
            <a:off x="254442" y="3920447"/>
            <a:ext cx="1098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Kesimpulan : </a:t>
            </a:r>
            <a:b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saat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pembuatan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array set Panjang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diawal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2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159026" y="293767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Syntax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EC15E-E322-4AD7-8DEC-E1FB8B753799}"/>
              </a:ext>
            </a:extLst>
          </p:cNvPr>
          <p:cNvSpPr txBox="1"/>
          <p:nvPr/>
        </p:nvSpPr>
        <p:spPr>
          <a:xfrm>
            <a:off x="445273" y="1614115"/>
            <a:ext cx="1098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typeData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nama_array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panjang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26F23-679F-47E6-9C09-7FA9A4B01212}"/>
              </a:ext>
            </a:extLst>
          </p:cNvPr>
          <p:cNvSpPr txBox="1"/>
          <p:nvPr/>
        </p:nvSpPr>
        <p:spPr>
          <a:xfrm>
            <a:off x="95416" y="3429000"/>
            <a:ext cx="11895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int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[10];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buat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array Bernama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Panjang 10</a:t>
            </a: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nama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[20];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buat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array Bernama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nama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Panjang 20</a:t>
            </a: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berat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[30];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buat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array Bernama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berat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Panjang 30</a:t>
            </a:r>
          </a:p>
        </p:txBody>
      </p:sp>
    </p:spTree>
    <p:extLst>
      <p:ext uri="{BB962C8B-B14F-4D97-AF65-F5344CB8AC3E}">
        <p14:creationId xmlns:p14="http://schemas.microsoft.com/office/powerpoint/2010/main" val="185833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395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Obet Mubarok</dc:creator>
  <cp:lastModifiedBy>obet mubarok</cp:lastModifiedBy>
  <cp:revision>55</cp:revision>
  <dcterms:created xsi:type="dcterms:W3CDTF">2024-10-22T00:21:20Z</dcterms:created>
  <dcterms:modified xsi:type="dcterms:W3CDTF">2024-11-18T00:55:26Z</dcterms:modified>
</cp:coreProperties>
</file>