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0" r:id="rId4"/>
    <p:sldId id="274" r:id="rId5"/>
    <p:sldId id="272" r:id="rId6"/>
    <p:sldId id="273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39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52CFA-56D2-4FAF-A7A7-E5408F43D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C07B5-1689-4982-93E5-83935CF6D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DD393-E70C-43C2-B888-B67A8CD2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3717-B388-4BB4-94AA-807E659F1F6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D9696-A4A0-4293-96C9-210640536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89D18-ACDF-4782-95D2-0A6DE432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F5D5-AC48-4FA6-B76D-2B4A9776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7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9999-CF6F-4769-A57C-50B00FD0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06288-D03E-4CFC-B125-CBBF31BCE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CDBDA-74C6-4C2F-8E9E-9C9A32595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3717-B388-4BB4-94AA-807E659F1F6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B4825-6611-4B35-A4F2-432D15629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10FCD-8F65-4C26-A30F-7CB44B975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F5D5-AC48-4FA6-B76D-2B4A9776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6454BE-1F56-4FA8-BB69-751D703DB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7B339-92AC-4AFC-9963-09E7FB61D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E12AB-42C8-47BC-91E0-63D595B0B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3717-B388-4BB4-94AA-807E659F1F6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1AEF4-D998-4F6D-8EA4-14233574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EE51F-A86D-47B4-8C1D-4BA1159D0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F5D5-AC48-4FA6-B76D-2B4A9776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6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68B3-FD1E-4C5F-A38A-B28D6FF5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61019-B9BC-4269-BE63-CFF511B96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13677-20D9-4936-AD5F-5C1E2870E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3717-B388-4BB4-94AA-807E659F1F6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60950-4961-4CED-803B-82EAD29F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6BA42-35CE-452F-B415-D773693C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F5D5-AC48-4FA6-B76D-2B4A9776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0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D01D4-E8CC-49C2-B939-BA085DE1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FB478-C826-4800-A4E0-A30365C12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52BC8-E0B1-4B35-94C4-32AA1AF80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3717-B388-4BB4-94AA-807E659F1F6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2EDA1-5B4C-485A-B0B5-60B7E6AF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A0F58-2A49-42C6-BCE5-1D7EBB7B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F5D5-AC48-4FA6-B76D-2B4A9776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4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D31D3-2121-4678-8D24-97F291799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18B0-BD81-4AD9-AE2E-8BC85AF3B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75C5B-52F2-43B1-9581-148942E7C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19E95-1A28-465A-90B0-DD269444E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3717-B388-4BB4-94AA-807E659F1F6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5FB71-AFCC-477C-99A9-BC9F67846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91AD5-A4FB-4E78-897B-2CEB8340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F5D5-AC48-4FA6-B76D-2B4A9776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4A181-EB59-4EE7-966A-ED7AD98A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36617-80A8-40F0-86A8-D5D3EA83D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09AB4-0EF5-48C7-A93B-A6B5A0A5F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58BD91-B6B0-44D2-8718-138F69FE5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8D2BCE-6DB6-44AE-A405-04E4291BE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E50F59-3036-4DE9-86C3-1C9B2D2C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3717-B388-4BB4-94AA-807E659F1F6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BF7347-FE43-48FE-A084-B0C0AB41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D199D2-EB76-4B9D-83DA-27DE84026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F5D5-AC48-4FA6-B76D-2B4A9776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2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0AC2-DC9F-46FF-A9C1-E6A61D2D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C1E2B8-6C9B-4556-8576-F6400796E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3717-B388-4BB4-94AA-807E659F1F6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7E7D9-AFC2-4B91-973E-08E33C0D0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3E4AF-174D-425A-8DEB-AB0877AD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F5D5-AC48-4FA6-B76D-2B4A9776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3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F20888-0AE9-4B9F-BED9-40C5BD37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3717-B388-4BB4-94AA-807E659F1F6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599BC0-5DD9-4FE6-8DC1-4BE718C2E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CD14E-3EAA-4BD0-9A27-BAA26F99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F5D5-AC48-4FA6-B76D-2B4A9776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4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9948-E871-4033-95C0-B373F9AE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EFA23-DF40-4841-9057-A826617F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72EE2-9A47-4073-BB46-681DB970D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B5BF6-8910-4D4D-AE31-2A2A5826E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3717-B388-4BB4-94AA-807E659F1F6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2BE99-9D53-4EED-80AB-27CBEF6B0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441A3-2DC2-4480-9523-48FC0637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F5D5-AC48-4FA6-B76D-2B4A9776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4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3DD9D-503E-49E1-926F-1C56EC89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FD7415-8599-48E1-B72D-5961AC0BC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79790-F534-437F-9650-18FED73C2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6A872-08E6-4640-BC37-E9BD4BC2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3717-B388-4BB4-94AA-807E659F1F6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858AF-8F25-4D89-98D5-9E0F3791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FC19D-8792-40C8-B954-8EC9B6022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F5D5-AC48-4FA6-B76D-2B4A9776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5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454FB0-13BD-4CEB-B6B3-D344B397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67BE0-E59D-44D4-B17B-220562091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423FF-0D1D-497F-B787-516742ACB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3717-B388-4BB4-94AA-807E659F1F6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B158E-19AE-4A8F-8F4C-5976AF82F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A8892-DC8C-40CA-9070-5C8853C59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BF5D5-AC48-4FA6-B76D-2B4A9776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4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6349B5-A8BB-4EE3-8595-44FCA79ADAC8}"/>
              </a:ext>
            </a:extLst>
          </p:cNvPr>
          <p:cNvSpPr txBox="1"/>
          <p:nvPr/>
        </p:nvSpPr>
        <p:spPr>
          <a:xfrm>
            <a:off x="118533" y="5283200"/>
            <a:ext cx="96181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Consolas" panose="020B0609020204030204" pitchFamily="49" charset="0"/>
              </a:rPr>
              <a:t>Loop : while</a:t>
            </a:r>
          </a:p>
        </p:txBody>
      </p:sp>
    </p:spTree>
    <p:extLst>
      <p:ext uri="{BB962C8B-B14F-4D97-AF65-F5344CB8AC3E}">
        <p14:creationId xmlns:p14="http://schemas.microsoft.com/office/powerpoint/2010/main" val="264151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2E1697-229D-45A3-943A-A717EB7D1949}"/>
              </a:ext>
            </a:extLst>
          </p:cNvPr>
          <p:cNvSpPr txBox="1"/>
          <p:nvPr/>
        </p:nvSpPr>
        <p:spPr>
          <a:xfrm>
            <a:off x="283780" y="930165"/>
            <a:ext cx="8994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Melangkahlah</a:t>
            </a:r>
            <a:r>
              <a:rPr lang="en-US" sz="3200" dirty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sampai</a:t>
            </a:r>
            <a:r>
              <a:rPr lang="en-US" sz="3200" dirty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7 kali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2D2CE9-316F-42AF-82A2-6CE15C33F1F9}"/>
              </a:ext>
            </a:extLst>
          </p:cNvPr>
          <p:cNvSpPr txBox="1"/>
          <p:nvPr/>
        </p:nvSpPr>
        <p:spPr>
          <a:xfrm>
            <a:off x="2115207" y="2178268"/>
            <a:ext cx="8994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Berputarlah</a:t>
            </a:r>
            <a:r>
              <a:rPr lang="en-US" sz="3200" dirty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sampai</a:t>
            </a:r>
            <a:r>
              <a:rPr lang="en-US" sz="3200" dirty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kamu</a:t>
            </a:r>
            <a:r>
              <a:rPr lang="en-US" sz="3200" dirty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capek</a:t>
            </a:r>
            <a:endParaRPr lang="en-US" sz="3200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D7EA51-CE2F-409B-B306-B89FF1468E1C}"/>
              </a:ext>
            </a:extLst>
          </p:cNvPr>
          <p:cNvSpPr txBox="1"/>
          <p:nvPr/>
        </p:nvSpPr>
        <p:spPr>
          <a:xfrm>
            <a:off x="139262" y="3463156"/>
            <a:ext cx="10970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Tulislah</a:t>
            </a:r>
            <a:r>
              <a:rPr lang="en-US" sz="3200" dirty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kalimat</a:t>
            </a:r>
            <a:r>
              <a:rPr lang="en-US" sz="3200" dirty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ini</a:t>
            </a:r>
            <a:r>
              <a:rPr lang="en-US" sz="3200" dirty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sampai</a:t>
            </a:r>
            <a:r>
              <a:rPr lang="en-US" sz="3200" dirty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halaman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penuh</a:t>
            </a:r>
            <a:endParaRPr lang="en-US" sz="3200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3E9C14-FF9C-49B1-8CDE-A09774C81BF1}"/>
              </a:ext>
            </a:extLst>
          </p:cNvPr>
          <p:cNvSpPr txBox="1"/>
          <p:nvPr/>
        </p:nvSpPr>
        <p:spPr>
          <a:xfrm>
            <a:off x="3097925" y="4163269"/>
            <a:ext cx="8813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Lompatlah</a:t>
            </a:r>
            <a:r>
              <a:rPr lang="en-US" sz="3200" dirty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terus</a:t>
            </a:r>
            <a:r>
              <a:rPr lang="en-US" sz="3200" dirty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sampai</a:t>
            </a:r>
            <a:r>
              <a:rPr lang="en-US" sz="3200" dirty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jam 15:00 WIB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0583D0-5313-434B-8B58-11600155B653}"/>
              </a:ext>
            </a:extLst>
          </p:cNvPr>
          <p:cNvSpPr txBox="1"/>
          <p:nvPr/>
        </p:nvSpPr>
        <p:spPr>
          <a:xfrm>
            <a:off x="67003" y="4996943"/>
            <a:ext cx="109701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Perulangan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ada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statement yang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diulang-ulang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Perulangan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harus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ada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kondisi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untuk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berhenti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961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990333-B342-4256-A893-EEE893BB6BFD}"/>
              </a:ext>
            </a:extLst>
          </p:cNvPr>
          <p:cNvSpPr txBox="1"/>
          <p:nvPr/>
        </p:nvSpPr>
        <p:spPr>
          <a:xfrm>
            <a:off x="420414" y="181304"/>
            <a:ext cx="44353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rgbClr val="E8EAED"/>
                </a:solidFill>
                <a:latin typeface="Consolas" panose="020B0609020204030204" pitchFamily="49" charset="0"/>
              </a:rPr>
              <a:t>Sintaks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BE3F01-9C36-408C-B98E-D10663F905B3}"/>
              </a:ext>
            </a:extLst>
          </p:cNvPr>
          <p:cNvSpPr txBox="1"/>
          <p:nvPr/>
        </p:nvSpPr>
        <p:spPr>
          <a:xfrm>
            <a:off x="420414" y="2151675"/>
            <a:ext cx="65084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start;</a:t>
            </a:r>
          </a:p>
          <a:p>
            <a:r>
              <a:rPr lang="en-US" sz="2800" dirty="0">
                <a:solidFill>
                  <a:srgbClr val="E8EAED"/>
                </a:solidFill>
                <a:latin typeface="Consolas" panose="020B0609020204030204" pitchFamily="49" charset="0"/>
              </a:rPr>
              <a:t>while(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kondisi</a:t>
            </a:r>
            <a:r>
              <a:rPr lang="en-US" sz="2800" dirty="0">
                <a:solidFill>
                  <a:srgbClr val="E8EAED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2800" dirty="0">
                <a:solidFill>
                  <a:srgbClr val="E8EAED"/>
                </a:solidFill>
                <a:latin typeface="Consolas" panose="020B0609020204030204" pitchFamily="49" charset="0"/>
              </a:rPr>
              <a:t>	statement;</a:t>
            </a:r>
          </a:p>
          <a:p>
            <a:r>
              <a:rPr lang="en-US" sz="2800" dirty="0">
                <a:solidFill>
                  <a:srgbClr val="E8EAED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2800" dirty="0">
                <a:solidFill>
                  <a:srgbClr val="E8EAED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perubahan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nilai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variabel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800" dirty="0">
              <a:solidFill>
                <a:srgbClr val="E8EAED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E8EAED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92968B-5C92-47D6-88D4-52A7300A9A3A}"/>
              </a:ext>
            </a:extLst>
          </p:cNvPr>
          <p:cNvSpPr/>
          <p:nvPr/>
        </p:nvSpPr>
        <p:spPr>
          <a:xfrm>
            <a:off x="740364" y="3863985"/>
            <a:ext cx="5951483" cy="630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172F09-2E64-4CAB-973A-174BFE3A9F48}"/>
              </a:ext>
            </a:extLst>
          </p:cNvPr>
          <p:cNvSpPr/>
          <p:nvPr/>
        </p:nvSpPr>
        <p:spPr>
          <a:xfrm>
            <a:off x="420414" y="2059709"/>
            <a:ext cx="6508452" cy="4083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BC9B6B-FFD3-4AFF-B93F-6D306BCA4140}"/>
              </a:ext>
            </a:extLst>
          </p:cNvPr>
          <p:cNvSpPr txBox="1"/>
          <p:nvPr/>
        </p:nvSpPr>
        <p:spPr>
          <a:xfrm>
            <a:off x="6928866" y="2059709"/>
            <a:ext cx="56155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E8EAED"/>
                </a:solidFill>
                <a:latin typeface="Consolas" panose="020B0609020204030204" pitchFamily="49" charset="0"/>
              </a:rPr>
              <a:t>Selama</a:t>
            </a:r>
            <a:r>
              <a:rPr lang="en-US" dirty="0">
                <a:solidFill>
                  <a:srgbClr val="E8EAE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E8EAED"/>
                </a:solidFill>
                <a:latin typeface="Consolas" panose="020B0609020204030204" pitchFamily="49" charset="0"/>
              </a:rPr>
              <a:t>kondisi</a:t>
            </a:r>
            <a:r>
              <a:rPr lang="en-US" dirty="0">
                <a:solidFill>
                  <a:srgbClr val="E8EAE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E8EAED"/>
                </a:solidFill>
                <a:latin typeface="Consolas" panose="020B0609020204030204" pitchFamily="49" charset="0"/>
              </a:rPr>
              <a:t>bernilai</a:t>
            </a:r>
            <a:r>
              <a:rPr lang="en-US" dirty="0">
                <a:solidFill>
                  <a:srgbClr val="E8EAED"/>
                </a:solidFill>
                <a:latin typeface="Consolas" panose="020B0609020204030204" pitchFamily="49" charset="0"/>
              </a:rPr>
              <a:t> true, </a:t>
            </a:r>
          </a:p>
          <a:p>
            <a:r>
              <a:rPr lang="en-US" dirty="0" err="1">
                <a:solidFill>
                  <a:srgbClr val="E8EAED"/>
                </a:solidFill>
                <a:latin typeface="Consolas" panose="020B0609020204030204" pitchFamily="49" charset="0"/>
              </a:rPr>
              <a:t>maka</a:t>
            </a:r>
            <a:r>
              <a:rPr lang="en-US" dirty="0">
                <a:solidFill>
                  <a:srgbClr val="E8EAE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E8EAED"/>
                </a:solidFill>
                <a:latin typeface="Consolas" panose="020B0609020204030204" pitchFamily="49" charset="0"/>
              </a:rPr>
              <a:t>semua</a:t>
            </a:r>
            <a:r>
              <a:rPr lang="en-US" dirty="0">
                <a:solidFill>
                  <a:srgbClr val="E8EAED"/>
                </a:solidFill>
                <a:latin typeface="Consolas" panose="020B0609020204030204" pitchFamily="49" charset="0"/>
              </a:rPr>
              <a:t> statement yang </a:t>
            </a:r>
            <a:r>
              <a:rPr lang="en-US" dirty="0" err="1">
                <a:solidFill>
                  <a:srgbClr val="E8EAED"/>
                </a:solidFill>
                <a:latin typeface="Consolas" panose="020B0609020204030204" pitchFamily="49" charset="0"/>
              </a:rPr>
              <a:t>ada</a:t>
            </a:r>
            <a:r>
              <a:rPr lang="en-US" dirty="0">
                <a:solidFill>
                  <a:srgbClr val="E8EAED"/>
                </a:solidFill>
                <a:latin typeface="Consolas" panose="020B0609020204030204" pitchFamily="49" charset="0"/>
              </a:rPr>
              <a:t> di </a:t>
            </a:r>
            <a:r>
              <a:rPr lang="en-US" dirty="0" err="1">
                <a:solidFill>
                  <a:srgbClr val="E8EAED"/>
                </a:solidFill>
                <a:latin typeface="Consolas" panose="020B0609020204030204" pitchFamily="49" charset="0"/>
              </a:rPr>
              <a:t>lingkup</a:t>
            </a:r>
            <a:r>
              <a:rPr lang="en-US" dirty="0">
                <a:solidFill>
                  <a:srgbClr val="E8EAED"/>
                </a:solidFill>
                <a:latin typeface="Consolas" panose="020B0609020204030204" pitchFamily="49" charset="0"/>
              </a:rPr>
              <a:t> while </a:t>
            </a:r>
            <a:r>
              <a:rPr lang="en-US" dirty="0" err="1">
                <a:solidFill>
                  <a:srgbClr val="E8EAED"/>
                </a:solidFill>
                <a:latin typeface="Consolas" panose="020B0609020204030204" pitchFamily="49" charset="0"/>
              </a:rPr>
              <a:t>akan</a:t>
            </a:r>
            <a:r>
              <a:rPr lang="en-US" dirty="0">
                <a:solidFill>
                  <a:srgbClr val="E8EAED"/>
                </a:solidFill>
                <a:latin typeface="Consolas" panose="020B0609020204030204" pitchFamily="49" charset="0"/>
              </a:rPr>
              <a:t> di </a:t>
            </a:r>
            <a:r>
              <a:rPr lang="en-US" dirty="0" err="1">
                <a:solidFill>
                  <a:srgbClr val="E8EAED"/>
                </a:solidFill>
                <a:latin typeface="Consolas" panose="020B0609020204030204" pitchFamily="49" charset="0"/>
              </a:rPr>
              <a:t>jalankan</a:t>
            </a:r>
            <a:br>
              <a:rPr lang="en-US" dirty="0">
                <a:solidFill>
                  <a:srgbClr val="E8EAED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E8EAED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E8EAED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E8EAED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E8EAED"/>
                </a:solidFill>
                <a:latin typeface="Consolas" panose="020B0609020204030204" pitchFamily="49" charset="0"/>
              </a:rPr>
              <a:t>perulangan</a:t>
            </a:r>
            <a:r>
              <a:rPr lang="en-US" dirty="0">
                <a:solidFill>
                  <a:srgbClr val="E8EAE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E8EAED"/>
                </a:solidFill>
                <a:latin typeface="Consolas" panose="020B0609020204030204" pitchFamily="49" charset="0"/>
              </a:rPr>
              <a:t>akan</a:t>
            </a:r>
            <a:r>
              <a:rPr lang="en-US" dirty="0">
                <a:solidFill>
                  <a:srgbClr val="E8EAE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E8EAED"/>
                </a:solidFill>
                <a:latin typeface="Consolas" panose="020B0609020204030204" pitchFamily="49" charset="0"/>
              </a:rPr>
              <a:t>berhenti</a:t>
            </a:r>
            <a:r>
              <a:rPr lang="en-US" dirty="0">
                <a:solidFill>
                  <a:srgbClr val="E8EAE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E8EAED"/>
                </a:solidFill>
                <a:latin typeface="Consolas" panose="020B0609020204030204" pitchFamily="49" charset="0"/>
              </a:rPr>
              <a:t>jika</a:t>
            </a:r>
            <a:r>
              <a:rPr lang="en-US" dirty="0">
                <a:solidFill>
                  <a:srgbClr val="E8EAE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E8EAED"/>
                </a:solidFill>
                <a:latin typeface="Consolas" panose="020B0609020204030204" pitchFamily="49" charset="0"/>
              </a:rPr>
              <a:t>kondisi</a:t>
            </a:r>
            <a:r>
              <a:rPr lang="en-US" dirty="0">
                <a:solidFill>
                  <a:srgbClr val="E8EAE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E8EAED"/>
                </a:solidFill>
                <a:latin typeface="Consolas" panose="020B0609020204030204" pitchFamily="49" charset="0"/>
              </a:rPr>
              <a:t>bernilai</a:t>
            </a:r>
            <a:r>
              <a:rPr lang="en-US" dirty="0">
                <a:solidFill>
                  <a:srgbClr val="E8EAED"/>
                </a:solidFill>
                <a:latin typeface="Consolas" panose="020B0609020204030204" pitchFamily="49" charset="0"/>
              </a:rPr>
              <a:t> false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06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990333-B342-4256-A893-EEE893BB6BFD}"/>
              </a:ext>
            </a:extLst>
          </p:cNvPr>
          <p:cNvSpPr txBox="1"/>
          <p:nvPr/>
        </p:nvSpPr>
        <p:spPr>
          <a:xfrm>
            <a:off x="420414" y="181304"/>
            <a:ext cx="44353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rgbClr val="E8EAED"/>
                </a:solidFill>
                <a:latin typeface="Consolas" panose="020B0609020204030204" pitchFamily="49" charset="0"/>
              </a:rPr>
              <a:t>Contoh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BE3F01-9C36-408C-B98E-D10663F905B3}"/>
              </a:ext>
            </a:extLst>
          </p:cNvPr>
          <p:cNvSpPr txBox="1"/>
          <p:nvPr/>
        </p:nvSpPr>
        <p:spPr>
          <a:xfrm>
            <a:off x="133130" y="1402574"/>
            <a:ext cx="5195295" cy="483209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int </a:t>
            </a:r>
            <a:r>
              <a:rPr lang="en-US" sz="4400" dirty="0" err="1">
                <a:solidFill>
                  <a:srgbClr val="E8EAED"/>
                </a:solidFill>
                <a:latin typeface="Consolas" panose="020B0609020204030204" pitchFamily="49" charset="0"/>
              </a:rPr>
              <a:t>i</a:t>
            </a:r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while(</a:t>
            </a:r>
            <a:r>
              <a:rPr lang="en-US" sz="4400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4400" dirty="0">
                <a:solidFill>
                  <a:srgbClr val="0070C0"/>
                </a:solidFill>
                <a:latin typeface="Consolas" panose="020B0609020204030204" pitchFamily="49" charset="0"/>
              </a:rPr>
              <a:t>&lt;5</a:t>
            </a:r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	</a:t>
            </a:r>
            <a:r>
              <a:rPr lang="en-US" sz="4400" dirty="0" err="1">
                <a:solidFill>
                  <a:srgbClr val="FFFF00"/>
                </a:solidFill>
                <a:latin typeface="Consolas" panose="020B0609020204030204" pitchFamily="49" charset="0"/>
              </a:rPr>
              <a:t>printf</a:t>
            </a:r>
            <a:r>
              <a:rPr lang="en-US" sz="4400" dirty="0">
                <a:solidFill>
                  <a:srgbClr val="FFFF00"/>
                </a:solidFill>
                <a:latin typeface="Consolas" panose="020B0609020204030204" pitchFamily="49" charset="0"/>
              </a:rPr>
              <a:t>(“a”);</a:t>
            </a:r>
            <a:endParaRPr lang="en-US" sz="4400" dirty="0">
              <a:solidFill>
                <a:srgbClr val="E8EAED"/>
              </a:solidFill>
              <a:latin typeface="Consolas" panose="020B0609020204030204" pitchFamily="49" charset="0"/>
            </a:endParaRPr>
          </a:p>
          <a:p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   </a:t>
            </a:r>
            <a:r>
              <a:rPr lang="en-US" sz="4400" dirty="0" err="1">
                <a:solidFill>
                  <a:srgbClr val="E8EAED"/>
                </a:solidFill>
                <a:latin typeface="Consolas" panose="020B0609020204030204" pitchFamily="49" charset="0"/>
              </a:rPr>
              <a:t>i</a:t>
            </a:r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   return 0;</a:t>
            </a:r>
          </a:p>
          <a:p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}</a:t>
            </a:r>
            <a:endParaRPr lang="en-US" sz="4400" dirty="0">
              <a:latin typeface="Consolas" panose="020B0609020204030204" pitchFamily="49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10AB878A-F7F3-4F86-9832-1E05B83E9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039996"/>
              </p:ext>
            </p:extLst>
          </p:nvPr>
        </p:nvGraphicFramePr>
        <p:xfrm>
          <a:off x="6763407" y="1531883"/>
          <a:ext cx="5295464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866">
                  <a:extLst>
                    <a:ext uri="{9D8B030D-6E8A-4147-A177-3AD203B41FA5}">
                      <a16:colId xmlns:a16="http://schemas.microsoft.com/office/drawing/2014/main" val="1601968910"/>
                    </a:ext>
                  </a:extLst>
                </a:gridCol>
                <a:gridCol w="1323866">
                  <a:extLst>
                    <a:ext uri="{9D8B030D-6E8A-4147-A177-3AD203B41FA5}">
                      <a16:colId xmlns:a16="http://schemas.microsoft.com/office/drawing/2014/main" val="1491282979"/>
                    </a:ext>
                  </a:extLst>
                </a:gridCol>
                <a:gridCol w="1323866">
                  <a:extLst>
                    <a:ext uri="{9D8B030D-6E8A-4147-A177-3AD203B41FA5}">
                      <a16:colId xmlns:a16="http://schemas.microsoft.com/office/drawing/2014/main" val="281957276"/>
                    </a:ext>
                  </a:extLst>
                </a:gridCol>
                <a:gridCol w="1323866">
                  <a:extLst>
                    <a:ext uri="{9D8B030D-6E8A-4147-A177-3AD203B41FA5}">
                      <a16:colId xmlns:a16="http://schemas.microsoft.com/office/drawing/2014/main" val="2197561402"/>
                    </a:ext>
                  </a:extLst>
                </a:gridCol>
              </a:tblGrid>
              <a:tr h="33782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Iterasi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Nilai </a:t>
                      </a:r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r>
                        <a:rPr lang="en-US" dirty="0"/>
                        <a:t>&lt;5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432330"/>
                  </a:ext>
                </a:extLst>
              </a:tr>
              <a:tr h="33782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96080"/>
                  </a:ext>
                </a:extLst>
              </a:tr>
              <a:tr h="33782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208546"/>
                  </a:ext>
                </a:extLst>
              </a:tr>
              <a:tr h="33782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aaa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580738"/>
                  </a:ext>
                </a:extLst>
              </a:tr>
              <a:tr h="33782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aaaa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275295"/>
                  </a:ext>
                </a:extLst>
              </a:tr>
              <a:tr h="33782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aaaaa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42205"/>
                  </a:ext>
                </a:extLst>
              </a:tr>
              <a:tr h="33782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aaaaa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199705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A8C8E4-C312-445D-A13C-3233AF0E4B63}"/>
              </a:ext>
            </a:extLst>
          </p:cNvPr>
          <p:cNvCxnSpPr/>
          <p:nvPr/>
        </p:nvCxnSpPr>
        <p:spPr>
          <a:xfrm>
            <a:off x="5791200" y="2466109"/>
            <a:ext cx="0" cy="22998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12C834-FE6E-45CB-903C-416169C680D8}"/>
              </a:ext>
            </a:extLst>
          </p:cNvPr>
          <p:cNvCxnSpPr>
            <a:cxnSpLocks/>
          </p:cNvCxnSpPr>
          <p:nvPr/>
        </p:nvCxnSpPr>
        <p:spPr>
          <a:xfrm flipH="1" flipV="1">
            <a:off x="6138994" y="2466109"/>
            <a:ext cx="1" cy="22167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8A10D46-6FA8-4979-B5F1-1229713ED590}"/>
              </a:ext>
            </a:extLst>
          </p:cNvPr>
          <p:cNvSpPr/>
          <p:nvPr/>
        </p:nvSpPr>
        <p:spPr>
          <a:xfrm>
            <a:off x="189662" y="2170544"/>
            <a:ext cx="5047355" cy="27524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6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990333-B342-4256-A893-EEE893BB6BFD}"/>
              </a:ext>
            </a:extLst>
          </p:cNvPr>
          <p:cNvSpPr txBox="1"/>
          <p:nvPr/>
        </p:nvSpPr>
        <p:spPr>
          <a:xfrm>
            <a:off x="483476" y="630621"/>
            <a:ext cx="44353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4400" dirty="0">
                <a:latin typeface="Consolas" panose="020B0609020204030204" pitchFamily="49" charset="0"/>
              </a:rPr>
            </a:br>
            <a:r>
              <a:rPr lang="en-US" sz="44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exercise…</a:t>
            </a:r>
            <a:endParaRPr lang="en-US" sz="4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863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990333-B342-4256-A893-EEE893BB6BFD}"/>
              </a:ext>
            </a:extLst>
          </p:cNvPr>
          <p:cNvSpPr txBox="1"/>
          <p:nvPr/>
        </p:nvSpPr>
        <p:spPr>
          <a:xfrm>
            <a:off x="420414" y="181304"/>
            <a:ext cx="44353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rgbClr val="E8EAED"/>
                </a:solidFill>
                <a:latin typeface="Consolas" panose="020B0609020204030204" pitchFamily="49" charset="0"/>
              </a:rPr>
              <a:t>Contoh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BE3F01-9C36-408C-B98E-D10663F905B3}"/>
              </a:ext>
            </a:extLst>
          </p:cNvPr>
          <p:cNvSpPr txBox="1"/>
          <p:nvPr/>
        </p:nvSpPr>
        <p:spPr>
          <a:xfrm>
            <a:off x="420414" y="1531883"/>
            <a:ext cx="76804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int </a:t>
            </a:r>
            <a:r>
              <a:rPr lang="en-US" sz="4400" dirty="0" err="1">
                <a:solidFill>
                  <a:srgbClr val="E8EAED"/>
                </a:solidFill>
                <a:latin typeface="Consolas" panose="020B0609020204030204" pitchFamily="49" charset="0"/>
              </a:rPr>
              <a:t>nilai</a:t>
            </a:r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while(</a:t>
            </a:r>
            <a:r>
              <a:rPr lang="en-US" sz="4400" dirty="0" err="1">
                <a:solidFill>
                  <a:srgbClr val="0070C0"/>
                </a:solidFill>
                <a:latin typeface="Consolas" panose="020B0609020204030204" pitchFamily="49" charset="0"/>
              </a:rPr>
              <a:t>nilai</a:t>
            </a:r>
            <a:r>
              <a:rPr lang="en-US" sz="4400" dirty="0">
                <a:solidFill>
                  <a:srgbClr val="0070C0"/>
                </a:solidFill>
                <a:latin typeface="Consolas" panose="020B0609020204030204" pitchFamily="49" charset="0"/>
              </a:rPr>
              <a:t> != 5</a:t>
            </a:r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	</a:t>
            </a:r>
            <a:r>
              <a:rPr lang="en-US" sz="4400" dirty="0" err="1">
                <a:solidFill>
                  <a:srgbClr val="E8EAED"/>
                </a:solidFill>
                <a:latin typeface="Consolas" panose="020B0609020204030204" pitchFamily="49" charset="0"/>
              </a:rPr>
              <a:t>scanf</a:t>
            </a:r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(“%d”, &amp;</a:t>
            </a:r>
            <a:r>
              <a:rPr lang="en-US" sz="4400" dirty="0" err="1">
                <a:solidFill>
                  <a:srgbClr val="E8EAED"/>
                </a:solidFill>
                <a:latin typeface="Consolas" panose="020B0609020204030204" pitchFamily="49" charset="0"/>
              </a:rPr>
              <a:t>nilai</a:t>
            </a:r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   return 0;</a:t>
            </a:r>
          </a:p>
          <a:p>
            <a:r>
              <a:rPr lang="en-US" sz="4400" dirty="0">
                <a:solidFill>
                  <a:srgbClr val="E8EAED"/>
                </a:solidFill>
                <a:latin typeface="Consolas" panose="020B0609020204030204" pitchFamily="49" charset="0"/>
              </a:rPr>
              <a:t>}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577A27-F70B-4C18-BF78-2F0807685EF6}"/>
              </a:ext>
            </a:extLst>
          </p:cNvPr>
          <p:cNvSpPr txBox="1"/>
          <p:nvPr/>
        </p:nvSpPr>
        <p:spPr>
          <a:xfrm>
            <a:off x="64656" y="5880741"/>
            <a:ext cx="11905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8EAED"/>
                </a:solidFill>
                <a:latin typeface="Consolas" panose="020B0609020204030204" pitchFamily="49" charset="0"/>
              </a:rPr>
              <a:t>Proses </a:t>
            </a:r>
            <a:r>
              <a:rPr lang="en-US" sz="2400" dirty="0" err="1">
                <a:solidFill>
                  <a:srgbClr val="E8EAED"/>
                </a:solidFill>
                <a:latin typeface="Consolas" panose="020B0609020204030204" pitchFamily="49" charset="0"/>
              </a:rPr>
              <a:t>memasukkan</a:t>
            </a:r>
            <a:r>
              <a:rPr lang="en-US" sz="2400" dirty="0">
                <a:solidFill>
                  <a:srgbClr val="E8EAED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E8EAED"/>
                </a:solidFill>
                <a:latin typeface="Consolas" panose="020B0609020204030204" pitchFamily="49" charset="0"/>
              </a:rPr>
              <a:t>nilai</a:t>
            </a:r>
            <a:r>
              <a:rPr lang="en-US" sz="2400" dirty="0">
                <a:solidFill>
                  <a:srgbClr val="E8EAED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E8EAED"/>
                </a:solidFill>
                <a:latin typeface="Consolas" panose="020B0609020204030204" pitchFamily="49" charset="0"/>
              </a:rPr>
              <a:t>akan</a:t>
            </a:r>
            <a:r>
              <a:rPr lang="en-US" sz="2400" dirty="0">
                <a:solidFill>
                  <a:srgbClr val="E8EAED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E8EAED"/>
                </a:solidFill>
                <a:latin typeface="Consolas" panose="020B0609020204030204" pitchFamily="49" charset="0"/>
              </a:rPr>
              <a:t>diulang</a:t>
            </a:r>
            <a:r>
              <a:rPr lang="en-US" sz="2400" dirty="0">
                <a:solidFill>
                  <a:srgbClr val="E8EAED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E8EAED"/>
                </a:solidFill>
                <a:latin typeface="Consolas" panose="020B0609020204030204" pitchFamily="49" charset="0"/>
              </a:rPr>
              <a:t>sampai</a:t>
            </a:r>
            <a:r>
              <a:rPr lang="en-US" sz="2400" dirty="0">
                <a:solidFill>
                  <a:srgbClr val="E8EAED"/>
                </a:solidFill>
                <a:latin typeface="Consolas" panose="020B0609020204030204" pitchFamily="49" charset="0"/>
              </a:rPr>
              <a:t> user </a:t>
            </a:r>
            <a:r>
              <a:rPr lang="en-US" sz="2400" dirty="0" err="1">
                <a:solidFill>
                  <a:srgbClr val="E8EAED"/>
                </a:solidFill>
                <a:latin typeface="Consolas" panose="020B0609020204030204" pitchFamily="49" charset="0"/>
              </a:rPr>
              <a:t>memasukkan</a:t>
            </a:r>
            <a:r>
              <a:rPr lang="en-US" sz="2400" dirty="0">
                <a:solidFill>
                  <a:srgbClr val="E8EAED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E8EAED"/>
                </a:solidFill>
                <a:latin typeface="Consolas" panose="020B0609020204030204" pitchFamily="49" charset="0"/>
              </a:rPr>
              <a:t>nilai</a:t>
            </a:r>
            <a:r>
              <a:rPr lang="en-US" sz="2400" dirty="0">
                <a:solidFill>
                  <a:srgbClr val="E8EAED"/>
                </a:solidFill>
                <a:latin typeface="Consolas" panose="020B0609020204030204" pitchFamily="49" charset="0"/>
              </a:rPr>
              <a:t> 5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239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F037-1E89-4AC5-A97F-CE0A0E872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TUGAS-3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C940F-757D-4A6B-BD40-5E314778D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err="1"/>
              <a:t>Merupakan</a:t>
            </a:r>
            <a:r>
              <a:rPr lang="en-US" sz="4000" dirty="0"/>
              <a:t> </a:t>
            </a:r>
            <a:r>
              <a:rPr lang="en-US" sz="4000" dirty="0" err="1"/>
              <a:t>tugas</a:t>
            </a:r>
            <a:r>
              <a:rPr lang="en-US" sz="4000" dirty="0"/>
              <a:t> </a:t>
            </a:r>
            <a:r>
              <a:rPr lang="en-US" sz="4000" dirty="0" err="1"/>
              <a:t>kelompok</a:t>
            </a:r>
            <a:endParaRPr lang="en-US" sz="4000" dirty="0"/>
          </a:p>
          <a:p>
            <a:r>
              <a:rPr lang="en-US" sz="4000" dirty="0" err="1"/>
              <a:t>Buatlah</a:t>
            </a:r>
            <a:r>
              <a:rPr lang="en-US" sz="4000" dirty="0"/>
              <a:t> app e wallet</a:t>
            </a:r>
          </a:p>
          <a:p>
            <a:r>
              <a:rPr lang="en-US" sz="4000" dirty="0" err="1"/>
              <a:t>Menggunakan</a:t>
            </a:r>
            <a:r>
              <a:rPr lang="en-US" sz="4000" dirty="0"/>
              <a:t> while, minimal 5 menu </a:t>
            </a:r>
            <a:r>
              <a:rPr lang="en-US" sz="4000" dirty="0" err="1"/>
              <a:t>bisa</a:t>
            </a:r>
            <a:r>
              <a:rPr lang="en-US" sz="4000" dirty="0"/>
              <a:t> </a:t>
            </a:r>
            <a:r>
              <a:rPr lang="en-US" sz="4000" dirty="0" err="1"/>
              <a:t>lebih</a:t>
            </a:r>
            <a:endParaRPr lang="en-US" sz="4000" dirty="0"/>
          </a:p>
          <a:p>
            <a:r>
              <a:rPr lang="en-US" sz="4000" dirty="0" err="1"/>
              <a:t>Presentasikan</a:t>
            </a:r>
            <a:r>
              <a:rPr lang="en-US" sz="4000" dirty="0"/>
              <a:t> pada </a:t>
            </a:r>
            <a:r>
              <a:rPr lang="en-US" sz="4000" dirty="0" err="1"/>
              <a:t>tgl</a:t>
            </a:r>
            <a:r>
              <a:rPr lang="en-US" sz="4000" dirty="0"/>
              <a:t> 21 </a:t>
            </a:r>
            <a:r>
              <a:rPr lang="en-US" sz="4000" dirty="0" err="1"/>
              <a:t>Oktober</a:t>
            </a:r>
            <a:r>
              <a:rPr lang="en-US" sz="4000" dirty="0"/>
              <a:t> 2024 308</a:t>
            </a:r>
          </a:p>
          <a:p>
            <a:r>
              <a:rPr lang="en-US" sz="4000" dirty="0"/>
              <a:t>Waktu </a:t>
            </a:r>
            <a:r>
              <a:rPr lang="en-US" sz="4000" dirty="0" err="1"/>
              <a:t>presentasi</a:t>
            </a:r>
            <a:r>
              <a:rPr lang="en-US" sz="4000" dirty="0"/>
              <a:t> </a:t>
            </a:r>
            <a:r>
              <a:rPr lang="en-US" sz="4000" dirty="0" err="1"/>
              <a:t>maksimal</a:t>
            </a:r>
            <a:r>
              <a:rPr lang="en-US" sz="4000" dirty="0"/>
              <a:t> 10menit</a:t>
            </a:r>
          </a:p>
          <a:p>
            <a:r>
              <a:rPr lang="en-US" sz="4000" dirty="0" err="1"/>
              <a:t>Presentasi</a:t>
            </a:r>
            <a:r>
              <a:rPr lang="en-US" sz="4000" dirty="0"/>
              <a:t> output, code program di zoom</a:t>
            </a:r>
          </a:p>
          <a:p>
            <a:r>
              <a:rPr lang="en-US" sz="4000" dirty="0" err="1"/>
              <a:t>Boleh</a:t>
            </a:r>
            <a:r>
              <a:rPr lang="en-US" sz="4000" dirty="0"/>
              <a:t> </a:t>
            </a:r>
            <a:r>
              <a:rPr lang="en-US" sz="4000" dirty="0" err="1"/>
              <a:t>tanya</a:t>
            </a:r>
            <a:r>
              <a:rPr lang="en-US" sz="4000" dirty="0"/>
              <a:t> </a:t>
            </a:r>
            <a:r>
              <a:rPr lang="en-US" sz="4000" dirty="0" err="1"/>
              <a:t>jawab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90226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212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TUGAS-3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obet mubarok</dc:creator>
  <cp:lastModifiedBy>obet mubarok</cp:lastModifiedBy>
  <cp:revision>30</cp:revision>
  <dcterms:created xsi:type="dcterms:W3CDTF">2024-10-12T00:25:27Z</dcterms:created>
  <dcterms:modified xsi:type="dcterms:W3CDTF">2024-10-16T01:40:00Z</dcterms:modified>
</cp:coreProperties>
</file>