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4660"/>
  </p:normalViewPr>
  <p:slideViewPr>
    <p:cSldViewPr snapToGrid="0">
      <p:cViewPr>
        <p:scale>
          <a:sx n="75" d="100"/>
          <a:sy n="75" d="100"/>
        </p:scale>
        <p:origin x="55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E7AD-50A3-420B-B15B-8A969C48E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0B3B5-F9F5-4031-9EDE-4F2FB24EA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2BA5-AA6B-41B2-81E7-1BC4D97E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435-2569-4AD0-9B48-BB5AA814FD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353E0-201A-49B4-9F80-0AEC36CF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ACB0-6088-49FE-9E2F-79FD93DE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655-C626-4F79-9349-4AC368806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3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4093-A95C-4AE8-AB67-9D731144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25BD-94AD-4119-A236-DDF236EA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BC9D-B06A-4743-8EE1-449A1EDD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435-2569-4AD0-9B48-BB5AA814FD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0562-E52C-4232-9B89-6FF7ABB9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BC2A-F83E-44CA-AA55-7B8BBC7C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655-C626-4F79-9349-4AC368806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CA459-3F3D-43DE-9167-2A63467DD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C2D7-71D4-4A8F-8562-A8241BD2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F2528-5E57-43EE-8ED1-1D21B20D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435-2569-4AD0-9B48-BB5AA814FD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5367-E5C6-4F1E-ACFA-E812202F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4749-E066-431C-A01E-DDBCB73A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655-C626-4F79-9349-4AC368806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3550-0892-4348-8896-A51F3DCE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75D0-8D19-47F4-8AFA-4834CA53F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83C1-468D-4EFE-9648-D9F1E9E2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435-2569-4AD0-9B48-BB5AA814FD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9F53-5044-4D47-93DE-EE846672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31D61-C8B2-458E-B94B-2331C520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655-C626-4F79-9349-4AC368806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267A-383E-4001-8B09-22C5AD20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C9E73-3CA1-4829-9949-BB43410AF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EC81-761F-42E2-9E71-41B21858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435-2569-4AD0-9B48-BB5AA814FD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45A3-EE64-4B70-B37F-B11673EA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27C0-9CD7-49B4-A97D-DF8928DC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655-C626-4F79-9349-4AC368806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E299-2819-4866-A20A-BAF5FB4E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497B-E890-4153-A8BF-5768F1C3B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F81A1-D47B-435F-A9D3-BC0B81AB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73F3C-4248-4316-9AD2-3F1FC71C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435-2569-4AD0-9B48-BB5AA814FD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10036-6411-42D5-AF9E-F32C8ACF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AB1ED-61B4-42A7-81B8-A822754F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655-C626-4F79-9349-4AC368806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6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D463-8B78-458C-8BB5-0762A3A1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30B2-950C-498E-9E1C-92729868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F91C0-9A29-4B09-86DC-9F8FE90A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1A2A0-EA17-4121-ACF6-556FB5579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99EA4-24EF-4113-B1E5-DBB199D6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AD485-4DB6-45A3-931A-40F9754B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435-2569-4AD0-9B48-BB5AA814FD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C0409-16BC-4425-A7CB-CAA6F5DB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BE819-988C-4245-A103-78A47A00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655-C626-4F79-9349-4AC368806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1B84-42A2-47D9-ABD3-C3E08065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22160-C772-46BA-A368-F6A60E1A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435-2569-4AD0-9B48-BB5AA814FD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4964F-70AE-403B-8A15-706AC08C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2983F-3AB9-453D-8A9C-0EA27208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655-C626-4F79-9349-4AC368806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3E559-7D17-4758-A761-2940DB58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435-2569-4AD0-9B48-BB5AA814FD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8E30B-9790-40F0-9446-F8188BBB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2390B-85AA-40A2-A878-B5F1BE5E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655-C626-4F79-9349-4AC368806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180D-EBB2-4A50-B767-6627657C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EEEC-04E0-4E0E-B496-A31BD21D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3BE1C-122B-499E-84F7-45B958C5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95E01-FEDB-469F-88B0-89CF2580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435-2569-4AD0-9B48-BB5AA814FD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42B5C-23FF-4834-AE86-3D103D9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3B1BD-BA6B-4046-B894-10B551FB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655-C626-4F79-9349-4AC368806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EB1C-B662-47A0-849C-2C074E69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A52F8-8171-48EF-BE2F-F798E2B69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C9CA3-AD50-4281-9B68-4636F5DBF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3E439-8E77-444C-ADCA-7ADFB191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435-2569-4AD0-9B48-BB5AA814FD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E9118-691D-4E44-B6B5-0D64C429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12955-AD2E-4AD3-87D2-D29BF770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D655-C626-4F79-9349-4AC368806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C2B6F-20B0-487D-896B-421858CA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7E4FC-97EE-4F8C-B61B-DB2F088D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AF3F5-1BF1-4C2C-B247-E54627DC4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2435-2569-4AD0-9B48-BB5AA814FDE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DFA2-883A-4A76-BC63-DA582C95A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23A4-177F-4D35-9C93-6214506B5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2D655-C626-4F79-9349-4AC368806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A9EB-43F5-4786-8278-58B4F28EA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5. Conditionals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37701-2596-4A61-8017-7F939F985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406399"/>
            <a:ext cx="1151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Latihan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3F5F71C-7516-4BF7-B7A7-7A56EF9A9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58214"/>
              </p:ext>
            </p:extLst>
          </p:nvPr>
        </p:nvGraphicFramePr>
        <p:xfrm>
          <a:off x="491066" y="1175839"/>
          <a:ext cx="11364602" cy="545586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364602">
                  <a:extLst>
                    <a:ext uri="{9D8B030D-6E8A-4147-A177-3AD203B41FA5}">
                      <a16:colId xmlns:a16="http://schemas.microsoft.com/office/drawing/2014/main" val="2718326373"/>
                    </a:ext>
                  </a:extLst>
                </a:gridCol>
              </a:tblGrid>
              <a:tr h="5455869">
                <a:tc>
                  <a:txBody>
                    <a:bodyPr/>
                    <a:lstStyle/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Buatlah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program yang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menerima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masukan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user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berupa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sebuah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angka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Program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mengecek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apakah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angka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tersebut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merupakan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bilangan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kelipatan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4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atau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bukan</a:t>
                      </a:r>
                      <a:endParaRPr lang="en-US" sz="3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6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406399"/>
            <a:ext cx="1151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latihan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3F5F71C-7516-4BF7-B7A7-7A56EF9A9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81876"/>
              </p:ext>
            </p:extLst>
          </p:nvPr>
        </p:nvGraphicFramePr>
        <p:xfrm>
          <a:off x="491066" y="1175839"/>
          <a:ext cx="11364602" cy="545586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364602">
                  <a:extLst>
                    <a:ext uri="{9D8B030D-6E8A-4147-A177-3AD203B41FA5}">
                      <a16:colId xmlns:a16="http://schemas.microsoft.com/office/drawing/2014/main" val="2718326373"/>
                    </a:ext>
                  </a:extLst>
                </a:gridCol>
              </a:tblGrid>
              <a:tr h="5455869">
                <a:tc>
                  <a:txBody>
                    <a:bodyPr/>
                    <a:lstStyle/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Buatlah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program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memasukkan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PIN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Program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mencocokan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PIN yang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dimasukan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user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dengan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PIN yang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tersimpan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di program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Jika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sama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maka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mucul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pesan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“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Tranfer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Berhasil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”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Jika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tidak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maka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muncul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pesan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“PIN salah”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80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406399"/>
            <a:ext cx="1151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Latihan :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3F5F71C-7516-4BF7-B7A7-7A56EF9A9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24759"/>
              </p:ext>
            </p:extLst>
          </p:nvPr>
        </p:nvGraphicFramePr>
        <p:xfrm>
          <a:off x="491065" y="1175839"/>
          <a:ext cx="11627043" cy="545586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27043">
                  <a:extLst>
                    <a:ext uri="{9D8B030D-6E8A-4147-A177-3AD203B41FA5}">
                      <a16:colId xmlns:a16="http://schemas.microsoft.com/office/drawing/2014/main" val="2718326373"/>
                    </a:ext>
                  </a:extLst>
                </a:gridCol>
              </a:tblGrid>
              <a:tr h="5455869"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Diketahui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sebuah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club basket BB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membuka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pendaftaran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anggota</a:t>
                      </a:r>
                      <a:endParaRPr lang="en-US" sz="3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Syarat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masuk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adalah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peserta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mempunyai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tinggi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badan 170cm.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Buatlah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program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untuk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mengecek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tinggi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badan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95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406399"/>
            <a:ext cx="1151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Latihan :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3F5F71C-7516-4BF7-B7A7-7A56EF9A9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27208"/>
              </p:ext>
            </p:extLst>
          </p:nvPr>
        </p:nvGraphicFramePr>
        <p:xfrm>
          <a:off x="491065" y="1175839"/>
          <a:ext cx="11627043" cy="545586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27043">
                  <a:extLst>
                    <a:ext uri="{9D8B030D-6E8A-4147-A177-3AD203B41FA5}">
                      <a16:colId xmlns:a16="http://schemas.microsoft.com/office/drawing/2014/main" val="2718326373"/>
                    </a:ext>
                  </a:extLst>
                </a:gridCol>
              </a:tblGrid>
              <a:tr h="5455869"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Kembangkan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program Tarik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tunai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pada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soal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Latihan ke-1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Program Tarik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tunai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harus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mengecek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nominal yang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ditarik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harus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kurang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dari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saldo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dan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kelipatan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50.000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19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406399"/>
            <a:ext cx="1151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Latihan :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3F5F71C-7516-4BF7-B7A7-7A56EF9A9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409"/>
              </p:ext>
            </p:extLst>
          </p:nvPr>
        </p:nvGraphicFramePr>
        <p:xfrm>
          <a:off x="491065" y="1175839"/>
          <a:ext cx="11627043" cy="545586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27043">
                  <a:extLst>
                    <a:ext uri="{9D8B030D-6E8A-4147-A177-3AD203B41FA5}">
                      <a16:colId xmlns:a16="http://schemas.microsoft.com/office/drawing/2014/main" val="2718326373"/>
                    </a:ext>
                  </a:extLst>
                </a:gridCol>
              </a:tblGrid>
              <a:tr h="5455869"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Buatlah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program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untuk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menentukan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sebuah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angka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termasuk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angka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genap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dan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kelipatan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5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15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406399"/>
            <a:ext cx="1151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Latihan :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3F5F71C-7516-4BF7-B7A7-7A56EF9A9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82005"/>
              </p:ext>
            </p:extLst>
          </p:nvPr>
        </p:nvGraphicFramePr>
        <p:xfrm>
          <a:off x="491065" y="1175839"/>
          <a:ext cx="11627043" cy="545586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27043">
                  <a:extLst>
                    <a:ext uri="{9D8B030D-6E8A-4147-A177-3AD203B41FA5}">
                      <a16:colId xmlns:a16="http://schemas.microsoft.com/office/drawing/2014/main" val="2718326373"/>
                    </a:ext>
                  </a:extLst>
                </a:gridCol>
              </a:tblGrid>
              <a:tr h="5455869"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Buatlah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program yang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menerima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masukan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user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berupa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total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biaya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belanja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dan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apakah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dia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termasuk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member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atau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bukan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.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Jika member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maka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dapat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potongan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20%.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Tampilkan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biaya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yang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harus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dibayar</a:t>
                      </a:r>
                      <a:endParaRPr lang="en-US" sz="3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Contoh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output 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Total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biaya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belanja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: 100000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Member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atau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bukan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(y/t) : 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Anda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harus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membayar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Rp 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61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73892" y="406399"/>
            <a:ext cx="12044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TUGAS, BESOK 08 OKTOBER SAYA TANYA: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3F5F71C-7516-4BF7-B7A7-7A56EF9A9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05719"/>
              </p:ext>
            </p:extLst>
          </p:nvPr>
        </p:nvGraphicFramePr>
        <p:xfrm>
          <a:off x="491065" y="1175839"/>
          <a:ext cx="11627043" cy="545586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27043">
                  <a:extLst>
                    <a:ext uri="{9D8B030D-6E8A-4147-A177-3AD203B41FA5}">
                      <a16:colId xmlns:a16="http://schemas.microsoft.com/office/drawing/2014/main" val="2718326373"/>
                    </a:ext>
                  </a:extLst>
                </a:gridCol>
              </a:tblGrid>
              <a:tr h="54558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Buatlah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program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dengan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kondisi</a:t>
                      </a:r>
                      <a:endParaRPr lang="en-US" sz="2800" dirty="0">
                        <a:solidFill>
                          <a:srgbClr val="FFFF00"/>
                        </a:solidFill>
                        <a:latin typeface="Courier New" panose="02070309020205020404" pitchFamily="49" charset="0"/>
                        <a:ea typeface="Cascadia Code" panose="020B06090200000200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800" dirty="0">
                        <a:solidFill>
                          <a:srgbClr val="FFFF00"/>
                        </a:solidFill>
                        <a:latin typeface="Courier New" panose="02070309020205020404" pitchFamily="49" charset="0"/>
                        <a:ea typeface="Cascadia Code" panose="020B0609020000020004" pitchFamily="49" charset="0"/>
                        <a:cs typeface="Courier New" panose="02070309020205020404" pitchFamily="49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Program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akan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meminta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konfirmasi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hapus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file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dengan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menerima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masukan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user y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atau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800" dirty="0">
                        <a:solidFill>
                          <a:srgbClr val="FFFF00"/>
                        </a:solidFill>
                        <a:latin typeface="Courier New" panose="02070309020205020404" pitchFamily="49" charset="0"/>
                        <a:ea typeface="Cascadia Code" panose="020B0609020000020004" pitchFamily="49" charset="0"/>
                        <a:cs typeface="Courier New" panose="02070309020205020404" pitchFamily="49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Jika user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memasukkan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y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maka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muncul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teks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“file deleted”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Jika user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memasukkan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n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maka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muncul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teks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“file not deleted”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Jika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tidak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maka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muncul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teks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ea typeface="Cascadia Code" panose="020B0609020000020004" pitchFamily="49" charset="0"/>
                          <a:cs typeface="Courier New" panose="02070309020205020404" pitchFamily="49" charset="0"/>
                        </a:rPr>
                        <a:t> “just accept y or n !”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800" dirty="0">
                        <a:solidFill>
                          <a:srgbClr val="FFFF00"/>
                        </a:solidFill>
                        <a:latin typeface="Courier New" panose="02070309020205020404" pitchFamily="49" charset="0"/>
                        <a:ea typeface="Cascadia Code" panose="020B06090200000200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57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1828799"/>
            <a:ext cx="115193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Jika </a:t>
            </a:r>
            <a:r>
              <a:rPr lang="en-US" sz="44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cuaca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hujan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maka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kuliah</a:t>
            </a:r>
            <a:r>
              <a:rPr lang="en-US" sz="4400" dirty="0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libur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Jika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tidak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maka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kuliah</a:t>
            </a:r>
            <a:r>
              <a:rPr lang="en-US" sz="4400" dirty="0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masuk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1828799"/>
            <a:ext cx="115193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Jika </a:t>
            </a:r>
            <a:r>
              <a:rPr lang="en-US" sz="44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cuaca</a:t>
            </a:r>
            <a:r>
              <a:rPr lang="en-US" sz="44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hujan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maka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kuliah</a:t>
            </a:r>
            <a:r>
              <a:rPr lang="en-US" sz="4400" dirty="0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libur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Jika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tidak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maka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kuliah</a:t>
            </a:r>
            <a:r>
              <a:rPr lang="en-US" sz="4400" dirty="0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masuk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D4A77A3-B69E-4FAE-968C-E613F6DAA3B7}"/>
              </a:ext>
            </a:extLst>
          </p:cNvPr>
          <p:cNvCxnSpPr/>
          <p:nvPr/>
        </p:nvCxnSpPr>
        <p:spPr>
          <a:xfrm flipV="1">
            <a:off x="2921876" y="641130"/>
            <a:ext cx="2942897" cy="1324304"/>
          </a:xfrm>
          <a:prstGeom prst="curvedConnector3">
            <a:avLst>
              <a:gd name="adj1" fmla="val -92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BE9073-6522-4746-B234-B4DD1AF14739}"/>
              </a:ext>
            </a:extLst>
          </p:cNvPr>
          <p:cNvSpPr txBox="1"/>
          <p:nvPr/>
        </p:nvSpPr>
        <p:spPr>
          <a:xfrm flipH="1">
            <a:off x="5868450" y="288299"/>
            <a:ext cx="258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variabel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1FD2276-57E3-4151-A9A4-7C3A785E3CBB}"/>
              </a:ext>
            </a:extLst>
          </p:cNvPr>
          <p:cNvGraphicFramePr>
            <a:graphicFrameLocks noGrp="1"/>
          </p:cNvGraphicFramePr>
          <p:nvPr/>
        </p:nvGraphicFramePr>
        <p:xfrm>
          <a:off x="8110298" y="2539094"/>
          <a:ext cx="2331453" cy="72412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31453">
                  <a:extLst>
                    <a:ext uri="{9D8B030D-6E8A-4147-A177-3AD203B41FA5}">
                      <a16:colId xmlns:a16="http://schemas.microsoft.com/office/drawing/2014/main" val="2823730170"/>
                    </a:ext>
                  </a:extLst>
                </a:gridCol>
              </a:tblGrid>
              <a:tr h="724125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Output1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893236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1A013DF4-15FA-494E-A09F-420D8712B5F0}"/>
              </a:ext>
            </a:extLst>
          </p:cNvPr>
          <p:cNvGraphicFramePr>
            <a:graphicFrameLocks noGrp="1"/>
          </p:cNvGraphicFramePr>
          <p:nvPr/>
        </p:nvGraphicFramePr>
        <p:xfrm>
          <a:off x="8110298" y="3905441"/>
          <a:ext cx="2331453" cy="72412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31453">
                  <a:extLst>
                    <a:ext uri="{9D8B030D-6E8A-4147-A177-3AD203B41FA5}">
                      <a16:colId xmlns:a16="http://schemas.microsoft.com/office/drawing/2014/main" val="2823730170"/>
                    </a:ext>
                  </a:extLst>
                </a:gridCol>
              </a:tblGrid>
              <a:tr h="724125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Output2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893236"/>
                  </a:ext>
                </a:extLst>
              </a:tr>
            </a:tbl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24AB689-C966-437A-BD50-52407D7D1575}"/>
              </a:ext>
            </a:extLst>
          </p:cNvPr>
          <p:cNvCxnSpPr>
            <a:cxnSpLocks/>
          </p:cNvCxnSpPr>
          <p:nvPr/>
        </p:nvCxnSpPr>
        <p:spPr>
          <a:xfrm flipV="1">
            <a:off x="4314099" y="1060261"/>
            <a:ext cx="3069658" cy="971473"/>
          </a:xfrm>
          <a:prstGeom prst="curvedConnector3">
            <a:avLst>
              <a:gd name="adj1" fmla="val -26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DD97BB-3417-4AAF-9669-AE63F894C576}"/>
              </a:ext>
            </a:extLst>
          </p:cNvPr>
          <p:cNvSpPr txBox="1"/>
          <p:nvPr/>
        </p:nvSpPr>
        <p:spPr>
          <a:xfrm flipH="1">
            <a:off x="7462982" y="821775"/>
            <a:ext cx="258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operator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C90EF31-2480-491F-B293-9C8783FE8D19}"/>
              </a:ext>
            </a:extLst>
          </p:cNvPr>
          <p:cNvCxnSpPr>
            <a:cxnSpLocks/>
          </p:cNvCxnSpPr>
          <p:nvPr/>
        </p:nvCxnSpPr>
        <p:spPr>
          <a:xfrm flipV="1">
            <a:off x="5769702" y="1659236"/>
            <a:ext cx="3133038" cy="372498"/>
          </a:xfrm>
          <a:prstGeom prst="curvedConnector3">
            <a:avLst>
              <a:gd name="adj1" fmla="val -92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912845-BB38-4C49-A047-5797A4CD4BFC}"/>
              </a:ext>
            </a:extLst>
          </p:cNvPr>
          <p:cNvSpPr txBox="1"/>
          <p:nvPr/>
        </p:nvSpPr>
        <p:spPr>
          <a:xfrm flipH="1">
            <a:off x="9023934" y="1355251"/>
            <a:ext cx="3133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Nilai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penentu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7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1828799"/>
            <a:ext cx="11519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Sebutkan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contoh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lain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kondisi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yang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mempunyai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2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pilihan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output !</a:t>
            </a:r>
          </a:p>
          <a:p>
            <a:endParaRPr lang="en-US" sz="4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71500" indent="-571500">
              <a:buFontTx/>
              <a:buChar char="-"/>
            </a:pP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Jelaskan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2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outputnya</a:t>
            </a:r>
            <a:endParaRPr lang="en-US" sz="4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71500" indent="-571500">
              <a:buFontTx/>
              <a:buChar char="-"/>
            </a:pP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Jelaskan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variable yang di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cek</a:t>
            </a:r>
            <a:endParaRPr lang="en-US" sz="4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71500" indent="-571500">
              <a:buFontTx/>
              <a:buChar char="-"/>
            </a:pP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Jelaskan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nilai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sebagai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penentu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4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406399"/>
            <a:ext cx="1151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Sintaks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kondisi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if-else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DFBA0-4CE9-41CF-89DA-A6B1979BCE5B}"/>
              </a:ext>
            </a:extLst>
          </p:cNvPr>
          <p:cNvSpPr txBox="1"/>
          <p:nvPr/>
        </p:nvSpPr>
        <p:spPr>
          <a:xfrm>
            <a:off x="336331" y="5032279"/>
            <a:ext cx="11519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Jika 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kondisi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bernilai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true 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maka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statement1 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dijalankan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jika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tidak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maka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statement2 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dijalankan</a:t>
            </a:r>
            <a:endParaRPr lang="en-US" sz="3000" dirty="0">
              <a:solidFill>
                <a:schemeClr val="bg1"/>
              </a:solidFill>
              <a:latin typeface="Consolas" panose="020B06090202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3F5F71C-7516-4BF7-B7A7-7A56EF9A9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63155"/>
              </p:ext>
            </p:extLst>
          </p:nvPr>
        </p:nvGraphicFramePr>
        <p:xfrm>
          <a:off x="491066" y="1803400"/>
          <a:ext cx="8128000" cy="28346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18326373"/>
                    </a:ext>
                  </a:extLst>
                </a:gridCol>
              </a:tblGrid>
              <a:tr h="1905001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if(</a:t>
                      </a:r>
                      <a:r>
                        <a:rPr lang="en-US" sz="360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kondisi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statement1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}else{</a:t>
                      </a:r>
                    </a:p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statement2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36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7449"/>
                  </a:ext>
                </a:extLst>
              </a:tr>
            </a:tbl>
          </a:graphicData>
        </a:graphic>
      </p:graphicFrame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B8F5927-03D4-4F01-8806-40069FF77A69}"/>
              </a:ext>
            </a:extLst>
          </p:cNvPr>
          <p:cNvCxnSpPr>
            <a:cxnSpLocks/>
          </p:cNvCxnSpPr>
          <p:nvPr/>
        </p:nvCxnSpPr>
        <p:spPr>
          <a:xfrm flipV="1">
            <a:off x="2219913" y="1489620"/>
            <a:ext cx="5187651" cy="457451"/>
          </a:xfrm>
          <a:prstGeom prst="curvedConnector3">
            <a:avLst>
              <a:gd name="adj1" fmla="val -51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5FA65F-B653-46E7-966E-7F05C6A8C16B}"/>
              </a:ext>
            </a:extLst>
          </p:cNvPr>
          <p:cNvSpPr txBox="1"/>
          <p:nvPr/>
        </p:nvSpPr>
        <p:spPr>
          <a:xfrm flipH="1">
            <a:off x="7620000" y="1228010"/>
            <a:ext cx="448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Kondisi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true / false</a:t>
            </a:r>
          </a:p>
        </p:txBody>
      </p:sp>
    </p:spTree>
    <p:extLst>
      <p:ext uri="{BB962C8B-B14F-4D97-AF65-F5344CB8AC3E}">
        <p14:creationId xmlns:p14="http://schemas.microsoft.com/office/powerpoint/2010/main" val="366922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406399"/>
            <a:ext cx="1151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Contoh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3F5F71C-7516-4BF7-B7A7-7A56EF9A9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9039"/>
              </p:ext>
            </p:extLst>
          </p:nvPr>
        </p:nvGraphicFramePr>
        <p:xfrm>
          <a:off x="491066" y="1803400"/>
          <a:ext cx="8128000" cy="28346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18326373"/>
                    </a:ext>
                  </a:extLst>
                </a:gridCol>
              </a:tblGrid>
              <a:tr h="1905001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If(</a:t>
                      </a:r>
                      <a:r>
                        <a:rPr lang="en-US" sz="36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3600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US" sz="3600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selamat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datang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}else{</a:t>
                      </a:r>
                    </a:p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3600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US" sz="3600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selamat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tinggal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36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74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E95C04-C11D-4162-A5EA-C0B50FA6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56375"/>
              </p:ext>
            </p:extLst>
          </p:nvPr>
        </p:nvGraphicFramePr>
        <p:xfrm>
          <a:off x="3877732" y="5656760"/>
          <a:ext cx="8128000" cy="7694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18326373"/>
                    </a:ext>
                  </a:extLst>
                </a:gridCol>
              </a:tblGrid>
              <a:tr h="769442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Output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: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selamat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datang</a:t>
                      </a:r>
                      <a:endParaRPr lang="en-US" sz="3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71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106176"/>
            <a:ext cx="115193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Operator yang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menghasilkan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nilai</a:t>
            </a:r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Boolean(true/false)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DC60E20-C4C9-4AD0-8BA3-E684E5CBF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447724"/>
              </p:ext>
            </p:extLst>
          </p:nvPr>
        </p:nvGraphicFramePr>
        <p:xfrm>
          <a:off x="403006" y="3224025"/>
          <a:ext cx="404913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095">
                  <a:extLst>
                    <a:ext uri="{9D8B030D-6E8A-4147-A177-3AD203B41FA5}">
                      <a16:colId xmlns:a16="http://schemas.microsoft.com/office/drawing/2014/main" val="2086906233"/>
                    </a:ext>
                  </a:extLst>
                </a:gridCol>
                <a:gridCol w="1497330">
                  <a:extLst>
                    <a:ext uri="{9D8B030D-6E8A-4147-A177-3AD203B41FA5}">
                      <a16:colId xmlns:a16="http://schemas.microsoft.com/office/drawing/2014/main" val="1840774082"/>
                    </a:ext>
                  </a:extLst>
                </a:gridCol>
                <a:gridCol w="1152714">
                  <a:extLst>
                    <a:ext uri="{9D8B030D-6E8A-4147-A177-3AD203B41FA5}">
                      <a16:colId xmlns:a16="http://schemas.microsoft.com/office/drawing/2014/main" val="2160535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Contoh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hasil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9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 &gt;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9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5&gt;=5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97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 &lt;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2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 &lt;=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4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 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6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5 !=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3631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FAA2E2-D68F-4012-80FD-7CC1AB41F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003442"/>
              </p:ext>
            </p:extLst>
          </p:nvPr>
        </p:nvGraphicFramePr>
        <p:xfrm>
          <a:off x="5019675" y="2366280"/>
          <a:ext cx="384048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12857429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9612276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200981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8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0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6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8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5592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37553F-92DE-43ED-AB41-896E7FA4C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57939"/>
              </p:ext>
            </p:extLst>
          </p:nvPr>
        </p:nvGraphicFramePr>
        <p:xfrm>
          <a:off x="5019675" y="4929906"/>
          <a:ext cx="3840480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12857429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9612276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200981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8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0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6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8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5592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9BF0EA-E147-49D2-9BBF-8E226E9B936D}"/>
              </a:ext>
            </a:extLst>
          </p:cNvPr>
          <p:cNvSpPr txBox="1"/>
          <p:nvPr/>
        </p:nvSpPr>
        <p:spPr>
          <a:xfrm>
            <a:off x="4952999" y="1949605"/>
            <a:ext cx="29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2.1 </a:t>
            </a:r>
            <a:r>
              <a:rPr lang="en-US" dirty="0" err="1">
                <a:solidFill>
                  <a:schemeClr val="bg1"/>
                </a:solidFill>
              </a:rPr>
              <a:t>Logika</a:t>
            </a:r>
            <a:r>
              <a:rPr lang="en-US" dirty="0">
                <a:solidFill>
                  <a:schemeClr val="bg1"/>
                </a:solidFill>
              </a:rPr>
              <a:t> AND (&amp;&amp;)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95532-0BB9-4A00-954C-403CFBE967F1}"/>
              </a:ext>
            </a:extLst>
          </p:cNvPr>
          <p:cNvSpPr txBox="1"/>
          <p:nvPr/>
        </p:nvSpPr>
        <p:spPr>
          <a:xfrm>
            <a:off x="4952998" y="4503939"/>
            <a:ext cx="29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2.2 </a:t>
            </a:r>
            <a:r>
              <a:rPr lang="en-US" dirty="0" err="1">
                <a:solidFill>
                  <a:schemeClr val="bg1"/>
                </a:solidFill>
              </a:rPr>
              <a:t>Logika</a:t>
            </a:r>
            <a:r>
              <a:rPr lang="en-US" dirty="0">
                <a:solidFill>
                  <a:schemeClr val="bg1"/>
                </a:solidFill>
              </a:rPr>
              <a:t> OR (||)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1FFC4-4B60-43D4-A845-CB7F88241BEF}"/>
              </a:ext>
            </a:extLst>
          </p:cNvPr>
          <p:cNvSpPr txBox="1"/>
          <p:nvPr/>
        </p:nvSpPr>
        <p:spPr>
          <a:xfrm>
            <a:off x="9479016" y="1764939"/>
            <a:ext cx="29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2.3 </a:t>
            </a:r>
            <a:r>
              <a:rPr lang="en-US" dirty="0" err="1">
                <a:solidFill>
                  <a:schemeClr val="bg1"/>
                </a:solidFill>
              </a:rPr>
              <a:t>Logika</a:t>
            </a:r>
            <a:r>
              <a:rPr lang="en-US" dirty="0">
                <a:solidFill>
                  <a:schemeClr val="bg1"/>
                </a:solidFill>
              </a:rPr>
              <a:t> NOT (!)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6E9F074F-209C-42F6-9C5F-87429A9E6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453703"/>
              </p:ext>
            </p:extLst>
          </p:nvPr>
        </p:nvGraphicFramePr>
        <p:xfrm>
          <a:off x="9427685" y="2235229"/>
          <a:ext cx="256032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12857429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200981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8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0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601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639C59E-F6D3-411A-AD76-16AC0A7317E3}"/>
              </a:ext>
            </a:extLst>
          </p:cNvPr>
          <p:cNvSpPr txBox="1"/>
          <p:nvPr/>
        </p:nvSpPr>
        <p:spPr>
          <a:xfrm>
            <a:off x="336331" y="2776209"/>
            <a:ext cx="29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 err="1">
                <a:solidFill>
                  <a:schemeClr val="bg1"/>
                </a:solidFill>
              </a:rPr>
              <a:t>Relasi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5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406399"/>
            <a:ext cx="1151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Contoh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3F5F71C-7516-4BF7-B7A7-7A56EF9A9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80452"/>
              </p:ext>
            </p:extLst>
          </p:nvPr>
        </p:nvGraphicFramePr>
        <p:xfrm>
          <a:off x="491066" y="1175840"/>
          <a:ext cx="8128000" cy="422589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18326373"/>
                    </a:ext>
                  </a:extLst>
                </a:gridCol>
              </a:tblGrid>
              <a:tr h="4225894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nilai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= 30;</a:t>
                      </a:r>
                    </a:p>
                    <a:p>
                      <a:endParaRPr lang="en-US" sz="3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If(</a:t>
                      </a:r>
                      <a:r>
                        <a:rPr lang="en-US" sz="360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nilai</a:t>
                      </a:r>
                      <a:r>
                        <a:rPr lang="en-US" sz="36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 &gt; 60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3600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US" sz="3600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selamat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 lulus”)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}else{</a:t>
                      </a:r>
                    </a:p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3600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US" sz="3600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ulangi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lagi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3600" dirty="0">
                        <a:solidFill>
                          <a:srgbClr val="FFFF00"/>
                        </a:solidFill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74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E95C04-C11D-4162-A5EA-C0B50FA6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68874"/>
              </p:ext>
            </p:extLst>
          </p:nvPr>
        </p:nvGraphicFramePr>
        <p:xfrm>
          <a:off x="3877732" y="5656760"/>
          <a:ext cx="8128000" cy="7694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18326373"/>
                    </a:ext>
                  </a:extLst>
                </a:gridCol>
              </a:tblGrid>
              <a:tr h="769442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Output</a:t>
                      </a:r>
                      <a:r>
                        <a:rPr lang="en-US" sz="3600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: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ulangi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lagi</a:t>
                      </a:r>
                      <a:endParaRPr lang="en-US" sz="3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74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A1B797-3570-4E06-98C1-BCB9FC595746}"/>
              </a:ext>
            </a:extLst>
          </p:cNvPr>
          <p:cNvSpPr txBox="1"/>
          <p:nvPr/>
        </p:nvSpPr>
        <p:spPr>
          <a:xfrm flipH="1">
            <a:off x="8773801" y="1502666"/>
            <a:ext cx="333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Kondisi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false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C3D1CC6-CFA9-486C-B9B2-E09E7DE97260}"/>
              </a:ext>
            </a:extLst>
          </p:cNvPr>
          <p:cNvCxnSpPr>
            <a:cxnSpLocks/>
          </p:cNvCxnSpPr>
          <p:nvPr/>
        </p:nvCxnSpPr>
        <p:spPr>
          <a:xfrm flipV="1">
            <a:off x="2455891" y="1736436"/>
            <a:ext cx="6317910" cy="578900"/>
          </a:xfrm>
          <a:prstGeom prst="curvedConnector3">
            <a:avLst>
              <a:gd name="adj1" fmla="val -438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6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C8518-F368-45C2-B358-247F7447F7B5}"/>
              </a:ext>
            </a:extLst>
          </p:cNvPr>
          <p:cNvSpPr txBox="1"/>
          <p:nvPr/>
        </p:nvSpPr>
        <p:spPr>
          <a:xfrm>
            <a:off x="336331" y="406399"/>
            <a:ext cx="1151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Latihan :</a:t>
            </a:r>
            <a:endParaRPr lang="en-US" sz="4400" dirty="0">
              <a:solidFill>
                <a:srgbClr val="FFFF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3F5F71C-7516-4BF7-B7A7-7A56EF9A9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7381"/>
              </p:ext>
            </p:extLst>
          </p:nvPr>
        </p:nvGraphicFramePr>
        <p:xfrm>
          <a:off x="491065" y="1175839"/>
          <a:ext cx="11627043" cy="545586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27043">
                  <a:extLst>
                    <a:ext uri="{9D8B030D-6E8A-4147-A177-3AD203B41FA5}">
                      <a16:colId xmlns:a16="http://schemas.microsoft.com/office/drawing/2014/main" val="2718326373"/>
                    </a:ext>
                  </a:extLst>
                </a:gridCol>
              </a:tblGrid>
              <a:tr h="5455869"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Diketahui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saldo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sebuah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tabungan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senilai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Rp 600.000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Buatlah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program Tarik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tunai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jika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nominal yang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ditarik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kurang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dari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saldo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maka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muncul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pesan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“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silahkan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ambil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uang” dan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menampilkan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saldo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sisa</a:t>
                      </a:r>
                      <a:endParaRPr lang="en-US" sz="3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Jika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tidak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maka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muncul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pesan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“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maaf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saldo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anda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kurang</a:t>
                      </a:r>
                      <a:r>
                        <a:rPr lang="en-US" sz="3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5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91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543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Bahnschrift Light</vt:lpstr>
      <vt:lpstr>Calibri</vt:lpstr>
      <vt:lpstr>Calibri Light</vt:lpstr>
      <vt:lpstr>Cascadia Code</vt:lpstr>
      <vt:lpstr>Consolas</vt:lpstr>
      <vt:lpstr>Courier New</vt:lpstr>
      <vt:lpstr>Office Theme</vt:lpstr>
      <vt:lpstr>5. Conditionals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Condition</dc:title>
  <dc:creator>obet mubarok</dc:creator>
  <cp:lastModifiedBy>obet mubarok</cp:lastModifiedBy>
  <cp:revision>35</cp:revision>
  <dcterms:created xsi:type="dcterms:W3CDTF">2024-10-05T02:09:07Z</dcterms:created>
  <dcterms:modified xsi:type="dcterms:W3CDTF">2024-10-07T08:12:28Z</dcterms:modified>
</cp:coreProperties>
</file>