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25" d="100"/>
          <a:sy n="125" d="100"/>
        </p:scale>
        <p:origin x="-2152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8200-6A92-490A-A139-C0694C4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9323-25A9-46A1-AB43-B124140E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FDB6-6317-4B55-A110-502E0E8F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2FF7-20B3-4879-BE9C-BC1EABF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547-83DB-4618-A334-EEFC2D9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6D5-3CC5-4EB8-9D2E-6B1CC85D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13D8-6E23-404A-A641-42569477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01A9-0EA3-45CE-845B-428458C1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793F-261A-4AE5-8793-F9079A51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B441-E678-41D8-8529-4B3EE273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BAF70-4617-4027-B349-11BBD56D9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23E4-9D85-4CBE-BC04-6BBC8794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D469-3299-48A5-9ACC-9C22CA9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9607-7A83-4BE1-8DD3-659A5BF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9BE1-34A0-4341-BD47-6658F48F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F69-D9D0-4039-A32B-1EE14FA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2490-9776-4F55-9896-2364F3F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245F-0AD6-4040-B088-44CBB44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2B95-3631-4957-843E-B47C9817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63C5-11DB-48AB-8F94-463A011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87C-3D79-42E6-9AF2-8F5B4A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5743-2F9D-4CED-88E7-CD631DFE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F8C7-3E02-4CE5-AC0E-2D7B1D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B8BB-18F6-4224-A13E-647CAC39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4BE-195A-458D-B957-29863CC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FBC8-2C5C-4A84-959E-F4BE3E23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E931-361C-471D-85BE-19F7B6DF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B2F5-9721-4290-9CA2-85AD0EBE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1EA4-3462-4622-8115-588C35DD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69D3-C07A-449A-861D-E4489C61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6455-185C-4D56-A608-A85ABB6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AE87-17D2-420B-92A7-7E28AC24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EC00-6199-4F41-95E6-6C71D978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6DDA-B583-4A90-9F05-E3F43F0E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C136A-F71A-4342-8955-15425FF4A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A30E-0018-4C94-A9DD-C884C5E3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3D54B-0F65-4915-B85A-4705C214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62AC-4670-4B33-A03B-0C84D683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A941-A898-4091-AB76-DC91BC21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0087-B7E8-4AE7-8DFF-06C13EF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5F3B-CB6B-4724-A54A-7FB74C3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25E2-F743-4140-9BBE-4A554DD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1DD66-C208-45E7-845A-40FAEBA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B08A0-C630-4320-96C9-61CB4854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220E-D32A-4581-9B4E-F685EFC1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BE83-28A4-4B1A-9C32-5B3FF38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AA0D-4C4F-4FA5-9DAA-6CFAF1D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627-A625-4B23-956E-4188E1EB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61A4-60D4-490D-B3FA-CE1F4740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42C8-0B05-4272-8556-C280F41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08BE-E71D-4817-96C2-80351A9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1542-541F-4AE1-969F-E99DCB4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1348-F6E5-45E5-84D2-75E7969F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AA6DB-5F27-419F-B2C9-CD515866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8B2A-5B1D-4A89-8EAD-CE95EAA9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638F-C431-4E96-87F3-6BF0D0F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DA70-48FC-44D3-9346-D5FEF8BD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6C6-3502-4B97-B631-0E9ED31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E0A56-BBD3-4829-B47C-453AEDA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E88F-E3CB-47D3-B39A-6A3CE499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742E-DC74-45C1-8474-FEB633D3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F1C6-3B99-4372-B930-5FBD562773A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A3C-73DD-4DC1-905D-680EF34D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7E85-63FF-4B78-BD9F-7A580EB0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427127" y="5605238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52416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Latihan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teks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“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belajar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menerima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masukan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user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berupa</a:t>
            </a:r>
            <a:r>
              <a:rPr lang="en-US" sz="32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Definisi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fungsi</a:t>
            </a:r>
            <a:r>
              <a:rPr lang="en-US" sz="4000" dirty="0">
                <a:solidFill>
                  <a:schemeClr val="bg1"/>
                </a:solidFill>
              </a:rPr>
              <a:t> pada </a:t>
            </a:r>
            <a:r>
              <a:rPr lang="en-US" sz="4000" dirty="0" err="1">
                <a:solidFill>
                  <a:schemeClr val="bg1"/>
                </a:solidFill>
              </a:rPr>
              <a:t>dasarnya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adalah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sekumpulan</a:t>
            </a:r>
            <a:r>
              <a:rPr lang="en-US" sz="4000" dirty="0">
                <a:solidFill>
                  <a:schemeClr val="bg1"/>
                </a:solidFill>
              </a:rPr>
              <a:t> Statement yang </a:t>
            </a:r>
            <a:r>
              <a:rPr lang="en-US" sz="4000" dirty="0" err="1">
                <a:solidFill>
                  <a:schemeClr val="bg1"/>
                </a:solidFill>
              </a:rPr>
              <a:t>mengambil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masukan</a:t>
            </a:r>
            <a:r>
              <a:rPr lang="en-US" sz="4000" dirty="0">
                <a:solidFill>
                  <a:schemeClr val="bg1"/>
                </a:solidFill>
              </a:rPr>
              <a:t> user, </a:t>
            </a:r>
            <a:r>
              <a:rPr lang="en-US" sz="4000" dirty="0" err="1">
                <a:solidFill>
                  <a:schemeClr val="bg1"/>
                </a:solidFill>
              </a:rPr>
              <a:t>melakukan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beberapa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perhitungan</a:t>
            </a:r>
            <a:r>
              <a:rPr lang="en-US" sz="4000" dirty="0">
                <a:solidFill>
                  <a:schemeClr val="bg1"/>
                </a:solidFill>
              </a:rPr>
              <a:t> dan </a:t>
            </a:r>
            <a:r>
              <a:rPr lang="en-US" sz="4000" dirty="0" err="1">
                <a:solidFill>
                  <a:schemeClr val="bg1"/>
                </a:solidFill>
              </a:rPr>
              <a:t>menghasilkan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keluaran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0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Syntax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Return_type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Function_name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set_of_parameters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	//statements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6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Contoh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mengembalikan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75;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CA86A-7216-49E9-AC89-5C82841FD8E6}"/>
              </a:ext>
            </a:extLst>
          </p:cNvPr>
          <p:cNvSpPr txBox="1"/>
          <p:nvPr/>
        </p:nvSpPr>
        <p:spPr>
          <a:xfrm>
            <a:off x="431865" y="2397948"/>
            <a:ext cx="52056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int get75(){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return 75;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16639-9BC4-40EA-9716-95EE3C27E2F5}"/>
              </a:ext>
            </a:extLst>
          </p:cNvPr>
          <p:cNvSpPr txBox="1"/>
          <p:nvPr/>
        </p:nvSpPr>
        <p:spPr>
          <a:xfrm>
            <a:off x="5315291" y="4736956"/>
            <a:ext cx="52056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int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= get75();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92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Contoh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mengembalikan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penjumlahan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antara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2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bilangan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CA86A-7216-49E9-AC89-5C82841FD8E6}"/>
              </a:ext>
            </a:extLst>
          </p:cNvPr>
          <p:cNvSpPr txBox="1"/>
          <p:nvPr/>
        </p:nvSpPr>
        <p:spPr>
          <a:xfrm>
            <a:off x="353833" y="2587880"/>
            <a:ext cx="52056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int add(int a, int b){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int sum = a + b;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return sum;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C841-91C5-4D71-AC14-AD1919F3F59E}"/>
              </a:ext>
            </a:extLst>
          </p:cNvPr>
          <p:cNvSpPr txBox="1"/>
          <p:nvPr/>
        </p:nvSpPr>
        <p:spPr>
          <a:xfrm>
            <a:off x="4579951" y="4338492"/>
            <a:ext cx="6419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int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jumlah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= add(3,4);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DE2917-5B84-49A7-BA9B-0B80BFC3A764}"/>
              </a:ext>
            </a:extLst>
          </p:cNvPr>
          <p:cNvSpPr/>
          <p:nvPr/>
        </p:nvSpPr>
        <p:spPr>
          <a:xfrm>
            <a:off x="8317064" y="3429000"/>
            <a:ext cx="1097280" cy="1097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22C08-AE85-41E2-86ED-44E477B77756}"/>
              </a:ext>
            </a:extLst>
          </p:cNvPr>
          <p:cNvSpPr txBox="1"/>
          <p:nvPr/>
        </p:nvSpPr>
        <p:spPr>
          <a:xfrm flipH="1">
            <a:off x="8661951" y="2844225"/>
            <a:ext cx="40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E03B6-DDC5-44FD-A810-D9467E47D006}"/>
              </a:ext>
            </a:extLst>
          </p:cNvPr>
          <p:cNvSpPr/>
          <p:nvPr/>
        </p:nvSpPr>
        <p:spPr>
          <a:xfrm>
            <a:off x="9526076" y="3429000"/>
            <a:ext cx="1097280" cy="1097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DA4D-FDEE-4A8C-A3E1-4BCF68F62103}"/>
              </a:ext>
            </a:extLst>
          </p:cNvPr>
          <p:cNvSpPr txBox="1"/>
          <p:nvPr/>
        </p:nvSpPr>
        <p:spPr>
          <a:xfrm flipH="1">
            <a:off x="9870963" y="2844225"/>
            <a:ext cx="40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134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Latihan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TypeData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EEE07-94D9-4111-86EB-0E3CEB5D4B5F}"/>
                  </a:ext>
                </a:extLst>
              </p:cNvPr>
              <p:cNvSpPr txBox="1"/>
              <p:nvPr/>
            </p:nvSpPr>
            <p:spPr>
              <a:xfrm>
                <a:off x="353833" y="1227986"/>
                <a:ext cx="11185146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 err="1">
                    <a:solidFill>
                      <a:schemeClr val="bg1"/>
                    </a:solidFill>
                  </a:rPr>
                  <a:t>Buatlah</a:t>
                </a:r>
                <a:r>
                  <a:rPr lang="en-US" sz="3000" dirty="0">
                    <a:solidFill>
                      <a:schemeClr val="bg1"/>
                    </a:solidFill>
                  </a:rPr>
                  <a:t> program yang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mengembalikan</a:t>
                </a:r>
                <a:r>
                  <a:rPr lang="en-US" sz="3000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 err="1">
                    <a:solidFill>
                      <a:schemeClr val="bg1"/>
                    </a:solidFill>
                  </a:rPr>
                  <a:t>nilai</a:t>
                </a:r>
                <a:r>
                  <a:rPr lang="en-US" sz="3000" dirty="0">
                    <a:solidFill>
                      <a:schemeClr val="bg1"/>
                    </a:solidFill>
                  </a:rPr>
                  <a:t> PHI </a:t>
                </a:r>
                <a:r>
                  <a:rPr lang="en-US" sz="3000" b="0" i="0" dirty="0">
                    <a:solidFill>
                      <a:srgbClr val="EEF0FF"/>
                    </a:solidFill>
                    <a:effectLst/>
                  </a:rPr>
                  <a:t>3,1415926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 err="1">
                    <a:solidFill>
                      <a:srgbClr val="EEF0FF"/>
                    </a:solidFill>
                  </a:rPr>
                  <a:t>penjumlahan</a:t>
                </a:r>
                <a:r>
                  <a:rPr lang="en-US" sz="3000" dirty="0">
                    <a:solidFill>
                      <a:srgbClr val="EEF0FF"/>
                    </a:solidFill>
                  </a:rPr>
                  <a:t> 3 </a:t>
                </a:r>
                <a:r>
                  <a:rPr lang="en-US" sz="3000" dirty="0" err="1">
                    <a:solidFill>
                      <a:srgbClr val="EEF0FF"/>
                    </a:solidFill>
                  </a:rPr>
                  <a:t>nilai</a:t>
                </a:r>
                <a:endParaRPr lang="en-US" sz="3000" dirty="0">
                  <a:solidFill>
                    <a:srgbClr val="EEF0FF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 err="1">
                    <a:solidFill>
                      <a:srgbClr val="EEF0FF"/>
                    </a:solidFill>
                  </a:rPr>
                  <a:t>fungsi</a:t>
                </a:r>
                <a:r>
                  <a:rPr lang="en-US" sz="3000" dirty="0">
                    <a:solidFill>
                      <a:srgbClr val="EEF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EEF0FF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b="0" i="1" smtClean="0">
                        <a:solidFill>
                          <a:srgbClr val="EEF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EEF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 err="1">
                    <a:solidFill>
                      <a:schemeClr val="bg1"/>
                    </a:solidFill>
                  </a:rPr>
                  <a:t>mengembalikan</a:t>
                </a:r>
                <a:r>
                  <a:rPr lang="en-US" sz="3000" dirty="0">
                    <a:solidFill>
                      <a:schemeClr val="bg1"/>
                    </a:solidFill>
                  </a:rPr>
                  <a:t> true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jika</a:t>
                </a:r>
                <a:r>
                  <a:rPr lang="en-US" sz="3000" dirty="0">
                    <a:solidFill>
                      <a:schemeClr val="bg1"/>
                    </a:solidFill>
                  </a:rPr>
                  <a:t>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sebuah</a:t>
                </a:r>
                <a:r>
                  <a:rPr lang="en-US" sz="3000" dirty="0">
                    <a:solidFill>
                      <a:schemeClr val="bg1"/>
                    </a:solidFill>
                  </a:rPr>
                  <a:t>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nilai</a:t>
                </a:r>
                <a:r>
                  <a:rPr lang="en-US" sz="3000" dirty="0">
                    <a:solidFill>
                      <a:schemeClr val="bg1"/>
                    </a:solidFill>
                  </a:rPr>
                  <a:t>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bernilai</a:t>
                </a:r>
                <a:r>
                  <a:rPr lang="en-US" sz="3000" dirty="0">
                    <a:solidFill>
                      <a:schemeClr val="bg1"/>
                    </a:solidFill>
                  </a:rPr>
                  <a:t> 0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chemeClr val="bg1"/>
                    </a:solidFill>
                  </a:rPr>
                  <a:t>Hasil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kuadrat</a:t>
                </a:r>
                <a:r>
                  <a:rPr lang="en-US" sz="3000" dirty="0">
                    <a:solidFill>
                      <a:schemeClr val="bg1"/>
                    </a:solidFill>
                  </a:rPr>
                  <a:t>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sebuah</a:t>
                </a:r>
                <a:r>
                  <a:rPr lang="en-US" sz="3000" dirty="0">
                    <a:solidFill>
                      <a:schemeClr val="bg1"/>
                    </a:solidFill>
                  </a:rPr>
                  <a:t> </a:t>
                </a:r>
                <a:r>
                  <a:rPr lang="en-US" sz="3000" dirty="0" err="1">
                    <a:solidFill>
                      <a:schemeClr val="bg1"/>
                    </a:solidFill>
                  </a:rPr>
                  <a:t>nilai</a:t>
                </a:r>
                <a:endParaRPr lang="en-US" sz="3000" dirty="0">
                  <a:solidFill>
                    <a:schemeClr val="bg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 err="1">
                    <a:solidFill>
                      <a:schemeClr val="bg1"/>
                    </a:solidFill>
                  </a:rPr>
                  <a:t>Perpangkatan</a:t>
                </a:r>
                <a:endParaRPr lang="en-US" sz="3000" dirty="0">
                  <a:solidFill>
                    <a:schemeClr val="bg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US" sz="3000" dirty="0">
                  <a:solidFill>
                    <a:schemeClr val="bg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EEE07-94D9-4111-86EB-0E3CEB5D4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3" y="1227986"/>
                <a:ext cx="11185146" cy="4247317"/>
              </a:xfrm>
              <a:prstGeom prst="rect">
                <a:avLst/>
              </a:prstGeom>
              <a:blipFill>
                <a:blip r:embed="rId2"/>
                <a:stretch>
                  <a:fillRect l="-1308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3721211" y="342900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Void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780845" y="4352330"/>
            <a:ext cx="111851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berfungsi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utama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ke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layar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Menerima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masukan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Mengubah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52D86-CF09-407A-89FA-A58C241CA00A}"/>
              </a:ext>
            </a:extLst>
          </p:cNvPr>
          <p:cNvSpPr txBox="1"/>
          <p:nvPr/>
        </p:nvSpPr>
        <p:spPr>
          <a:xfrm>
            <a:off x="216409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typeData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E988C-B168-4410-94D2-44E50FC8E31C}"/>
              </a:ext>
            </a:extLst>
          </p:cNvPr>
          <p:cNvSpPr txBox="1"/>
          <p:nvPr/>
        </p:nvSpPr>
        <p:spPr>
          <a:xfrm>
            <a:off x="276043" y="923330"/>
            <a:ext cx="111851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berfungsi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utama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mengembalikan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sesuai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tipedata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Perhitungan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math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Cek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true/ false</a:t>
            </a:r>
          </a:p>
        </p:txBody>
      </p:sp>
    </p:spTree>
    <p:extLst>
      <p:ext uri="{BB962C8B-B14F-4D97-AF65-F5344CB8AC3E}">
        <p14:creationId xmlns:p14="http://schemas.microsoft.com/office/powerpoint/2010/main" val="9385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Contoh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ke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layer</a:t>
            </a:r>
            <a:b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“hallo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budi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”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budi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adalah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CA86A-7216-49E9-AC89-5C82841FD8E6}"/>
              </a:ext>
            </a:extLst>
          </p:cNvPr>
          <p:cNvSpPr txBox="1"/>
          <p:nvPr/>
        </p:nvSpPr>
        <p:spPr>
          <a:xfrm>
            <a:off x="353832" y="2587880"/>
            <a:ext cx="7239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void hi(char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[10] 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(“hallo %s”,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C841-91C5-4D71-AC14-AD1919F3F59E}"/>
              </a:ext>
            </a:extLst>
          </p:cNvPr>
          <p:cNvSpPr txBox="1"/>
          <p:nvPr/>
        </p:nvSpPr>
        <p:spPr>
          <a:xfrm>
            <a:off x="4635611" y="4932659"/>
            <a:ext cx="6419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hi(“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budi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3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0" y="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Contoh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DB470-35C2-41A1-9B73-71D80EB7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2333316"/>
            <a:ext cx="65" cy="25456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EE07-94D9-4111-86EB-0E3CEB5D4B5F}"/>
              </a:ext>
            </a:extLst>
          </p:cNvPr>
          <p:cNvSpPr txBox="1"/>
          <p:nvPr/>
        </p:nvSpPr>
        <p:spPr>
          <a:xfrm>
            <a:off x="353833" y="1227986"/>
            <a:ext cx="111851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fungsi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Bernama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ubah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mengubah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variable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menjadi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100.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CA86A-7216-49E9-AC89-5C82841FD8E6}"/>
              </a:ext>
            </a:extLst>
          </p:cNvPr>
          <p:cNvSpPr txBox="1"/>
          <p:nvPr/>
        </p:nvSpPr>
        <p:spPr>
          <a:xfrm>
            <a:off x="353832" y="2587880"/>
            <a:ext cx="7239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ubah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(int *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	*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C841-91C5-4D71-AC14-AD1919F3F59E}"/>
              </a:ext>
            </a:extLst>
          </p:cNvPr>
          <p:cNvSpPr txBox="1"/>
          <p:nvPr/>
        </p:nvSpPr>
        <p:spPr>
          <a:xfrm>
            <a:off x="4879804" y="4552797"/>
            <a:ext cx="64196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	int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= 75;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ubah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22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288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71</cp:revision>
  <dcterms:created xsi:type="dcterms:W3CDTF">2024-10-22T00:21:20Z</dcterms:created>
  <dcterms:modified xsi:type="dcterms:W3CDTF">2024-11-25T08:12:55Z</dcterms:modified>
</cp:coreProperties>
</file>