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9" r:id="rId9"/>
    <p:sldId id="260" r:id="rId10"/>
    <p:sldId id="266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F9E6-7AB3-4272-A4CA-65CF11124F7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9A69-D610-454D-B355-188DA145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42D7-AC85-4E1B-8D88-315D0243C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CAFF-BB0A-49DD-B09F-C0959A900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A4-2683-4B4A-9F23-A24D53CC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Operator increment(++) dan decrement(--)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CF41E5-06E3-4F65-94BF-4AEF5C889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643716"/>
              </p:ext>
            </p:extLst>
          </p:nvPr>
        </p:nvGraphicFramePr>
        <p:xfrm>
          <a:off x="838200" y="2320301"/>
          <a:ext cx="105155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92">
                  <a:extLst>
                    <a:ext uri="{9D8B030D-6E8A-4147-A177-3AD203B41FA5}">
                      <a16:colId xmlns:a16="http://schemas.microsoft.com/office/drawing/2014/main" val="2086906233"/>
                    </a:ext>
                  </a:extLst>
                </a:gridCol>
                <a:gridCol w="1946408">
                  <a:extLst>
                    <a:ext uri="{9D8B030D-6E8A-4147-A177-3AD203B41FA5}">
                      <a16:colId xmlns:a16="http://schemas.microsoft.com/office/drawing/2014/main" val="1840774082"/>
                    </a:ext>
                  </a:extLst>
                </a:gridCol>
                <a:gridCol w="1152714">
                  <a:extLst>
                    <a:ext uri="{9D8B030D-6E8A-4147-A177-3AD203B41FA5}">
                      <a16:colId xmlns:a16="http://schemas.microsoft.com/office/drawing/2014/main" val="2160535739"/>
                    </a:ext>
                  </a:extLst>
                </a:gridCol>
                <a:gridCol w="5489485">
                  <a:extLst>
                    <a:ext uri="{9D8B030D-6E8A-4147-A177-3AD203B41FA5}">
                      <a16:colId xmlns:a16="http://schemas.microsoft.com/office/drawing/2014/main" val="3266635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Contoh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hasil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keterangan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60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90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++a;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409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7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76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9FA34F-A2E1-48AB-A943-96363C7906E2}"/>
              </a:ext>
            </a:extLst>
          </p:cNvPr>
          <p:cNvSpPr txBox="1"/>
          <p:nvPr/>
        </p:nvSpPr>
        <p:spPr>
          <a:xfrm>
            <a:off x="765285" y="1690690"/>
            <a:ext cx="568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Misal</a:t>
            </a:r>
            <a:r>
              <a:rPr lang="en-US" sz="3200" dirty="0"/>
              <a:t> </a:t>
            </a:r>
            <a:r>
              <a:rPr lang="en-US" sz="3200" dirty="0" err="1"/>
              <a:t>diketahui</a:t>
            </a:r>
            <a:r>
              <a:rPr lang="en-US" sz="3200" dirty="0"/>
              <a:t> a = 5</a:t>
            </a:r>
          </a:p>
        </p:txBody>
      </p:sp>
    </p:spTree>
    <p:extLst>
      <p:ext uri="{BB962C8B-B14F-4D97-AF65-F5344CB8AC3E}">
        <p14:creationId xmlns:p14="http://schemas.microsoft.com/office/powerpoint/2010/main" val="267169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A4-2683-4B4A-9F23-A24D53CC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Operator </a:t>
            </a:r>
            <a:r>
              <a:rPr lang="en-US" dirty="0" err="1"/>
              <a:t>Relasi</a:t>
            </a:r>
            <a:br>
              <a:rPr lang="en-US" dirty="0"/>
            </a:br>
            <a:r>
              <a:rPr lang="en-US" sz="4000" dirty="0" err="1"/>
              <a:t>menghasilkan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Boolean (1 / 0)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CF41E5-06E3-4F65-94BF-4AEF5C889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1413"/>
              </p:ext>
            </p:extLst>
          </p:nvPr>
        </p:nvGraphicFramePr>
        <p:xfrm>
          <a:off x="3199151" y="2275465"/>
          <a:ext cx="502611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92">
                  <a:extLst>
                    <a:ext uri="{9D8B030D-6E8A-4147-A177-3AD203B41FA5}">
                      <a16:colId xmlns:a16="http://schemas.microsoft.com/office/drawing/2014/main" val="2086906233"/>
                    </a:ext>
                  </a:extLst>
                </a:gridCol>
                <a:gridCol w="1946408">
                  <a:extLst>
                    <a:ext uri="{9D8B030D-6E8A-4147-A177-3AD203B41FA5}">
                      <a16:colId xmlns:a16="http://schemas.microsoft.com/office/drawing/2014/main" val="1840774082"/>
                    </a:ext>
                  </a:extLst>
                </a:gridCol>
                <a:gridCol w="1152714">
                  <a:extLst>
                    <a:ext uri="{9D8B030D-6E8A-4147-A177-3AD203B41FA5}">
                      <a16:colId xmlns:a16="http://schemas.microsoft.com/office/drawing/2014/main" val="2160535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Contoh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hasil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a &gt;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a &gt;=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7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a &lt;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a &lt;=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a ==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6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a !=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363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9FA34F-A2E1-48AB-A943-96363C7906E2}"/>
              </a:ext>
            </a:extLst>
          </p:cNvPr>
          <p:cNvSpPr txBox="1"/>
          <p:nvPr/>
        </p:nvSpPr>
        <p:spPr>
          <a:xfrm>
            <a:off x="765285" y="1690690"/>
            <a:ext cx="900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Misal</a:t>
            </a:r>
            <a:r>
              <a:rPr lang="en-US" sz="3200" dirty="0"/>
              <a:t> </a:t>
            </a:r>
            <a:r>
              <a:rPr lang="en-US" sz="3200" dirty="0" err="1"/>
              <a:t>diketahui</a:t>
            </a:r>
            <a:r>
              <a:rPr lang="en-US" sz="3200" dirty="0"/>
              <a:t> a = 5 dan b = 2</a:t>
            </a:r>
          </a:p>
        </p:txBody>
      </p:sp>
    </p:spTree>
    <p:extLst>
      <p:ext uri="{BB962C8B-B14F-4D97-AF65-F5344CB8AC3E}">
        <p14:creationId xmlns:p14="http://schemas.microsoft.com/office/powerpoint/2010/main" val="13030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A4-2683-4B4A-9F23-A24D53CC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Operator </a:t>
            </a:r>
            <a:r>
              <a:rPr lang="en-US" dirty="0" err="1"/>
              <a:t>Logika</a:t>
            </a:r>
            <a:br>
              <a:rPr lang="en-US" dirty="0"/>
            </a:br>
            <a:r>
              <a:rPr lang="en-US" sz="4000" dirty="0" err="1"/>
              <a:t>menghasilkan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Boolean (true / false)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9E9A2D-B509-489C-850A-B2003342C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368949"/>
              </p:ext>
            </p:extLst>
          </p:nvPr>
        </p:nvGraphicFramePr>
        <p:xfrm>
          <a:off x="838200" y="2868777"/>
          <a:ext cx="3840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2857429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9612276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0098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&amp;&amp; 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8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0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59241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E173D5B1-DA88-4F2F-A86E-15E5DEC8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44556"/>
              </p:ext>
            </p:extLst>
          </p:nvPr>
        </p:nvGraphicFramePr>
        <p:xfrm>
          <a:off x="6768662" y="2868777"/>
          <a:ext cx="3840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2857429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9612276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0098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|| 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8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0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59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653353D-05A0-468E-88C2-39FD781474D2}"/>
              </a:ext>
            </a:extLst>
          </p:cNvPr>
          <p:cNvSpPr txBox="1"/>
          <p:nvPr/>
        </p:nvSpPr>
        <p:spPr>
          <a:xfrm>
            <a:off x="838199" y="2353309"/>
            <a:ext cx="29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Logika</a:t>
            </a:r>
            <a:r>
              <a:rPr lang="en-US" dirty="0"/>
              <a:t> AND (&amp;&amp;)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04DD2-6B43-40BD-A081-8ABF12E2BECA}"/>
              </a:ext>
            </a:extLst>
          </p:cNvPr>
          <p:cNvSpPr txBox="1"/>
          <p:nvPr/>
        </p:nvSpPr>
        <p:spPr>
          <a:xfrm>
            <a:off x="6642537" y="2353309"/>
            <a:ext cx="29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</a:t>
            </a:r>
            <a:r>
              <a:rPr lang="en-US" dirty="0" err="1"/>
              <a:t>Logika</a:t>
            </a:r>
            <a:r>
              <a:rPr lang="en-US" dirty="0"/>
              <a:t> OR (||)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164BF-5AB4-407F-9902-D99B370FB8BC}"/>
              </a:ext>
            </a:extLst>
          </p:cNvPr>
          <p:cNvSpPr txBox="1"/>
          <p:nvPr/>
        </p:nvSpPr>
        <p:spPr>
          <a:xfrm>
            <a:off x="838198" y="5191102"/>
            <a:ext cx="29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Logika</a:t>
            </a:r>
            <a:r>
              <a:rPr lang="en-US" dirty="0"/>
              <a:t> NOT (!)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20B0A79C-BEAD-4294-8746-BF151DB9B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932097"/>
              </p:ext>
            </p:extLst>
          </p:nvPr>
        </p:nvGraphicFramePr>
        <p:xfrm>
          <a:off x="935419" y="5560434"/>
          <a:ext cx="256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2857429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0098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8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0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6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6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5D6F-C621-4224-BD5A-7B8425D8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operator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5C1E89-8F5A-4CC1-A077-B34A764F0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152159"/>
              </p:ext>
            </p:extLst>
          </p:nvPr>
        </p:nvGraphicFramePr>
        <p:xfrm>
          <a:off x="838200" y="1443376"/>
          <a:ext cx="328161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874">
                  <a:extLst>
                    <a:ext uri="{9D8B030D-6E8A-4147-A177-3AD203B41FA5}">
                      <a16:colId xmlns:a16="http://schemas.microsoft.com/office/drawing/2014/main" val="2491279536"/>
                    </a:ext>
                  </a:extLst>
                </a:gridCol>
                <a:gridCol w="2257743">
                  <a:extLst>
                    <a:ext uri="{9D8B030D-6E8A-4147-A177-3AD203B41FA5}">
                      <a16:colId xmlns:a16="http://schemas.microsoft.com/office/drawing/2014/main" val="105372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URUTAN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2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   --   ( )   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5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  /  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5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 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1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  &lt;=   &gt;  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  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6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0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  +=   -=   *=   /=   %=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67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94A208-8684-49EC-B944-BE131ECBFF7A}"/>
              </a:ext>
            </a:extLst>
          </p:cNvPr>
          <p:cNvSpPr txBox="1"/>
          <p:nvPr/>
        </p:nvSpPr>
        <p:spPr>
          <a:xfrm>
            <a:off x="4512039" y="1558977"/>
            <a:ext cx="7112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 err="1"/>
              <a:t>hasil</a:t>
            </a:r>
            <a:r>
              <a:rPr lang="en-US" dirty="0"/>
              <a:t> = (++5 * 2) - 1 &gt; 3 || 7 != 3</a:t>
            </a:r>
          </a:p>
          <a:p>
            <a:r>
              <a:rPr lang="en-US" dirty="0"/>
              <a:t>	= (6 * 2) -1 &gt; 3 || 7 != 3</a:t>
            </a:r>
          </a:p>
          <a:p>
            <a:r>
              <a:rPr lang="en-US" dirty="0"/>
              <a:t>       	= (12) – 1 &gt; 3 || 7 != 3</a:t>
            </a:r>
          </a:p>
          <a:p>
            <a:r>
              <a:rPr lang="en-US" dirty="0"/>
              <a:t>	= 11 &gt; 3 || 7 != 3</a:t>
            </a:r>
          </a:p>
          <a:p>
            <a:r>
              <a:rPr lang="en-US" dirty="0"/>
              <a:t>	= 1 || 7 != 3</a:t>
            </a:r>
          </a:p>
          <a:p>
            <a:r>
              <a:rPr lang="en-US" dirty="0"/>
              <a:t>	= 1 || 1</a:t>
            </a:r>
          </a:p>
          <a:p>
            <a:r>
              <a:rPr lang="en-US" dirty="0"/>
              <a:t>	= 1 (true)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5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A4-2683-4B4A-9F23-A24D53CC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Operator </a:t>
            </a:r>
            <a:r>
              <a:rPr lang="en-US" dirty="0" err="1"/>
              <a:t>Aritmatika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CF41E5-06E3-4F65-94BF-4AEF5C889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45329"/>
              </p:ext>
            </p:extLst>
          </p:nvPr>
        </p:nvGraphicFramePr>
        <p:xfrm>
          <a:off x="838200" y="2320301"/>
          <a:ext cx="105155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92">
                  <a:extLst>
                    <a:ext uri="{9D8B030D-6E8A-4147-A177-3AD203B41FA5}">
                      <a16:colId xmlns:a16="http://schemas.microsoft.com/office/drawing/2014/main" val="2086906233"/>
                    </a:ext>
                  </a:extLst>
                </a:gridCol>
                <a:gridCol w="1946408">
                  <a:extLst>
                    <a:ext uri="{9D8B030D-6E8A-4147-A177-3AD203B41FA5}">
                      <a16:colId xmlns:a16="http://schemas.microsoft.com/office/drawing/2014/main" val="1840774082"/>
                    </a:ext>
                  </a:extLst>
                </a:gridCol>
                <a:gridCol w="1152714">
                  <a:extLst>
                    <a:ext uri="{9D8B030D-6E8A-4147-A177-3AD203B41FA5}">
                      <a16:colId xmlns:a16="http://schemas.microsoft.com/office/drawing/2014/main" val="2160535739"/>
                    </a:ext>
                  </a:extLst>
                </a:gridCol>
                <a:gridCol w="5489485">
                  <a:extLst>
                    <a:ext uri="{9D8B030D-6E8A-4147-A177-3AD203B41FA5}">
                      <a16:colId xmlns:a16="http://schemas.microsoft.com/office/drawing/2014/main" val="3266635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Contoh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hasil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keterangan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a +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Menjumlahkan</a:t>
                      </a:r>
                      <a:r>
                        <a:rPr lang="en-US" sz="2400" dirty="0"/>
                        <a:t> 2 </a:t>
                      </a:r>
                      <a:r>
                        <a:rPr lang="en-US" sz="2400" dirty="0" err="1"/>
                        <a:t>operan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7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a -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Mengurangi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operan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kiri</a:t>
                      </a:r>
                      <a:r>
                        <a:rPr lang="en-US" sz="2400" dirty="0"/>
                        <a:t> oleh </a:t>
                      </a:r>
                      <a:r>
                        <a:rPr lang="en-US" sz="2400" dirty="0" err="1"/>
                        <a:t>operan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kanan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a /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Membagi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operan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kiri</a:t>
                      </a:r>
                      <a:r>
                        <a:rPr lang="en-US" sz="2400" dirty="0"/>
                        <a:t> oleh </a:t>
                      </a:r>
                      <a:r>
                        <a:rPr lang="en-US" sz="2400" dirty="0" err="1"/>
                        <a:t>kanan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a *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Mengalikan</a:t>
                      </a:r>
                      <a:r>
                        <a:rPr lang="en-US" sz="2400" dirty="0"/>
                        <a:t> 2 </a:t>
                      </a:r>
                      <a:r>
                        <a:rPr lang="en-US" sz="2400" dirty="0" err="1"/>
                        <a:t>operan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6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a % b;</a:t>
                      </a:r>
                    </a:p>
                    <a:p>
                      <a:r>
                        <a:rPr lang="en-US" sz="2400" dirty="0"/>
                        <a:t>c = b % 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= 1</a:t>
                      </a:r>
                    </a:p>
                    <a:p>
                      <a:r>
                        <a:rPr lang="en-US" sz="2400" dirty="0"/>
                        <a:t>c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Mengembalikan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sisa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bagi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operan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kiri</a:t>
                      </a:r>
                      <a:r>
                        <a:rPr lang="en-US" sz="2400" dirty="0"/>
                        <a:t> oleh </a:t>
                      </a:r>
                      <a:r>
                        <a:rPr lang="en-US" sz="2400" dirty="0" err="1"/>
                        <a:t>operan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kanan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363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9FA34F-A2E1-48AB-A943-96363C7906E2}"/>
              </a:ext>
            </a:extLst>
          </p:cNvPr>
          <p:cNvSpPr txBox="1"/>
          <p:nvPr/>
        </p:nvSpPr>
        <p:spPr>
          <a:xfrm>
            <a:off x="765285" y="1690690"/>
            <a:ext cx="568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Misal</a:t>
            </a:r>
            <a:r>
              <a:rPr lang="en-US" sz="3200" dirty="0"/>
              <a:t> </a:t>
            </a:r>
            <a:r>
              <a:rPr lang="en-US" sz="3200" dirty="0" err="1"/>
              <a:t>diketahui</a:t>
            </a:r>
            <a:r>
              <a:rPr lang="en-US" sz="3200" dirty="0"/>
              <a:t> a = 5 dan b = 2</a:t>
            </a:r>
          </a:p>
        </p:txBody>
      </p:sp>
    </p:spTree>
    <p:extLst>
      <p:ext uri="{BB962C8B-B14F-4D97-AF65-F5344CB8AC3E}">
        <p14:creationId xmlns:p14="http://schemas.microsoft.com/office/powerpoint/2010/main" val="222244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4C02-E417-456E-B010-5790CCE9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D279-968B-4FAF-9FA3-C3AE7E5C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7F156-C20C-488A-ACF8-A7FECCEC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6" y="1111469"/>
            <a:ext cx="7507229" cy="5746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8FB14-EDFF-46FC-B7CA-9879973A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332" y="4895576"/>
            <a:ext cx="494416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58BA-B029-4927-AAFE-121B57CC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Latihan(1)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C0E6-8DFB-4679-AEF7-1A4D152B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Buatlah</a:t>
            </a:r>
            <a:r>
              <a:rPr lang="en-US" sz="4000" dirty="0"/>
              <a:t> program ATM </a:t>
            </a:r>
            <a:r>
              <a:rPr lang="en-US" sz="4000" dirty="0" err="1"/>
              <a:t>setor</a:t>
            </a:r>
            <a:r>
              <a:rPr lang="en-US" sz="4000" dirty="0"/>
              <a:t> </a:t>
            </a:r>
            <a:r>
              <a:rPr lang="en-US" sz="4000" dirty="0" err="1"/>
              <a:t>tunai</a:t>
            </a:r>
            <a:r>
              <a:rPr lang="en-US" sz="4000" dirty="0"/>
              <a:t>, yang </a:t>
            </a:r>
            <a:r>
              <a:rPr lang="en-US" sz="4000" dirty="0" err="1"/>
              <a:t>menampilkan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</a:t>
            </a:r>
            <a:r>
              <a:rPr lang="en-US" sz="4000" dirty="0" err="1"/>
              <a:t>jumlah</a:t>
            </a:r>
            <a:r>
              <a:rPr lang="en-US" sz="4000" dirty="0"/>
              <a:t> </a:t>
            </a:r>
            <a:r>
              <a:rPr lang="en-US" sz="4000" dirty="0" err="1"/>
              <a:t>saldo</a:t>
            </a:r>
            <a:r>
              <a:rPr lang="en-US" sz="4000" dirty="0"/>
              <a:t>, dan </a:t>
            </a:r>
            <a:r>
              <a:rPr lang="en-US" sz="4000" dirty="0" err="1"/>
              <a:t>menerima</a:t>
            </a:r>
            <a:r>
              <a:rPr lang="en-US" sz="4000" dirty="0"/>
              <a:t> </a:t>
            </a:r>
            <a:r>
              <a:rPr lang="en-US" sz="4000" dirty="0" err="1"/>
              <a:t>masukan</a:t>
            </a:r>
            <a:r>
              <a:rPr lang="en-US" sz="4000" dirty="0"/>
              <a:t> nominal uang yang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disetor</a:t>
            </a:r>
            <a:r>
              <a:rPr lang="en-US" sz="4000" dirty="0"/>
              <a:t>. </a:t>
            </a:r>
            <a:r>
              <a:rPr lang="en-US" sz="4000" dirty="0" err="1"/>
              <a:t>Selanjutnya</a:t>
            </a:r>
            <a:r>
              <a:rPr lang="en-US" sz="4000" dirty="0"/>
              <a:t> program </a:t>
            </a:r>
            <a:r>
              <a:rPr lang="en-US" sz="4000" dirty="0" err="1"/>
              <a:t>menampilkan</a:t>
            </a:r>
            <a:r>
              <a:rPr lang="en-US" sz="4000" dirty="0"/>
              <a:t> </a:t>
            </a:r>
            <a:r>
              <a:rPr lang="en-US" sz="4000" dirty="0" err="1"/>
              <a:t>saldo</a:t>
            </a:r>
            <a:r>
              <a:rPr lang="en-US" sz="4000" dirty="0"/>
              <a:t> total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layar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7917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E6A1-4D09-4470-B44B-E080746C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Latihan(2)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850D-E561-4AB1-A597-B5AD6A28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/>
              <a:t>Buatlah</a:t>
            </a:r>
            <a:r>
              <a:rPr lang="en-US" sz="4400" dirty="0"/>
              <a:t> program discount, program </a:t>
            </a:r>
            <a:r>
              <a:rPr lang="en-US" sz="4400" dirty="0" err="1"/>
              <a:t>mampu</a:t>
            </a:r>
            <a:r>
              <a:rPr lang="en-US" sz="4400" dirty="0"/>
              <a:t> </a:t>
            </a:r>
            <a:r>
              <a:rPr lang="en-US" sz="4400" dirty="0" err="1"/>
              <a:t>menghitung</a:t>
            </a:r>
            <a:r>
              <a:rPr lang="en-US" sz="4400" dirty="0"/>
              <a:t> </a:t>
            </a:r>
            <a:r>
              <a:rPr lang="en-US" sz="4400" dirty="0" err="1"/>
              <a:t>harga</a:t>
            </a:r>
            <a:r>
              <a:rPr lang="en-US" sz="4400" dirty="0"/>
              <a:t> </a:t>
            </a:r>
            <a:r>
              <a:rPr lang="en-US" sz="4400" dirty="0" err="1"/>
              <a:t>setelah</a:t>
            </a:r>
            <a:r>
              <a:rPr lang="en-US" sz="4400" dirty="0"/>
              <a:t> </a:t>
            </a:r>
            <a:r>
              <a:rPr lang="en-US" sz="4400" dirty="0" err="1"/>
              <a:t>didiskon</a:t>
            </a:r>
            <a:r>
              <a:rPr lang="en-US" sz="4400" dirty="0"/>
              <a:t>, program </a:t>
            </a:r>
            <a:r>
              <a:rPr lang="en-US" sz="4400" dirty="0" err="1"/>
              <a:t>akan</a:t>
            </a:r>
            <a:r>
              <a:rPr lang="en-US" sz="4400" dirty="0"/>
              <a:t> </a:t>
            </a:r>
            <a:r>
              <a:rPr lang="en-US" sz="4400" dirty="0" err="1"/>
              <a:t>menerima</a:t>
            </a:r>
            <a:r>
              <a:rPr lang="en-US" sz="4400" dirty="0"/>
              <a:t> </a:t>
            </a:r>
            <a:r>
              <a:rPr lang="en-US" sz="4400" dirty="0" err="1"/>
              <a:t>masukan</a:t>
            </a:r>
            <a:r>
              <a:rPr lang="en-US" sz="4400" dirty="0"/>
              <a:t> </a:t>
            </a:r>
            <a:r>
              <a:rPr lang="en-US" sz="4400" dirty="0" err="1"/>
              <a:t>harga</a:t>
            </a:r>
            <a:r>
              <a:rPr lang="en-US" sz="4400" dirty="0"/>
              <a:t> normal dan </a:t>
            </a:r>
            <a:r>
              <a:rPr lang="en-US" sz="4400" dirty="0" err="1"/>
              <a:t>besar</a:t>
            </a:r>
            <a:r>
              <a:rPr lang="en-US" sz="4400" dirty="0"/>
              <a:t> </a:t>
            </a:r>
            <a:r>
              <a:rPr lang="en-US" sz="4400" dirty="0" err="1"/>
              <a:t>diskon</a:t>
            </a:r>
            <a:r>
              <a:rPr lang="en-US" sz="4400" dirty="0"/>
              <a:t>(%), </a:t>
            </a:r>
            <a:r>
              <a:rPr lang="en-US" sz="4400" dirty="0" err="1"/>
              <a:t>Selanjutnya</a:t>
            </a:r>
            <a:r>
              <a:rPr lang="en-US" sz="4400" dirty="0"/>
              <a:t> program </a:t>
            </a:r>
            <a:r>
              <a:rPr lang="en-US" sz="4400" dirty="0" err="1"/>
              <a:t>menampilkan</a:t>
            </a:r>
            <a:r>
              <a:rPr lang="en-US" sz="4400" dirty="0"/>
              <a:t> </a:t>
            </a:r>
            <a:r>
              <a:rPr lang="en-US" sz="4400" dirty="0" err="1"/>
              <a:t>harga</a:t>
            </a:r>
            <a:r>
              <a:rPr lang="en-US" sz="4400" dirty="0"/>
              <a:t> normal dan </a:t>
            </a:r>
            <a:r>
              <a:rPr lang="en-US" sz="4400" dirty="0" err="1"/>
              <a:t>harga</a:t>
            </a:r>
            <a:r>
              <a:rPr lang="en-US" sz="4400" dirty="0"/>
              <a:t> </a:t>
            </a:r>
            <a:r>
              <a:rPr lang="en-US" sz="4400" dirty="0" err="1"/>
              <a:t>diskon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0216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15A9-1490-4722-82C7-2BA44C04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Latihan(3)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2C27-258E-4FF6-86C0-591A1743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Buatlah</a:t>
            </a:r>
            <a:r>
              <a:rPr lang="en-US" sz="4800" dirty="0"/>
              <a:t> program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biaya</a:t>
            </a:r>
            <a:r>
              <a:rPr lang="en-US" sz="4800" dirty="0"/>
              <a:t> </a:t>
            </a:r>
            <a:r>
              <a:rPr lang="en-US" sz="4800" dirty="0" err="1"/>
              <a:t>telepon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tarif</a:t>
            </a:r>
            <a:r>
              <a:rPr lang="en-US" sz="4800" dirty="0"/>
              <a:t> Rp 500/</a:t>
            </a:r>
            <a:r>
              <a:rPr lang="en-US" sz="4800" dirty="0" err="1"/>
              <a:t>menit</a:t>
            </a:r>
            <a:r>
              <a:rPr lang="en-US" sz="4800" dirty="0"/>
              <a:t>. Program </a:t>
            </a:r>
            <a:r>
              <a:rPr lang="en-US" sz="4800" dirty="0" err="1"/>
              <a:t>menerima</a:t>
            </a:r>
            <a:r>
              <a:rPr lang="en-US" sz="4800" dirty="0"/>
              <a:t> </a:t>
            </a:r>
            <a:r>
              <a:rPr lang="en-US" sz="4800" dirty="0" err="1"/>
              <a:t>masukan</a:t>
            </a:r>
            <a:r>
              <a:rPr lang="en-US" sz="4800" dirty="0"/>
              <a:t> </a:t>
            </a:r>
            <a:r>
              <a:rPr lang="en-US" sz="4800" dirty="0" err="1"/>
              <a:t>berupa</a:t>
            </a:r>
            <a:r>
              <a:rPr lang="en-US" sz="4800" dirty="0"/>
              <a:t> </a:t>
            </a:r>
            <a:r>
              <a:rPr lang="en-US" sz="4800" dirty="0" err="1"/>
              <a:t>detik</a:t>
            </a:r>
            <a:r>
              <a:rPr lang="en-US" sz="4800" dirty="0"/>
              <a:t>. (</a:t>
            </a:r>
            <a:r>
              <a:rPr lang="en-US" sz="4800" dirty="0" err="1"/>
              <a:t>kelebihan</a:t>
            </a:r>
            <a:r>
              <a:rPr lang="en-US" sz="4800" dirty="0"/>
              <a:t> </a:t>
            </a:r>
            <a:r>
              <a:rPr lang="en-US" sz="4800" dirty="0" err="1"/>
              <a:t>detik</a:t>
            </a:r>
            <a:r>
              <a:rPr lang="en-US" sz="4800" dirty="0"/>
              <a:t> </a:t>
            </a:r>
            <a:r>
              <a:rPr lang="en-US" sz="4800" dirty="0" err="1"/>
              <a:t>kurang</a:t>
            </a:r>
            <a:r>
              <a:rPr lang="en-US" sz="4800" dirty="0"/>
              <a:t> </a:t>
            </a:r>
            <a:r>
              <a:rPr lang="en-US" sz="4800" dirty="0" err="1"/>
              <a:t>dari</a:t>
            </a:r>
            <a:r>
              <a:rPr lang="en-US" sz="4800" dirty="0"/>
              <a:t> 60 gratis). </a:t>
            </a:r>
            <a:r>
              <a:rPr lang="en-US" sz="4800" dirty="0" err="1"/>
              <a:t>Tampilkan</a:t>
            </a:r>
            <a:r>
              <a:rPr lang="en-US" sz="4800" dirty="0"/>
              <a:t> </a:t>
            </a:r>
            <a:r>
              <a:rPr lang="en-US" sz="4800" dirty="0" err="1"/>
              <a:t>biaya</a:t>
            </a:r>
            <a:r>
              <a:rPr lang="en-US" sz="4800" dirty="0"/>
              <a:t> </a:t>
            </a:r>
            <a:r>
              <a:rPr lang="en-US" sz="4800" dirty="0" err="1"/>
              <a:t>telepon</a:t>
            </a:r>
            <a:r>
              <a:rPr lang="en-US" sz="4800" dirty="0"/>
              <a:t> </a:t>
            </a:r>
            <a:r>
              <a:rPr lang="en-US" sz="4800" dirty="0" err="1"/>
              <a:t>ke</a:t>
            </a:r>
            <a:r>
              <a:rPr lang="en-US" sz="4800" dirty="0"/>
              <a:t> </a:t>
            </a:r>
            <a:r>
              <a:rPr lang="en-US" sz="4800" dirty="0" err="1"/>
              <a:t>layar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2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B0C-AD4B-4DCB-80C4-07F8BD0E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 Latihan(4)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DEAE-BC65-4871-B5CD-41497F8B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berat</a:t>
            </a:r>
            <a:r>
              <a:rPr lang="en-US" dirty="0"/>
              <a:t> badan </a:t>
            </a:r>
            <a:r>
              <a:rPr lang="en-US" dirty="0" err="1"/>
              <a:t>ideal,dengan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err="1"/>
              <a:t>Berat</a:t>
            </a:r>
            <a:r>
              <a:rPr lang="en-US" dirty="0"/>
              <a:t> badan ideal </a:t>
            </a:r>
            <a:r>
              <a:rPr lang="en-US" dirty="0" err="1"/>
              <a:t>laki-laki</a:t>
            </a:r>
            <a:r>
              <a:rPr lang="en-US" dirty="0"/>
              <a:t> (kg) =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dan </a:t>
            </a:r>
            <a:r>
              <a:rPr lang="en-US" dirty="0" err="1"/>
              <a:t>tinggi</a:t>
            </a:r>
            <a:r>
              <a:rPr lang="en-US" dirty="0"/>
              <a:t> badan.</a:t>
            </a:r>
          </a:p>
          <a:p>
            <a:pPr marL="0" indent="0">
              <a:buNone/>
            </a:pPr>
            <a:r>
              <a:rPr lang="en-US" dirty="0" err="1"/>
              <a:t>selanjutnya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ideal dan saran </a:t>
            </a:r>
            <a:r>
              <a:rPr lang="en-US" dirty="0" err="1"/>
              <a:t>berat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. (</a:t>
            </a:r>
            <a:r>
              <a:rPr lang="en-US" dirty="0" err="1"/>
              <a:t>asumsi</a:t>
            </a:r>
            <a:r>
              <a:rPr lang="en-US" dirty="0"/>
              <a:t> user </a:t>
            </a:r>
            <a:r>
              <a:rPr lang="en-US" dirty="0" err="1"/>
              <a:t>selalu</a:t>
            </a:r>
            <a:r>
              <a:rPr lang="en-US" dirty="0"/>
              <a:t> input </a:t>
            </a:r>
            <a:r>
              <a:rPr lang="en-US" dirty="0" err="1"/>
              <a:t>gemuk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D4427-8323-4646-8CEF-9291F5294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41676"/>
              </p:ext>
            </p:extLst>
          </p:nvPr>
        </p:nvGraphicFramePr>
        <p:xfrm>
          <a:off x="838200" y="2849880"/>
          <a:ext cx="995412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4126">
                  <a:extLst>
                    <a:ext uri="{9D8B030D-6E8A-4147-A177-3AD203B41FA5}">
                      <a16:colId xmlns:a16="http://schemas.microsoft.com/office/drawing/2014/main" val="1364618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[</a:t>
                      </a:r>
                      <a:r>
                        <a:rPr lang="en-US" sz="3200" dirty="0" err="1"/>
                        <a:t>tinggi</a:t>
                      </a:r>
                      <a:r>
                        <a:rPr lang="en-US" sz="3200" dirty="0"/>
                        <a:t> badan (cm) -100] - [(</a:t>
                      </a:r>
                      <a:r>
                        <a:rPr lang="en-US" sz="3200" dirty="0" err="1"/>
                        <a:t>tinggi</a:t>
                      </a:r>
                      <a:r>
                        <a:rPr lang="en-US" sz="3200" dirty="0"/>
                        <a:t> badan (cm) -100) x 10%]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1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0EE-8E1D-4D80-B8F5-851B19C3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Latihan(5)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688A-C911-4BB4-9999-293BF806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rental computer. </a:t>
            </a:r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lama </a:t>
            </a:r>
            <a:r>
              <a:rPr lang="en-US" dirty="0" err="1"/>
              <a:t>pemakaian</a:t>
            </a:r>
            <a:r>
              <a:rPr lang="en-US" dirty="0"/>
              <a:t> (jam)</a:t>
            </a:r>
          </a:p>
          <a:p>
            <a:pPr marL="0" indent="0">
              <a:buNone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3000/jam.  </a:t>
            </a:r>
            <a:r>
              <a:rPr lang="en-US" dirty="0" err="1"/>
              <a:t>Asumsi</a:t>
            </a:r>
            <a:r>
              <a:rPr lang="en-US" dirty="0"/>
              <a:t> user </a:t>
            </a:r>
            <a:r>
              <a:rPr lang="en-US" dirty="0" err="1"/>
              <a:t>adalah</a:t>
            </a:r>
            <a:r>
              <a:rPr lang="en-US" dirty="0"/>
              <a:t> member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10%.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user.</a:t>
            </a:r>
          </a:p>
          <a:p>
            <a:pPr marL="0" indent="0">
              <a:buNone/>
            </a:pPr>
            <a:r>
              <a:rPr lang="en-US" dirty="0" err="1"/>
              <a:t>selanjutnya</a:t>
            </a:r>
            <a:r>
              <a:rPr lang="en-US" dirty="0"/>
              <a:t> program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nominal </a:t>
            </a:r>
            <a:r>
              <a:rPr lang="en-US" dirty="0" err="1"/>
              <a:t>pembayaran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Akhir program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 uang </a:t>
            </a:r>
            <a:r>
              <a:rPr lang="en-US" dirty="0" err="1"/>
              <a:t>kepada</a:t>
            </a:r>
            <a:r>
              <a:rPr lang="en-US" dirty="0"/>
              <a:t> user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2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A4-2683-4B4A-9F23-A24D53CC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Operator </a:t>
            </a:r>
            <a:r>
              <a:rPr lang="en-US" dirty="0" err="1"/>
              <a:t>Assigment</a:t>
            </a:r>
            <a:r>
              <a:rPr lang="en-US" dirty="0"/>
              <a:t> (</a:t>
            </a:r>
            <a:r>
              <a:rPr lang="en-US" dirty="0" err="1"/>
              <a:t>penugasan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CF41E5-06E3-4F65-94BF-4AEF5C889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018708"/>
              </p:ext>
            </p:extLst>
          </p:nvPr>
        </p:nvGraphicFramePr>
        <p:xfrm>
          <a:off x="838199" y="2320301"/>
          <a:ext cx="65812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259">
                  <a:extLst>
                    <a:ext uri="{9D8B030D-6E8A-4147-A177-3AD203B41FA5}">
                      <a16:colId xmlns:a16="http://schemas.microsoft.com/office/drawing/2014/main" val="2086906233"/>
                    </a:ext>
                  </a:extLst>
                </a:gridCol>
                <a:gridCol w="1167638">
                  <a:extLst>
                    <a:ext uri="{9D8B030D-6E8A-4147-A177-3AD203B41FA5}">
                      <a16:colId xmlns:a16="http://schemas.microsoft.com/office/drawing/2014/main" val="1840774082"/>
                    </a:ext>
                  </a:extLst>
                </a:gridCol>
                <a:gridCol w="1918018">
                  <a:extLst>
                    <a:ext uri="{9D8B030D-6E8A-4147-A177-3AD203B41FA5}">
                      <a16:colId xmlns:a16="http://schemas.microsoft.com/office/drawing/2014/main" val="2160535739"/>
                    </a:ext>
                  </a:extLst>
                </a:gridCol>
                <a:gridCol w="1442357">
                  <a:extLst>
                    <a:ext uri="{9D8B030D-6E8A-4147-A177-3AD203B41FA5}">
                      <a16:colId xmlns:a16="http://schemas.microsoft.com/office/drawing/2014/main" val="784618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Contoh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Sama </a:t>
                      </a:r>
                      <a:r>
                        <a:rPr lang="en-US" sz="2400" dirty="0" err="1"/>
                        <a:t>Seperti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Hasil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+=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= a +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7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-=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= a –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/=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= a /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*=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= a *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6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%=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= a %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363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9FA34F-A2E1-48AB-A943-96363C7906E2}"/>
              </a:ext>
            </a:extLst>
          </p:cNvPr>
          <p:cNvSpPr txBox="1"/>
          <p:nvPr/>
        </p:nvSpPr>
        <p:spPr>
          <a:xfrm>
            <a:off x="765285" y="1690690"/>
            <a:ext cx="568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Misal</a:t>
            </a:r>
            <a:r>
              <a:rPr lang="en-US" sz="3200" dirty="0"/>
              <a:t> </a:t>
            </a:r>
            <a:r>
              <a:rPr lang="en-US" sz="3200" dirty="0" err="1"/>
              <a:t>diketahui</a:t>
            </a:r>
            <a:r>
              <a:rPr lang="en-US" sz="3200" dirty="0"/>
              <a:t> a = 5 dan b = 2</a:t>
            </a:r>
          </a:p>
        </p:txBody>
      </p:sp>
    </p:spTree>
    <p:extLst>
      <p:ext uri="{BB962C8B-B14F-4D97-AF65-F5344CB8AC3E}">
        <p14:creationId xmlns:p14="http://schemas.microsoft.com/office/powerpoint/2010/main" val="51973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759</Words>
  <Application>Microsoft Office PowerPoint</Application>
  <PresentationFormat>Widescreen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Operator</vt:lpstr>
      <vt:lpstr>1. Operator Aritmatika</vt:lpstr>
      <vt:lpstr>Contoh(1) </vt:lpstr>
      <vt:lpstr>Soal Latihan(1)</vt:lpstr>
      <vt:lpstr>Soal Latihan(2)</vt:lpstr>
      <vt:lpstr>Soal Latihan(3)</vt:lpstr>
      <vt:lpstr>Sal Latihan(4)</vt:lpstr>
      <vt:lpstr>Soal Latihan(5) </vt:lpstr>
      <vt:lpstr>2. Operator Assigment (penugasan)</vt:lpstr>
      <vt:lpstr>2. Operator increment(++) dan decrement(--)</vt:lpstr>
      <vt:lpstr>3. Operator Relasi menghasilkan nilai Boolean (1 / 0)</vt:lpstr>
      <vt:lpstr>3. Operator Logika menghasilkan nilai Boolean (true / false)</vt:lpstr>
      <vt:lpstr>Prioritas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</dc:title>
  <dc:creator>obet mubarok</dc:creator>
  <cp:lastModifiedBy>obet mubarok</cp:lastModifiedBy>
  <cp:revision>30</cp:revision>
  <dcterms:created xsi:type="dcterms:W3CDTF">2024-09-23T20:20:32Z</dcterms:created>
  <dcterms:modified xsi:type="dcterms:W3CDTF">2024-09-24T19:46:05Z</dcterms:modified>
</cp:coreProperties>
</file>