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5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2CFA-56D2-4FAF-A7A7-E5408F43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C07B5-1689-4982-93E5-83935CF6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393-E70C-43C2-B888-B67A8CD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9696-A4A0-4293-96C9-21064053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9D18-ACDF-4782-95D2-0A6DE43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999-CF6F-4769-A57C-50B00FD0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06288-D03E-4CFC-B125-CBBF31BC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BDA-74C6-4C2F-8E9E-9C9A3259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4825-6611-4B35-A4F2-432D156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0FCD-8F65-4C26-A30F-7CB44B9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454BE-1F56-4FA8-BB69-751D703DB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7B339-92AC-4AFC-9963-09E7FB61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12AB-42C8-47BC-91E0-63D595B0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AEF4-D998-4F6D-8EA4-1423357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E51F-A86D-47B4-8C1D-4BA1159D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68B3-FD1E-4C5F-A38A-B28D6FF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019-B9BC-4269-BE63-CFF511B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3677-20D9-4936-AD5F-5C1E2870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0950-4961-4CED-803B-82EAD29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BA42-35CE-452F-B415-D773693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1D4-E8CC-49C2-B939-BA085DE1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B478-C826-4800-A4E0-A30365C1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2BC8-E0B1-4B35-94C4-32AA1AF8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EDA1-5B4C-485A-B0B5-60B7E6AF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0F58-2A49-42C6-BCE5-1D7EBB7B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31D3-2121-4678-8D24-97F2917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18B0-BD81-4AD9-AE2E-8BC85AF3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5C5B-52F2-43B1-9581-148942E7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19E95-1A28-465A-90B0-DD26944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FB71-AFCC-477C-99A9-BC9F6784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1AD5-A4FB-4E78-897B-2CEB8340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A181-EB59-4EE7-966A-ED7AD98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6617-80A8-40F0-86A8-D5D3EA83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9AB4-0EF5-48C7-A93B-A6B5A0A5F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8BD91-B6B0-44D2-8718-138F69FE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2BCE-6DB6-44AE-A405-04E4291BE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50F59-3036-4DE9-86C3-1C9B2D2C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7347-FE43-48FE-A084-B0C0AB41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199D2-EB76-4B9D-83DA-27DE8402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0AC2-DC9F-46FF-A9C1-E6A61D2D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1E2B8-6C9B-4556-8576-F6400796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E7D9-AFC2-4B91-973E-08E33C0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E4AF-174D-425A-8DEB-AB0877AD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20888-0AE9-4B9F-BED9-40C5BD37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9BC0-5DD9-4FE6-8DC1-4BE718C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CD14E-3EAA-4BD0-9A27-BAA26F9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948-E871-4033-95C0-B373F9AE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FA23-DF40-4841-9057-A826617F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2EE2-9A47-4073-BB46-681DB970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5BF6-8910-4D4D-AE31-2A2A5826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BE99-9D53-4EED-80AB-27CBEF6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41A3-2DC2-4480-9523-48FC0637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DD9D-503E-49E1-926F-1C56EC89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D7415-8599-48E1-B72D-5961AC0BC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9790-F534-437F-9650-18FED73C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A872-08E6-4640-BC37-E9BD4BC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58AF-8F25-4D89-98D5-9E0F3791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C19D-8792-40C8-B954-8EC9B602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4FB0-13BD-4CEB-B6B3-D344B39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7BE0-E59D-44D4-B17B-22056209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23FF-0D1D-497F-B787-516742AC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3717-B388-4BB4-94AA-807E659F1F6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158E-19AE-4A8F-8F4C-5976AF82F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8892-DC8C-40CA-9070-5C8853C59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349B5-A8BB-4EE3-8595-44FCA79ADAC8}"/>
              </a:ext>
            </a:extLst>
          </p:cNvPr>
          <p:cNvSpPr txBox="1"/>
          <p:nvPr/>
        </p:nvSpPr>
        <p:spPr>
          <a:xfrm>
            <a:off x="118533" y="5283200"/>
            <a:ext cx="9618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onsolas" panose="020B0609020204030204" pitchFamily="49" charset="0"/>
              </a:rPr>
              <a:t>Conditional : Switch</a:t>
            </a:r>
          </a:p>
        </p:txBody>
      </p:sp>
    </p:spTree>
    <p:extLst>
      <p:ext uri="{BB962C8B-B14F-4D97-AF65-F5344CB8AC3E}">
        <p14:creationId xmlns:p14="http://schemas.microsoft.com/office/powerpoint/2010/main" val="264151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83476" y="630621"/>
            <a:ext cx="4435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400" dirty="0"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exercise…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4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EB90CA-36B3-4BC2-905E-329D95F185D0}"/>
              </a:ext>
            </a:extLst>
          </p:cNvPr>
          <p:cNvSpPr txBox="1"/>
          <p:nvPr/>
        </p:nvSpPr>
        <p:spPr>
          <a:xfrm>
            <a:off x="496711" y="5000978"/>
            <a:ext cx="9539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Conditional : Nested IF</a:t>
            </a:r>
          </a:p>
        </p:txBody>
      </p:sp>
    </p:spTree>
    <p:extLst>
      <p:ext uri="{BB962C8B-B14F-4D97-AF65-F5344CB8AC3E}">
        <p14:creationId xmlns:p14="http://schemas.microsoft.com/office/powerpoint/2010/main" val="413320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E0D03-CC92-4E56-A730-B4C06E216CDE}"/>
              </a:ext>
            </a:extLst>
          </p:cNvPr>
          <p:cNvSpPr txBox="1"/>
          <p:nvPr/>
        </p:nvSpPr>
        <p:spPr>
          <a:xfrm>
            <a:off x="450575" y="1630017"/>
            <a:ext cx="4426226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If(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){//true</a:t>
            </a: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  if(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)true{</a:t>
            </a: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statement;</a:t>
            </a: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statement;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}else{</a:t>
            </a: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statement;</a:t>
            </a:r>
          </a:p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BB456-0490-4815-B818-158E06412555}"/>
              </a:ext>
            </a:extLst>
          </p:cNvPr>
          <p:cNvSpPr/>
          <p:nvPr/>
        </p:nvSpPr>
        <p:spPr>
          <a:xfrm>
            <a:off x="993913" y="2491409"/>
            <a:ext cx="3034748" cy="1378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200B714-BC32-4920-BFFD-9B6C267870CA}"/>
              </a:ext>
            </a:extLst>
          </p:cNvPr>
          <p:cNvCxnSpPr/>
          <p:nvPr/>
        </p:nvCxnSpPr>
        <p:spPr>
          <a:xfrm flipV="1">
            <a:off x="3631096" y="1736035"/>
            <a:ext cx="3299791" cy="755374"/>
          </a:xfrm>
          <a:prstGeom prst="curvedConnector3">
            <a:avLst>
              <a:gd name="adj1" fmla="val -11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91EA9F-C6F6-4626-9160-E8A21DB0BF12}"/>
              </a:ext>
            </a:extLst>
          </p:cNvPr>
          <p:cNvSpPr txBox="1"/>
          <p:nvPr/>
        </p:nvSpPr>
        <p:spPr>
          <a:xfrm>
            <a:off x="7023652" y="1144417"/>
            <a:ext cx="4015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nested if</a:t>
            </a:r>
          </a:p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if </a:t>
            </a:r>
            <a:r>
              <a:rPr lang="en-US" sz="3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dalam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if</a:t>
            </a:r>
          </a:p>
        </p:txBody>
      </p:sp>
    </p:spTree>
    <p:extLst>
      <p:ext uri="{BB962C8B-B14F-4D97-AF65-F5344CB8AC3E}">
        <p14:creationId xmlns:p14="http://schemas.microsoft.com/office/powerpoint/2010/main" val="382344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E0D03-CC92-4E56-A730-B4C06E216CDE}"/>
              </a:ext>
            </a:extLst>
          </p:cNvPr>
          <p:cNvSpPr txBox="1"/>
          <p:nvPr/>
        </p:nvSpPr>
        <p:spPr>
          <a:xfrm>
            <a:off x="198785" y="1379577"/>
            <a:ext cx="6785112" cy="5401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Int </a:t>
            </a:r>
            <a:r>
              <a:rPr lang="en-US" sz="2300" dirty="0" err="1">
                <a:solidFill>
                  <a:srgbClr val="FFFF00"/>
                </a:solidFill>
                <a:latin typeface="Consolas" panose="020B0609020204030204" pitchFamily="49" charset="0"/>
              </a:rPr>
              <a:t>bilangan</a:t>
            </a:r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= -2;</a:t>
            </a:r>
          </a:p>
          <a:p>
            <a:endParaRPr lang="en-US" sz="23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if(</a:t>
            </a:r>
            <a:r>
              <a:rPr lang="en-US" sz="2300" dirty="0" err="1">
                <a:solidFill>
                  <a:srgbClr val="00B0F0"/>
                </a:solidFill>
                <a:latin typeface="Consolas" panose="020B0609020204030204" pitchFamily="49" charset="0"/>
              </a:rPr>
              <a:t>bilangan</a:t>
            </a:r>
            <a:r>
              <a:rPr lang="en-US" sz="2300" dirty="0">
                <a:solidFill>
                  <a:srgbClr val="00B0F0"/>
                </a:solidFill>
                <a:latin typeface="Consolas" panose="020B0609020204030204" pitchFamily="49" charset="0"/>
              </a:rPr>
              <a:t> &lt; 0</a:t>
            </a:r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if(</a:t>
            </a:r>
            <a:r>
              <a:rPr lang="en-US" sz="2300" dirty="0" err="1">
                <a:solidFill>
                  <a:srgbClr val="00B0F0"/>
                </a:solidFill>
                <a:latin typeface="Consolas" panose="020B0609020204030204" pitchFamily="49" charset="0"/>
              </a:rPr>
              <a:t>bilangan</a:t>
            </a:r>
            <a:r>
              <a:rPr lang="en-US" sz="2300" dirty="0">
                <a:solidFill>
                  <a:srgbClr val="00B0F0"/>
                </a:solidFill>
                <a:latin typeface="Consolas" panose="020B0609020204030204" pitchFamily="49" charset="0"/>
              </a:rPr>
              <a:t> %2 == 0</a:t>
            </a:r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(“negative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genap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else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(“negative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ganjil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}else if(</a:t>
            </a:r>
            <a:r>
              <a:rPr lang="en-US" sz="2300" dirty="0" err="1">
                <a:solidFill>
                  <a:srgbClr val="00B0F0"/>
                </a:solidFill>
                <a:latin typeface="Consolas" panose="020B0609020204030204" pitchFamily="49" charset="0"/>
              </a:rPr>
              <a:t>bilangan</a:t>
            </a:r>
            <a:r>
              <a:rPr lang="en-US" sz="2300" dirty="0">
                <a:solidFill>
                  <a:srgbClr val="00B0F0"/>
                </a:solidFill>
                <a:latin typeface="Consolas" panose="020B0609020204030204" pitchFamily="49" charset="0"/>
              </a:rPr>
              <a:t> &gt; 0</a:t>
            </a:r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if(</a:t>
            </a:r>
            <a:r>
              <a:rPr lang="en-US" sz="2300" dirty="0" err="1">
                <a:solidFill>
                  <a:srgbClr val="00B0F0"/>
                </a:solidFill>
                <a:latin typeface="Consolas" panose="020B0609020204030204" pitchFamily="49" charset="0"/>
              </a:rPr>
              <a:t>bilangan</a:t>
            </a:r>
            <a:r>
              <a:rPr lang="en-US" sz="2300" dirty="0">
                <a:solidFill>
                  <a:srgbClr val="00B0F0"/>
                </a:solidFill>
                <a:latin typeface="Consolas" panose="020B0609020204030204" pitchFamily="49" charset="0"/>
              </a:rPr>
              <a:t> %2 == 0</a:t>
            </a:r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(“positive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genap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else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2300">
                <a:solidFill>
                  <a:schemeClr val="bg1"/>
                </a:solidFill>
                <a:latin typeface="Consolas" panose="020B0609020204030204" pitchFamily="49" charset="0"/>
              </a:rPr>
              <a:t>(“positive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ganjil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}else{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(“</a:t>
            </a:r>
            <a:r>
              <a:rPr lang="en-US" sz="2300" dirty="0" err="1">
                <a:solidFill>
                  <a:schemeClr val="bg1"/>
                </a:solidFill>
                <a:latin typeface="Consolas" panose="020B0609020204030204" pitchFamily="49" charset="0"/>
              </a:rPr>
              <a:t>nol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B42A3-8BCE-415A-945A-7890944BF5CF}"/>
              </a:ext>
            </a:extLst>
          </p:cNvPr>
          <p:cNvSpPr txBox="1"/>
          <p:nvPr/>
        </p:nvSpPr>
        <p:spPr>
          <a:xfrm>
            <a:off x="198784" y="278296"/>
            <a:ext cx="11370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Buatlah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program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jenis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sebuah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bilangan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:</a:t>
            </a:r>
            <a:b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positif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ganjil,positifgenap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, negative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genap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, negative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ganjil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dan </a:t>
            </a:r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nol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937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1BB0C3-64FE-4E6D-B90E-FA47410D944E}"/>
              </a:ext>
            </a:extLst>
          </p:cNvPr>
          <p:cNvSpPr/>
          <p:nvPr/>
        </p:nvSpPr>
        <p:spPr>
          <a:xfrm>
            <a:off x="551793" y="2703786"/>
            <a:ext cx="2017986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bilangan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163D0D-DA22-4E86-A716-00925A43401C}"/>
              </a:ext>
            </a:extLst>
          </p:cNvPr>
          <p:cNvCxnSpPr>
            <a:stCxn id="3" idx="3"/>
          </p:cNvCxnSpPr>
          <p:nvPr/>
        </p:nvCxnSpPr>
        <p:spPr>
          <a:xfrm flipV="1">
            <a:off x="2569779" y="1757855"/>
            <a:ext cx="1537138" cy="14661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778328-CA8F-45A1-9E48-7A83C938EC8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69779" y="3224048"/>
            <a:ext cx="1537138" cy="131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52E67E-602B-4CF3-A62C-74264627558F}"/>
              </a:ext>
            </a:extLst>
          </p:cNvPr>
          <p:cNvSpPr/>
          <p:nvPr/>
        </p:nvSpPr>
        <p:spPr>
          <a:xfrm>
            <a:off x="4106917" y="1237593"/>
            <a:ext cx="2017986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973EA-E282-41FB-87CF-BA641E307D6A}"/>
              </a:ext>
            </a:extLst>
          </p:cNvPr>
          <p:cNvSpPr/>
          <p:nvPr/>
        </p:nvSpPr>
        <p:spPr>
          <a:xfrm>
            <a:off x="4106917" y="4059622"/>
            <a:ext cx="2017986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Negatif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2C7AF9-1287-40BE-91AF-8E8BC1205F4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124903" y="4188374"/>
            <a:ext cx="1537138" cy="417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98A281-D52B-4037-B063-162AF383B011}"/>
              </a:ext>
            </a:extLst>
          </p:cNvPr>
          <p:cNvCxnSpPr>
            <a:cxnSpLocks/>
          </p:cNvCxnSpPr>
          <p:nvPr/>
        </p:nvCxnSpPr>
        <p:spPr>
          <a:xfrm>
            <a:off x="6124903" y="4606158"/>
            <a:ext cx="1537138" cy="131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0BD09-AD93-4FA1-8222-737CF7EC4DA4}"/>
              </a:ext>
            </a:extLst>
          </p:cNvPr>
          <p:cNvSpPr/>
          <p:nvPr/>
        </p:nvSpPr>
        <p:spPr>
          <a:xfrm>
            <a:off x="7662041" y="3668112"/>
            <a:ext cx="2017986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genap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1E4A9-7578-47F3-9012-3A4DDA5B985D}"/>
              </a:ext>
            </a:extLst>
          </p:cNvPr>
          <p:cNvSpPr/>
          <p:nvPr/>
        </p:nvSpPr>
        <p:spPr>
          <a:xfrm>
            <a:off x="7662041" y="5441732"/>
            <a:ext cx="2017986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ganjil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E9E77B-CCB1-4823-8D61-D03312D0472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24903" y="956444"/>
            <a:ext cx="1537138" cy="417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59C4CB-3F81-46B3-9CAE-DC29B480A906}"/>
              </a:ext>
            </a:extLst>
          </p:cNvPr>
          <p:cNvCxnSpPr>
            <a:cxnSpLocks/>
          </p:cNvCxnSpPr>
          <p:nvPr/>
        </p:nvCxnSpPr>
        <p:spPr>
          <a:xfrm>
            <a:off x="6124903" y="1374228"/>
            <a:ext cx="1537138" cy="131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BE2ABE9-521C-4BD7-87CC-45B75DACE1E2}"/>
              </a:ext>
            </a:extLst>
          </p:cNvPr>
          <p:cNvSpPr/>
          <p:nvPr/>
        </p:nvSpPr>
        <p:spPr>
          <a:xfrm>
            <a:off x="7662041" y="436182"/>
            <a:ext cx="2017986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genap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D6F27-EF62-40C0-B276-D9FA29F643BC}"/>
              </a:ext>
            </a:extLst>
          </p:cNvPr>
          <p:cNvSpPr/>
          <p:nvPr/>
        </p:nvSpPr>
        <p:spPr>
          <a:xfrm>
            <a:off x="7662041" y="2209802"/>
            <a:ext cx="2017986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ganjil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6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83476" y="630621"/>
            <a:ext cx="4435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400" dirty="0"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exercise…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3C20-31C1-42A2-8831-658EA7EB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6FE8-28A8-4D47-8772-C3E70796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C24D8-BFFD-4244-BCB0-09C979A0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" y="0"/>
            <a:ext cx="1217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D44A-2495-4C0C-B63E-073E3670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AC9-7DF4-4CF2-9E2F-499CE042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18212-506E-438C-8302-E8896F02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0"/>
            <a:ext cx="12192000" cy="68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86A7-76B6-41D2-BDA4-3BBF3EEC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957-A819-42CB-986E-19E68CEF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DC16B-3DD5-4104-98E4-7223AE9A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" y="0"/>
            <a:ext cx="12149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9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1D39-DCF9-4888-8DF0-A19F2981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E313-4DA3-49DF-81F5-88E65256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4D82-AFF9-4299-A903-8EEC6D14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" y="0"/>
            <a:ext cx="12146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7E53-AEB7-47E6-ACA9-945F4AD2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E65B-8CDC-429C-A9B5-89128E37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A5E8D-122C-440C-BF5F-25132B9E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4"/>
            <a:ext cx="12192000" cy="68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3A6A-9965-458E-BF3F-EAC974E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B60C-D6DA-4A11-A3AD-9C7446A9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79C0-083D-4259-9D44-FD4F4B00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8"/>
            <a:ext cx="12192000" cy="68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EE90-4874-4023-93F1-72D68FFF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8F80-E21E-43FC-AA13-232EC523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931F-568C-4E01-AD1F-34C9FB2B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0"/>
            <a:ext cx="12192000" cy="68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EC0-A767-4D90-8381-C6B0B0DA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A736-1A26-4BED-90EA-2813134A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19932-4657-4DAF-A47A-274E63DA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2"/>
            <a:ext cx="12192000" cy="68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151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14</cp:revision>
  <dcterms:created xsi:type="dcterms:W3CDTF">2024-10-12T00:25:27Z</dcterms:created>
  <dcterms:modified xsi:type="dcterms:W3CDTF">2024-10-14T08:50:31Z</dcterms:modified>
</cp:coreProperties>
</file>