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1" r:id="rId6"/>
    <p:sldId id="260" r:id="rId7"/>
    <p:sldId id="262" r:id="rId8"/>
    <p:sldId id="264" r:id="rId9"/>
    <p:sldId id="263" r:id="rId10"/>
    <p:sldId id="265" r:id="rId11"/>
    <p:sldId id="267" r:id="rId12"/>
    <p:sldId id="266" r:id="rId13"/>
    <p:sldId id="268" r:id="rId14"/>
    <p:sldId id="270" r:id="rId15"/>
    <p:sldId id="271" r:id="rId16"/>
    <p:sldId id="272" r:id="rId17"/>
    <p:sldId id="273" r:id="rId18"/>
    <p:sldId id="275"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9" d="100"/>
          <a:sy n="59" d="100"/>
        </p:scale>
        <p:origin x="-19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BAB539-2B5A-BA46-9F72-4152721109CC}" type="datetimeFigureOut">
              <a:rPr lang="en-US" smtClean="0"/>
              <a:t>6/29/15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AD986E-3ACF-5049-98A3-84F30B8B9F89}" type="slidenum">
              <a:rPr lang="en-US" smtClean="0"/>
              <a:t>‹#›</a:t>
            </a:fld>
            <a:endParaRPr lang="en-US"/>
          </a:p>
        </p:txBody>
      </p:sp>
    </p:spTree>
    <p:extLst>
      <p:ext uri="{BB962C8B-B14F-4D97-AF65-F5344CB8AC3E}">
        <p14:creationId xmlns:p14="http://schemas.microsoft.com/office/powerpoint/2010/main" val="2629768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36FBE4-0B78-3E42-B4FD-ADD5EFF0DD48}" type="datetimeFigureOut">
              <a:rPr lang="en-US" smtClean="0"/>
              <a:t>6/28/15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2F7111-B040-1E4D-9726-FBD105C188A7}" type="slidenum">
              <a:rPr lang="en-US" smtClean="0"/>
              <a:t>‹#›</a:t>
            </a:fld>
            <a:endParaRPr lang="en-US"/>
          </a:p>
        </p:txBody>
      </p:sp>
    </p:spTree>
    <p:extLst>
      <p:ext uri="{BB962C8B-B14F-4D97-AF65-F5344CB8AC3E}">
        <p14:creationId xmlns:p14="http://schemas.microsoft.com/office/powerpoint/2010/main" val="24185896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Divisor: 10,000,000/9=1,111,111</a:t>
            </a:r>
            <a:endParaRPr lang="en-US" dirty="0" smtClean="0"/>
          </a:p>
          <a:p>
            <a:r>
              <a:rPr lang="en-US" dirty="0" smtClean="0"/>
              <a:t>Standard Quotas: 4.23, 3.33, 1.44</a:t>
            </a:r>
            <a:endParaRPr lang="en-US" baseline="0" dirty="0" smtClean="0"/>
          </a:p>
        </p:txBody>
      </p:sp>
      <p:sp>
        <p:nvSpPr>
          <p:cNvPr id="4" name="Slide Number Placeholder 3"/>
          <p:cNvSpPr>
            <a:spLocks noGrp="1"/>
          </p:cNvSpPr>
          <p:nvPr>
            <p:ph type="sldNum" sz="quarter" idx="10"/>
          </p:nvPr>
        </p:nvSpPr>
        <p:spPr/>
        <p:txBody>
          <a:bodyPr/>
          <a:lstStyle/>
          <a:p>
            <a:fld id="{A02F7111-B040-1E4D-9726-FBD105C188A7}" type="slidenum">
              <a:rPr lang="en-US" smtClean="0"/>
              <a:t>4</a:t>
            </a:fld>
            <a:endParaRPr lang="en-US"/>
          </a:p>
        </p:txBody>
      </p:sp>
    </p:spTree>
    <p:extLst>
      <p:ext uri="{BB962C8B-B14F-4D97-AF65-F5344CB8AC3E}">
        <p14:creationId xmlns:p14="http://schemas.microsoft.com/office/powerpoint/2010/main" val="259488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Divisor: 10,000,000/9=1,111,111</a:t>
            </a:r>
            <a:endParaRPr lang="en-US" dirty="0" smtClean="0"/>
          </a:p>
          <a:p>
            <a:r>
              <a:rPr lang="en-US" dirty="0" smtClean="0"/>
              <a:t>Standard Quotas: 4.23, 3.33, 1.44</a:t>
            </a:r>
            <a:endParaRPr lang="en-US" baseline="0" dirty="0" smtClean="0"/>
          </a:p>
          <a:p>
            <a:r>
              <a:rPr lang="en-US" baseline="0" dirty="0" smtClean="0"/>
              <a:t>Lower Quotas: 4, 3, 1 (add one extra seat for C)</a:t>
            </a:r>
          </a:p>
          <a:p>
            <a:r>
              <a:rPr lang="en-US" baseline="0" dirty="0" smtClean="0"/>
              <a:t>Hamilton Apportionment: 11, 5, 4</a:t>
            </a:r>
            <a:endParaRPr lang="en-US" dirty="0" smtClean="0"/>
          </a:p>
          <a:p>
            <a:endParaRPr lang="en-US" dirty="0"/>
          </a:p>
        </p:txBody>
      </p:sp>
      <p:sp>
        <p:nvSpPr>
          <p:cNvPr id="4" name="Slide Number Placeholder 3"/>
          <p:cNvSpPr>
            <a:spLocks noGrp="1"/>
          </p:cNvSpPr>
          <p:nvPr>
            <p:ph type="sldNum" sz="quarter" idx="10"/>
          </p:nvPr>
        </p:nvSpPr>
        <p:spPr/>
        <p:txBody>
          <a:bodyPr/>
          <a:lstStyle/>
          <a:p>
            <a:fld id="{A02F7111-B040-1E4D-9726-FBD105C188A7}" type="slidenum">
              <a:rPr lang="en-US" smtClean="0"/>
              <a:t>7</a:t>
            </a:fld>
            <a:endParaRPr lang="en-US"/>
          </a:p>
        </p:txBody>
      </p:sp>
    </p:spTree>
    <p:extLst>
      <p:ext uri="{BB962C8B-B14F-4D97-AF65-F5344CB8AC3E}">
        <p14:creationId xmlns:p14="http://schemas.microsoft.com/office/powerpoint/2010/main" val="310843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Divisor: 21000/20=1050</a:t>
            </a:r>
            <a:endParaRPr lang="en-US" dirty="0" smtClean="0"/>
          </a:p>
          <a:p>
            <a:r>
              <a:rPr lang="en-US" dirty="0" smtClean="0"/>
              <a:t>Standard Quotas: 11.19, 5.38, 3.43</a:t>
            </a:r>
            <a:endParaRPr lang="en-US" baseline="0" dirty="0" smtClean="0"/>
          </a:p>
          <a:p>
            <a:r>
              <a:rPr lang="en-US" baseline="0" dirty="0" smtClean="0"/>
              <a:t>Lower Quotas: 11, 5, 3 (add one extra seat for Green)</a:t>
            </a:r>
          </a:p>
          <a:p>
            <a:r>
              <a:rPr lang="en-US" baseline="0" dirty="0" smtClean="0"/>
              <a:t>Hamilton Apportionment: 11, 5, 4</a:t>
            </a:r>
            <a:endParaRPr lang="en-US" dirty="0" smtClean="0"/>
          </a:p>
        </p:txBody>
      </p:sp>
      <p:sp>
        <p:nvSpPr>
          <p:cNvPr id="4" name="Slide Number Placeholder 3"/>
          <p:cNvSpPr>
            <a:spLocks noGrp="1"/>
          </p:cNvSpPr>
          <p:nvPr>
            <p:ph type="sldNum" sz="quarter" idx="10"/>
          </p:nvPr>
        </p:nvSpPr>
        <p:spPr/>
        <p:txBody>
          <a:bodyPr/>
          <a:lstStyle/>
          <a:p>
            <a:fld id="{A02F7111-B040-1E4D-9726-FBD105C188A7}" type="slidenum">
              <a:rPr lang="en-US" smtClean="0"/>
              <a:t>8</a:t>
            </a:fld>
            <a:endParaRPr lang="en-US"/>
          </a:p>
        </p:txBody>
      </p:sp>
    </p:spTree>
    <p:extLst>
      <p:ext uri="{BB962C8B-B14F-4D97-AF65-F5344CB8AC3E}">
        <p14:creationId xmlns:p14="http://schemas.microsoft.com/office/powerpoint/2010/main" val="121697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Divisor: 2700/225=12</a:t>
            </a:r>
            <a:endParaRPr lang="en-US" dirty="0" smtClean="0"/>
          </a:p>
          <a:p>
            <a:r>
              <a:rPr lang="en-US" dirty="0" smtClean="0"/>
              <a:t>Standard Quotas: 72.4166, 85.4166, 51.5833,</a:t>
            </a:r>
            <a:r>
              <a:rPr lang="en-US" baseline="0" dirty="0" smtClean="0"/>
              <a:t> 15.5833</a:t>
            </a:r>
          </a:p>
          <a:p>
            <a:r>
              <a:rPr lang="en-US" baseline="0" dirty="0" smtClean="0"/>
              <a:t>Lower Quotas: 72, 85, 51, 15 (add one nurse for shift C and one nurse for shift D)</a:t>
            </a:r>
          </a:p>
          <a:p>
            <a:r>
              <a:rPr lang="en-US" baseline="0" dirty="0" smtClean="0"/>
              <a:t>Hamilton Apportionment: 72, 85, 52, 16</a:t>
            </a:r>
            <a:endParaRPr lang="en-US" dirty="0"/>
          </a:p>
        </p:txBody>
      </p:sp>
      <p:sp>
        <p:nvSpPr>
          <p:cNvPr id="4" name="Slide Number Placeholder 3"/>
          <p:cNvSpPr>
            <a:spLocks noGrp="1"/>
          </p:cNvSpPr>
          <p:nvPr>
            <p:ph type="sldNum" sz="quarter" idx="10"/>
          </p:nvPr>
        </p:nvSpPr>
        <p:spPr/>
        <p:txBody>
          <a:bodyPr/>
          <a:lstStyle/>
          <a:p>
            <a:fld id="{A02F7111-B040-1E4D-9726-FBD105C188A7}" type="slidenum">
              <a:rPr lang="en-US" smtClean="0"/>
              <a:t>10</a:t>
            </a:fld>
            <a:endParaRPr lang="en-US"/>
          </a:p>
        </p:txBody>
      </p:sp>
    </p:spTree>
    <p:extLst>
      <p:ext uri="{BB962C8B-B14F-4D97-AF65-F5344CB8AC3E}">
        <p14:creationId xmlns:p14="http://schemas.microsoft.com/office/powerpoint/2010/main" val="1928742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Divisor: 2700/226=11.94</a:t>
            </a:r>
            <a:endParaRPr lang="en-US" dirty="0" smtClean="0"/>
          </a:p>
          <a:p>
            <a:r>
              <a:rPr lang="en-US" dirty="0" smtClean="0"/>
              <a:t>Standard Quotas: 72.738, 85.796, 51.813,</a:t>
            </a:r>
            <a:r>
              <a:rPr lang="en-US" baseline="0" dirty="0" smtClean="0"/>
              <a:t> 15.653</a:t>
            </a:r>
          </a:p>
          <a:p>
            <a:r>
              <a:rPr lang="en-US" baseline="0" dirty="0" smtClean="0"/>
              <a:t>Lower Quotas: 72, 85, 51, 15 (add one nurse for shift C, then one nurse for shift B)</a:t>
            </a:r>
          </a:p>
          <a:p>
            <a:r>
              <a:rPr lang="en-US" baseline="0" dirty="0" smtClean="0"/>
              <a:t>Hamilton Apportionment: 72, 86, 52, 15</a:t>
            </a:r>
            <a:endParaRPr lang="en-US" dirty="0" smtClean="0"/>
          </a:p>
          <a:p>
            <a:endParaRPr lang="en-US" dirty="0"/>
          </a:p>
        </p:txBody>
      </p:sp>
      <p:sp>
        <p:nvSpPr>
          <p:cNvPr id="4" name="Slide Number Placeholder 3"/>
          <p:cNvSpPr>
            <a:spLocks noGrp="1"/>
          </p:cNvSpPr>
          <p:nvPr>
            <p:ph type="sldNum" sz="quarter" idx="10"/>
          </p:nvPr>
        </p:nvSpPr>
        <p:spPr/>
        <p:txBody>
          <a:bodyPr/>
          <a:lstStyle/>
          <a:p>
            <a:fld id="{A02F7111-B040-1E4D-9726-FBD105C188A7}" type="slidenum">
              <a:rPr lang="en-US" smtClean="0"/>
              <a:t>11</a:t>
            </a:fld>
            <a:endParaRPr lang="en-US"/>
          </a:p>
        </p:txBody>
      </p:sp>
    </p:spTree>
    <p:extLst>
      <p:ext uri="{BB962C8B-B14F-4D97-AF65-F5344CB8AC3E}">
        <p14:creationId xmlns:p14="http://schemas.microsoft.com/office/powerpoint/2010/main" val="113236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Divisor: 21,000/35=600</a:t>
            </a:r>
            <a:endParaRPr lang="en-US" dirty="0" smtClean="0"/>
          </a:p>
          <a:p>
            <a:r>
              <a:rPr lang="en-US" dirty="0" smtClean="0"/>
              <a:t>Standard Quotas: 16.5, 11.025, 7.475</a:t>
            </a:r>
            <a:endParaRPr lang="en-US" baseline="0" dirty="0" smtClean="0"/>
          </a:p>
          <a:p>
            <a:r>
              <a:rPr lang="en-US" baseline="0" dirty="0" smtClean="0"/>
              <a:t>Lower Quotas: 16, 11, 7 (add one officer for district A)</a:t>
            </a:r>
          </a:p>
          <a:p>
            <a:r>
              <a:rPr lang="en-US" baseline="0" dirty="0" smtClean="0"/>
              <a:t>Hamilton Apportionment: 17, 11, 7</a:t>
            </a:r>
            <a:endParaRPr lang="en-US" dirty="0"/>
          </a:p>
        </p:txBody>
      </p:sp>
      <p:sp>
        <p:nvSpPr>
          <p:cNvPr id="4" name="Slide Number Placeholder 3"/>
          <p:cNvSpPr>
            <a:spLocks noGrp="1"/>
          </p:cNvSpPr>
          <p:nvPr>
            <p:ph type="sldNum" sz="quarter" idx="10"/>
          </p:nvPr>
        </p:nvSpPr>
        <p:spPr/>
        <p:txBody>
          <a:bodyPr/>
          <a:lstStyle/>
          <a:p>
            <a:fld id="{A02F7111-B040-1E4D-9726-FBD105C188A7}" type="slidenum">
              <a:rPr lang="en-US" smtClean="0"/>
              <a:t>14</a:t>
            </a:fld>
            <a:endParaRPr lang="en-US"/>
          </a:p>
        </p:txBody>
      </p:sp>
    </p:spTree>
    <p:extLst>
      <p:ext uri="{BB962C8B-B14F-4D97-AF65-F5344CB8AC3E}">
        <p14:creationId xmlns:p14="http://schemas.microsoft.com/office/powerpoint/2010/main" val="1928742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a:t>
            </a:r>
            <a:r>
              <a:rPr lang="en-US" baseline="0" dirty="0" smtClean="0"/>
              <a:t> Divisor: 21,350/35=610</a:t>
            </a:r>
            <a:endParaRPr lang="en-US" dirty="0" smtClean="0"/>
          </a:p>
          <a:p>
            <a:r>
              <a:rPr lang="en-US" dirty="0" smtClean="0"/>
              <a:t>Standard Quotas: 16.3196, 11.336, 7.344</a:t>
            </a:r>
            <a:endParaRPr lang="en-US" baseline="0" dirty="0" smtClean="0"/>
          </a:p>
          <a:p>
            <a:r>
              <a:rPr lang="en-US" baseline="0" dirty="0" smtClean="0"/>
              <a:t>Lower Quotas: 16, 11, 7 (add one officer for district C)</a:t>
            </a:r>
          </a:p>
          <a:p>
            <a:r>
              <a:rPr lang="en-US" baseline="0" dirty="0" smtClean="0"/>
              <a:t>Hamilton Apportionment: 16, 11, 8</a:t>
            </a:r>
            <a:endParaRPr lang="en-US" dirty="0"/>
          </a:p>
        </p:txBody>
      </p:sp>
      <p:sp>
        <p:nvSpPr>
          <p:cNvPr id="4" name="Slide Number Placeholder 3"/>
          <p:cNvSpPr>
            <a:spLocks noGrp="1"/>
          </p:cNvSpPr>
          <p:nvPr>
            <p:ph type="sldNum" sz="quarter" idx="10"/>
          </p:nvPr>
        </p:nvSpPr>
        <p:spPr/>
        <p:txBody>
          <a:bodyPr/>
          <a:lstStyle/>
          <a:p>
            <a:fld id="{A02F7111-B040-1E4D-9726-FBD105C188A7}" type="slidenum">
              <a:rPr lang="en-US" smtClean="0"/>
              <a:t>15</a:t>
            </a:fld>
            <a:endParaRPr lang="en-US"/>
          </a:p>
        </p:txBody>
      </p:sp>
    </p:spTree>
    <p:extLst>
      <p:ext uri="{BB962C8B-B14F-4D97-AF65-F5344CB8AC3E}">
        <p14:creationId xmlns:p14="http://schemas.microsoft.com/office/powerpoint/2010/main" val="1928742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1D32EF-7373-384A-BE06-A4A6C8C85A24}" type="datetimeFigureOut">
              <a:rPr lang="en-US" smtClean="0"/>
              <a:t>6/28/15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4C45A-D584-0C4A-89C7-44EF59C61FD0}" type="slidenum">
              <a:rPr lang="en-US" smtClean="0"/>
              <a:t>‹#›</a:t>
            </a:fld>
            <a:endParaRPr lang="en-US"/>
          </a:p>
        </p:txBody>
      </p:sp>
    </p:spTree>
    <p:extLst>
      <p:ext uri="{BB962C8B-B14F-4D97-AF65-F5344CB8AC3E}">
        <p14:creationId xmlns:p14="http://schemas.microsoft.com/office/powerpoint/2010/main" val="360987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1D32EF-7373-384A-BE06-A4A6C8C85A24}" type="datetimeFigureOut">
              <a:rPr lang="en-US" smtClean="0"/>
              <a:t>6/28/15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4C45A-D584-0C4A-89C7-44EF59C61FD0}" type="slidenum">
              <a:rPr lang="en-US" smtClean="0"/>
              <a:t>‹#›</a:t>
            </a:fld>
            <a:endParaRPr lang="en-US"/>
          </a:p>
        </p:txBody>
      </p:sp>
    </p:spTree>
    <p:extLst>
      <p:ext uri="{BB962C8B-B14F-4D97-AF65-F5344CB8AC3E}">
        <p14:creationId xmlns:p14="http://schemas.microsoft.com/office/powerpoint/2010/main" val="13817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1D32EF-7373-384A-BE06-A4A6C8C85A24}" type="datetimeFigureOut">
              <a:rPr lang="en-US" smtClean="0"/>
              <a:t>6/28/15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4C45A-D584-0C4A-89C7-44EF59C61FD0}" type="slidenum">
              <a:rPr lang="en-US" smtClean="0"/>
              <a:t>‹#›</a:t>
            </a:fld>
            <a:endParaRPr lang="en-US"/>
          </a:p>
        </p:txBody>
      </p:sp>
    </p:spTree>
    <p:extLst>
      <p:ext uri="{BB962C8B-B14F-4D97-AF65-F5344CB8AC3E}">
        <p14:creationId xmlns:p14="http://schemas.microsoft.com/office/powerpoint/2010/main" val="137352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1D32EF-7373-384A-BE06-A4A6C8C85A24}" type="datetimeFigureOut">
              <a:rPr lang="en-US" smtClean="0"/>
              <a:t>6/28/15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4C45A-D584-0C4A-89C7-44EF59C61FD0}" type="slidenum">
              <a:rPr lang="en-US" smtClean="0"/>
              <a:t>‹#›</a:t>
            </a:fld>
            <a:endParaRPr lang="en-US"/>
          </a:p>
        </p:txBody>
      </p:sp>
    </p:spTree>
    <p:extLst>
      <p:ext uri="{BB962C8B-B14F-4D97-AF65-F5344CB8AC3E}">
        <p14:creationId xmlns:p14="http://schemas.microsoft.com/office/powerpoint/2010/main" val="5637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1D32EF-7373-384A-BE06-A4A6C8C85A24}" type="datetimeFigureOut">
              <a:rPr lang="en-US" smtClean="0"/>
              <a:t>6/28/15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4C45A-D584-0C4A-89C7-44EF59C61FD0}" type="slidenum">
              <a:rPr lang="en-US" smtClean="0"/>
              <a:t>‹#›</a:t>
            </a:fld>
            <a:endParaRPr lang="en-US"/>
          </a:p>
        </p:txBody>
      </p:sp>
    </p:spTree>
    <p:extLst>
      <p:ext uri="{BB962C8B-B14F-4D97-AF65-F5344CB8AC3E}">
        <p14:creationId xmlns:p14="http://schemas.microsoft.com/office/powerpoint/2010/main" val="39650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1D32EF-7373-384A-BE06-A4A6C8C85A24}" type="datetimeFigureOut">
              <a:rPr lang="en-US" smtClean="0"/>
              <a:t>6/28/15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4C45A-D584-0C4A-89C7-44EF59C61FD0}" type="slidenum">
              <a:rPr lang="en-US" smtClean="0"/>
              <a:t>‹#›</a:t>
            </a:fld>
            <a:endParaRPr lang="en-US"/>
          </a:p>
        </p:txBody>
      </p:sp>
    </p:spTree>
    <p:extLst>
      <p:ext uri="{BB962C8B-B14F-4D97-AF65-F5344CB8AC3E}">
        <p14:creationId xmlns:p14="http://schemas.microsoft.com/office/powerpoint/2010/main" val="44842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1D32EF-7373-384A-BE06-A4A6C8C85A24}" type="datetimeFigureOut">
              <a:rPr lang="en-US" smtClean="0"/>
              <a:t>6/28/15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24C45A-D584-0C4A-89C7-44EF59C61FD0}" type="slidenum">
              <a:rPr lang="en-US" smtClean="0"/>
              <a:t>‹#›</a:t>
            </a:fld>
            <a:endParaRPr lang="en-US"/>
          </a:p>
        </p:txBody>
      </p:sp>
    </p:spTree>
    <p:extLst>
      <p:ext uri="{BB962C8B-B14F-4D97-AF65-F5344CB8AC3E}">
        <p14:creationId xmlns:p14="http://schemas.microsoft.com/office/powerpoint/2010/main" val="110834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1D32EF-7373-384A-BE06-A4A6C8C85A24}" type="datetimeFigureOut">
              <a:rPr lang="en-US" smtClean="0"/>
              <a:t>6/28/15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24C45A-D584-0C4A-89C7-44EF59C61FD0}" type="slidenum">
              <a:rPr lang="en-US" smtClean="0"/>
              <a:t>‹#›</a:t>
            </a:fld>
            <a:endParaRPr lang="en-US"/>
          </a:p>
        </p:txBody>
      </p:sp>
    </p:spTree>
    <p:extLst>
      <p:ext uri="{BB962C8B-B14F-4D97-AF65-F5344CB8AC3E}">
        <p14:creationId xmlns:p14="http://schemas.microsoft.com/office/powerpoint/2010/main" val="136647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1D32EF-7373-384A-BE06-A4A6C8C85A24}" type="datetimeFigureOut">
              <a:rPr lang="en-US" smtClean="0"/>
              <a:t>6/28/15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24C45A-D584-0C4A-89C7-44EF59C61FD0}" type="slidenum">
              <a:rPr lang="en-US" smtClean="0"/>
              <a:t>‹#›</a:t>
            </a:fld>
            <a:endParaRPr lang="en-US"/>
          </a:p>
        </p:txBody>
      </p:sp>
    </p:spTree>
    <p:extLst>
      <p:ext uri="{BB962C8B-B14F-4D97-AF65-F5344CB8AC3E}">
        <p14:creationId xmlns:p14="http://schemas.microsoft.com/office/powerpoint/2010/main" val="316821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1D32EF-7373-384A-BE06-A4A6C8C85A24}" type="datetimeFigureOut">
              <a:rPr lang="en-US" smtClean="0"/>
              <a:t>6/28/15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4C45A-D584-0C4A-89C7-44EF59C61FD0}" type="slidenum">
              <a:rPr lang="en-US" smtClean="0"/>
              <a:t>‹#›</a:t>
            </a:fld>
            <a:endParaRPr lang="en-US"/>
          </a:p>
        </p:txBody>
      </p:sp>
    </p:spTree>
    <p:extLst>
      <p:ext uri="{BB962C8B-B14F-4D97-AF65-F5344CB8AC3E}">
        <p14:creationId xmlns:p14="http://schemas.microsoft.com/office/powerpoint/2010/main" val="92911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1D32EF-7373-384A-BE06-A4A6C8C85A24}" type="datetimeFigureOut">
              <a:rPr lang="en-US" smtClean="0"/>
              <a:t>6/28/15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4C45A-D584-0C4A-89C7-44EF59C61FD0}" type="slidenum">
              <a:rPr lang="en-US" smtClean="0"/>
              <a:t>‹#›</a:t>
            </a:fld>
            <a:endParaRPr lang="en-US"/>
          </a:p>
        </p:txBody>
      </p:sp>
    </p:spTree>
    <p:extLst>
      <p:ext uri="{BB962C8B-B14F-4D97-AF65-F5344CB8AC3E}">
        <p14:creationId xmlns:p14="http://schemas.microsoft.com/office/powerpoint/2010/main" val="29446319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D32EF-7373-384A-BE06-A4A6C8C85A24}" type="datetimeFigureOut">
              <a:rPr lang="en-US" smtClean="0"/>
              <a:t>6/28/15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4C45A-D584-0C4A-89C7-44EF59C61FD0}" type="slidenum">
              <a:rPr lang="en-US" smtClean="0"/>
              <a:t>‹#›</a:t>
            </a:fld>
            <a:endParaRPr lang="en-US"/>
          </a:p>
        </p:txBody>
      </p:sp>
    </p:spTree>
    <p:extLst>
      <p:ext uri="{BB962C8B-B14F-4D97-AF65-F5344CB8AC3E}">
        <p14:creationId xmlns:p14="http://schemas.microsoft.com/office/powerpoint/2010/main" val="1030787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 Apportionment</a:t>
            </a:r>
            <a:endParaRPr lang="en-US" dirty="0"/>
          </a:p>
        </p:txBody>
      </p:sp>
      <p:sp>
        <p:nvSpPr>
          <p:cNvPr id="3" name="Subtitle 2"/>
          <p:cNvSpPr>
            <a:spLocks noGrp="1"/>
          </p:cNvSpPr>
          <p:nvPr>
            <p:ph type="subTitle" idx="1"/>
          </p:nvPr>
        </p:nvSpPr>
        <p:spPr/>
        <p:txBody>
          <a:bodyPr/>
          <a:lstStyle/>
          <a:p>
            <a:r>
              <a:rPr lang="en-US" dirty="0" smtClean="0"/>
              <a:t>4.4: The Hamilton Method</a:t>
            </a:r>
            <a:endParaRPr lang="en-US" dirty="0"/>
          </a:p>
        </p:txBody>
      </p:sp>
    </p:spTree>
    <p:extLst>
      <p:ext uri="{BB962C8B-B14F-4D97-AF65-F5344CB8AC3E}">
        <p14:creationId xmlns:p14="http://schemas.microsoft.com/office/powerpoint/2010/main" val="627520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 (p. 312, problem 14)</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8855214"/>
              </p:ext>
            </p:extLst>
          </p:nvPr>
        </p:nvGraphicFramePr>
        <p:xfrm>
          <a:off x="457200" y="3386670"/>
          <a:ext cx="8229600" cy="2768599"/>
        </p:xfrm>
        <a:graphic>
          <a:graphicData uri="http://schemas.openxmlformats.org/drawingml/2006/table">
            <a:tbl>
              <a:tblPr firstRow="1" bandRow="1">
                <a:tableStyleId>{5940675A-B579-460E-94D1-54222C63F5DA}</a:tableStyleId>
              </a:tblPr>
              <a:tblGrid>
                <a:gridCol w="1371600"/>
                <a:gridCol w="1371600"/>
                <a:gridCol w="1371600"/>
                <a:gridCol w="1371600"/>
                <a:gridCol w="1371600"/>
                <a:gridCol w="1371600"/>
              </a:tblGrid>
              <a:tr h="370840">
                <a:tc>
                  <a:txBody>
                    <a:bodyPr/>
                    <a:lstStyle/>
                    <a:p>
                      <a:pPr algn="ctr"/>
                      <a:r>
                        <a:rPr lang="en-US" b="1" dirty="0" smtClean="0"/>
                        <a:t>Shift</a:t>
                      </a:r>
                      <a:endParaRPr lang="en-US" b="1" dirty="0"/>
                    </a:p>
                  </a:txBody>
                  <a:tcPr/>
                </a:tc>
                <a:tc>
                  <a:txBody>
                    <a:bodyPr/>
                    <a:lstStyle/>
                    <a:p>
                      <a:pPr algn="ctr"/>
                      <a:r>
                        <a:rPr lang="en-US" b="1" dirty="0" smtClean="0"/>
                        <a:t>Average Number of Patients</a:t>
                      </a:r>
                      <a:endParaRPr lang="en-US" b="1" dirty="0"/>
                    </a:p>
                  </a:txBody>
                  <a:tcPr/>
                </a:tc>
                <a:tc>
                  <a:txBody>
                    <a:bodyPr/>
                    <a:lstStyle/>
                    <a:p>
                      <a:pPr algn="ctr"/>
                      <a:r>
                        <a:rPr lang="en-US" b="1" dirty="0" smtClean="0"/>
                        <a:t>Standard Quota</a:t>
                      </a:r>
                      <a:endParaRPr lang="en-US" b="1" dirty="0"/>
                    </a:p>
                  </a:txBody>
                  <a:tcPr/>
                </a:tc>
                <a:tc>
                  <a:txBody>
                    <a:bodyPr/>
                    <a:lstStyle/>
                    <a:p>
                      <a:pPr algn="ctr"/>
                      <a:r>
                        <a:rPr lang="en-US" b="1" dirty="0" smtClean="0"/>
                        <a:t>Lower Quota</a:t>
                      </a:r>
                      <a:endParaRPr lang="en-US" b="1" dirty="0"/>
                    </a:p>
                  </a:txBody>
                  <a:tcPr/>
                </a:tc>
                <a:tc>
                  <a:txBody>
                    <a:bodyPr/>
                    <a:lstStyle/>
                    <a:p>
                      <a:pPr algn="ctr"/>
                      <a:r>
                        <a:rPr lang="en-US" b="1" dirty="0" smtClean="0"/>
                        <a:t>Extra Seat?</a:t>
                      </a:r>
                      <a:endParaRPr lang="en-US" b="1" dirty="0"/>
                    </a:p>
                  </a:txBody>
                  <a:tcPr/>
                </a:tc>
                <a:tc>
                  <a:txBody>
                    <a:bodyPr/>
                    <a:lstStyle/>
                    <a:p>
                      <a:pPr algn="ctr"/>
                      <a:r>
                        <a:rPr lang="en-US" b="1" dirty="0" smtClean="0"/>
                        <a:t>Hamilton </a:t>
                      </a:r>
                      <a:r>
                        <a:rPr lang="en-US" b="1" dirty="0" err="1" smtClean="0"/>
                        <a:t>Apport</a:t>
                      </a:r>
                      <a:r>
                        <a:rPr lang="en-US" b="1" dirty="0" smtClean="0"/>
                        <a:t>.</a:t>
                      </a:r>
                      <a:endParaRPr lang="en-US" b="1" dirty="0"/>
                    </a:p>
                  </a:txBody>
                  <a:tcPr/>
                </a:tc>
              </a:tr>
              <a:tr h="370840">
                <a:tc>
                  <a:txBody>
                    <a:bodyPr/>
                    <a:lstStyle/>
                    <a:p>
                      <a:pPr algn="ctr"/>
                      <a:r>
                        <a:rPr lang="en-US" dirty="0" smtClean="0"/>
                        <a:t>A</a:t>
                      </a:r>
                      <a:endParaRPr lang="en-US" dirty="0"/>
                    </a:p>
                  </a:txBody>
                  <a:tcPr/>
                </a:tc>
                <a:tc>
                  <a:txBody>
                    <a:bodyPr/>
                    <a:lstStyle/>
                    <a:p>
                      <a:pPr algn="ctr"/>
                      <a:r>
                        <a:rPr lang="en-US" dirty="0" smtClean="0"/>
                        <a:t>869</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B</a:t>
                      </a:r>
                      <a:endParaRPr lang="en-US" dirty="0"/>
                    </a:p>
                  </a:txBody>
                  <a:tcPr/>
                </a:tc>
                <a:tc>
                  <a:txBody>
                    <a:bodyPr/>
                    <a:lstStyle/>
                    <a:p>
                      <a:pPr algn="ctr"/>
                      <a:r>
                        <a:rPr lang="en-US" dirty="0" smtClean="0"/>
                        <a:t>1025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C</a:t>
                      </a:r>
                      <a:endParaRPr lang="en-US" dirty="0"/>
                    </a:p>
                  </a:txBody>
                  <a:tcPr/>
                </a:tc>
                <a:tc>
                  <a:txBody>
                    <a:bodyPr/>
                    <a:lstStyle/>
                    <a:p>
                      <a:pPr algn="ctr"/>
                      <a:r>
                        <a:rPr lang="en-US" dirty="0" smtClean="0"/>
                        <a:t>619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187</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TextBox 4"/>
          <p:cNvSpPr txBox="1"/>
          <p:nvPr/>
        </p:nvSpPr>
        <p:spPr>
          <a:xfrm>
            <a:off x="457201" y="1807994"/>
            <a:ext cx="8229600" cy="923330"/>
          </a:xfrm>
          <a:prstGeom prst="rect">
            <a:avLst/>
          </a:prstGeom>
          <a:noFill/>
        </p:spPr>
        <p:txBody>
          <a:bodyPr wrap="square" rtlCol="0">
            <a:spAutoFit/>
          </a:bodyPr>
          <a:lstStyle/>
          <a:p>
            <a:pPr algn="just"/>
            <a:r>
              <a:rPr lang="en-US" dirty="0" smtClean="0"/>
              <a:t>A clinic has 225 nurses working four shifts. The number of nurses working each shift is to be apportioned using the Hamilton Method, according to the average number of patients in that shift. Apportion the nurses to the shifts using the Hamilton Method.</a:t>
            </a:r>
          </a:p>
        </p:txBody>
      </p:sp>
    </p:spTree>
    <p:extLst>
      <p:ext uri="{BB962C8B-B14F-4D97-AF65-F5344CB8AC3E}">
        <p14:creationId xmlns:p14="http://schemas.microsoft.com/office/powerpoint/2010/main" val="385929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3b (p. 315, problem 22)</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8230409"/>
              </p:ext>
            </p:extLst>
          </p:nvPr>
        </p:nvGraphicFramePr>
        <p:xfrm>
          <a:off x="457200" y="3386670"/>
          <a:ext cx="8229600" cy="2768599"/>
        </p:xfrm>
        <a:graphic>
          <a:graphicData uri="http://schemas.openxmlformats.org/drawingml/2006/table">
            <a:tbl>
              <a:tblPr firstRow="1" bandRow="1">
                <a:tableStyleId>{5940675A-B579-460E-94D1-54222C63F5DA}</a:tableStyleId>
              </a:tblPr>
              <a:tblGrid>
                <a:gridCol w="1371600"/>
                <a:gridCol w="1371600"/>
                <a:gridCol w="1371600"/>
                <a:gridCol w="1371600"/>
                <a:gridCol w="1371600"/>
                <a:gridCol w="1371600"/>
              </a:tblGrid>
              <a:tr h="370840">
                <a:tc>
                  <a:txBody>
                    <a:bodyPr/>
                    <a:lstStyle/>
                    <a:p>
                      <a:pPr algn="ctr"/>
                      <a:r>
                        <a:rPr lang="en-US" b="1" dirty="0" smtClean="0"/>
                        <a:t>Shift</a:t>
                      </a:r>
                      <a:endParaRPr lang="en-US" b="1" dirty="0"/>
                    </a:p>
                  </a:txBody>
                  <a:tcPr/>
                </a:tc>
                <a:tc>
                  <a:txBody>
                    <a:bodyPr/>
                    <a:lstStyle/>
                    <a:p>
                      <a:pPr algn="ctr"/>
                      <a:r>
                        <a:rPr lang="en-US" b="1" dirty="0" smtClean="0"/>
                        <a:t>Average Number of Patients</a:t>
                      </a:r>
                      <a:endParaRPr lang="en-US" b="1" dirty="0"/>
                    </a:p>
                  </a:txBody>
                  <a:tcPr/>
                </a:tc>
                <a:tc>
                  <a:txBody>
                    <a:bodyPr/>
                    <a:lstStyle/>
                    <a:p>
                      <a:pPr algn="ctr"/>
                      <a:r>
                        <a:rPr lang="en-US" b="1" dirty="0" smtClean="0"/>
                        <a:t>Standard Quota</a:t>
                      </a:r>
                      <a:endParaRPr lang="en-US" b="1" dirty="0"/>
                    </a:p>
                  </a:txBody>
                  <a:tcPr/>
                </a:tc>
                <a:tc>
                  <a:txBody>
                    <a:bodyPr/>
                    <a:lstStyle/>
                    <a:p>
                      <a:pPr algn="ctr"/>
                      <a:r>
                        <a:rPr lang="en-US" b="1" dirty="0" smtClean="0"/>
                        <a:t>Lower Quota</a:t>
                      </a:r>
                      <a:endParaRPr lang="en-US" b="1" dirty="0"/>
                    </a:p>
                  </a:txBody>
                  <a:tcPr/>
                </a:tc>
                <a:tc>
                  <a:txBody>
                    <a:bodyPr/>
                    <a:lstStyle/>
                    <a:p>
                      <a:pPr algn="ctr"/>
                      <a:r>
                        <a:rPr lang="en-US" b="1" dirty="0" smtClean="0"/>
                        <a:t>Extra Seat?</a:t>
                      </a:r>
                      <a:endParaRPr lang="en-US" b="1" dirty="0"/>
                    </a:p>
                  </a:txBody>
                  <a:tcPr/>
                </a:tc>
                <a:tc>
                  <a:txBody>
                    <a:bodyPr/>
                    <a:lstStyle/>
                    <a:p>
                      <a:pPr algn="ctr"/>
                      <a:r>
                        <a:rPr lang="en-US" b="1" dirty="0" smtClean="0"/>
                        <a:t>Hamilton </a:t>
                      </a:r>
                      <a:r>
                        <a:rPr lang="en-US" b="1" dirty="0" err="1" smtClean="0"/>
                        <a:t>Apport</a:t>
                      </a:r>
                      <a:r>
                        <a:rPr lang="en-US" b="1" dirty="0" smtClean="0"/>
                        <a:t>.</a:t>
                      </a:r>
                      <a:endParaRPr lang="en-US" b="1" dirty="0"/>
                    </a:p>
                  </a:txBody>
                  <a:tcPr/>
                </a:tc>
              </a:tr>
              <a:tr h="370840">
                <a:tc>
                  <a:txBody>
                    <a:bodyPr/>
                    <a:lstStyle/>
                    <a:p>
                      <a:pPr algn="ctr"/>
                      <a:r>
                        <a:rPr lang="en-US" dirty="0" smtClean="0"/>
                        <a:t>A</a:t>
                      </a:r>
                      <a:endParaRPr lang="en-US" dirty="0"/>
                    </a:p>
                  </a:txBody>
                  <a:tcPr/>
                </a:tc>
                <a:tc>
                  <a:txBody>
                    <a:bodyPr/>
                    <a:lstStyle/>
                    <a:p>
                      <a:pPr algn="ctr"/>
                      <a:r>
                        <a:rPr lang="en-US" dirty="0" smtClean="0"/>
                        <a:t>869</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B</a:t>
                      </a:r>
                      <a:endParaRPr lang="en-US" dirty="0"/>
                    </a:p>
                  </a:txBody>
                  <a:tcPr/>
                </a:tc>
                <a:tc>
                  <a:txBody>
                    <a:bodyPr/>
                    <a:lstStyle/>
                    <a:p>
                      <a:pPr algn="ctr"/>
                      <a:r>
                        <a:rPr lang="en-US" dirty="0" smtClean="0"/>
                        <a:t>1025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C</a:t>
                      </a:r>
                      <a:endParaRPr lang="en-US" dirty="0"/>
                    </a:p>
                  </a:txBody>
                  <a:tcPr/>
                </a:tc>
                <a:tc>
                  <a:txBody>
                    <a:bodyPr/>
                    <a:lstStyle/>
                    <a:p>
                      <a:pPr algn="ctr"/>
                      <a:r>
                        <a:rPr lang="en-US" dirty="0" smtClean="0"/>
                        <a:t>619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187</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TextBox 4"/>
          <p:cNvSpPr txBox="1"/>
          <p:nvPr/>
        </p:nvSpPr>
        <p:spPr>
          <a:xfrm>
            <a:off x="457201" y="1807994"/>
            <a:ext cx="8229600" cy="1200329"/>
          </a:xfrm>
          <a:prstGeom prst="rect">
            <a:avLst/>
          </a:prstGeom>
          <a:noFill/>
        </p:spPr>
        <p:txBody>
          <a:bodyPr wrap="square" rtlCol="0">
            <a:spAutoFit/>
          </a:bodyPr>
          <a:lstStyle/>
          <a:p>
            <a:pPr algn="just"/>
            <a:r>
              <a:rPr lang="en-US" dirty="0" smtClean="0"/>
              <a:t>Let’s redo Example 3a, but assume that the clinic got extra funds to add a nurse. A clinic has 226 nurses working four shifts. The number of nurses working each shift is to be apportioned using the Hamilton Method, according to the average number of patients in that shift. Apportion the nurses to the shifts using the Hamilton Method.</a:t>
            </a:r>
          </a:p>
        </p:txBody>
      </p:sp>
    </p:spTree>
    <p:extLst>
      <p:ext uri="{BB962C8B-B14F-4D97-AF65-F5344CB8AC3E}">
        <p14:creationId xmlns:p14="http://schemas.microsoft.com/office/powerpoint/2010/main" val="202234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What Just Happened???</a:t>
            </a:r>
            <a:endParaRPr lang="en-US" dirty="0"/>
          </a:p>
        </p:txBody>
      </p:sp>
      <p:sp>
        <p:nvSpPr>
          <p:cNvPr id="3" name="Content Placeholder 2"/>
          <p:cNvSpPr>
            <a:spLocks noGrp="1"/>
          </p:cNvSpPr>
          <p:nvPr>
            <p:ph idx="1"/>
          </p:nvPr>
        </p:nvSpPr>
        <p:spPr/>
        <p:txBody>
          <a:bodyPr/>
          <a:lstStyle/>
          <a:p>
            <a:pPr algn="just"/>
            <a:r>
              <a:rPr lang="en-US" dirty="0" smtClean="0"/>
              <a:t>Let’s compare Example 3a and Example 3b.</a:t>
            </a:r>
          </a:p>
          <a:p>
            <a:pPr algn="just"/>
            <a:r>
              <a:rPr lang="en-US" dirty="0" smtClean="0"/>
              <a:t>Something paradoxical happened.</a:t>
            </a:r>
          </a:p>
          <a:p>
            <a:pPr lvl="1" algn="just"/>
            <a:r>
              <a:rPr lang="en-US" dirty="0" smtClean="0"/>
              <a:t>Nothing changed about the number of patients per shift.</a:t>
            </a:r>
          </a:p>
          <a:p>
            <a:pPr lvl="1" algn="just"/>
            <a:r>
              <a:rPr lang="en-US" dirty="0" smtClean="0"/>
              <a:t>A nurse was added.</a:t>
            </a:r>
          </a:p>
          <a:p>
            <a:pPr lvl="1" algn="just"/>
            <a:r>
              <a:rPr lang="en-US" dirty="0" smtClean="0"/>
              <a:t>Shift B </a:t>
            </a:r>
            <a:r>
              <a:rPr lang="en-US" u="sng" dirty="0" smtClean="0"/>
              <a:t>gained</a:t>
            </a:r>
            <a:r>
              <a:rPr lang="en-US" dirty="0" smtClean="0"/>
              <a:t> a nurse.</a:t>
            </a:r>
          </a:p>
          <a:p>
            <a:pPr lvl="1"/>
            <a:r>
              <a:rPr lang="en-US" dirty="0" smtClean="0"/>
              <a:t>Shift D </a:t>
            </a:r>
            <a:r>
              <a:rPr lang="en-US" u="sng" dirty="0" smtClean="0"/>
              <a:t>lost</a:t>
            </a:r>
            <a:r>
              <a:rPr lang="en-US" dirty="0" smtClean="0"/>
              <a:t> a nurse.</a:t>
            </a:r>
          </a:p>
          <a:p>
            <a:endParaRPr lang="en-US" dirty="0"/>
          </a:p>
        </p:txBody>
      </p:sp>
    </p:spTree>
    <p:extLst>
      <p:ext uri="{BB962C8B-B14F-4D97-AF65-F5344CB8AC3E}">
        <p14:creationId xmlns:p14="http://schemas.microsoft.com/office/powerpoint/2010/main" val="3039494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Alabama Paradox</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If an </a:t>
            </a:r>
            <a:r>
              <a:rPr lang="en-US" i="1" dirty="0" smtClean="0"/>
              <a:t>increase</a:t>
            </a:r>
            <a:r>
              <a:rPr lang="en-US" dirty="0" smtClean="0"/>
              <a:t> in the number of seats to be apportioned, without any changes in the populations of the individual states, causes some state to receive </a:t>
            </a:r>
            <a:r>
              <a:rPr lang="en-US" i="1" dirty="0" smtClean="0"/>
              <a:t>fewer</a:t>
            </a:r>
            <a:r>
              <a:rPr lang="en-US" dirty="0" smtClean="0"/>
              <a:t> seats, then this situation is an example of the </a:t>
            </a:r>
            <a:r>
              <a:rPr lang="en-US" b="1" dirty="0" smtClean="0"/>
              <a:t>Alabama Paradox</a:t>
            </a:r>
            <a:r>
              <a:rPr lang="en-US" dirty="0" smtClean="0"/>
              <a:t>.</a:t>
            </a:r>
          </a:p>
          <a:p>
            <a:pPr algn="just"/>
            <a:r>
              <a:rPr lang="en-US" dirty="0" smtClean="0"/>
              <a:t>Named for an incident in 1881 where there were two proposals for the size of the House of Representatives, 299 and 300. Alabama would have 8 seats with 299 total representatives, but 7 seats with 300 total representatives.</a:t>
            </a:r>
          </a:p>
          <a:p>
            <a:pPr algn="just"/>
            <a:r>
              <a:rPr lang="en-US" dirty="0" smtClean="0"/>
              <a:t>The Hamilton Method can demonstrate this paradox.</a:t>
            </a:r>
            <a:endParaRPr lang="en-US" dirty="0"/>
          </a:p>
        </p:txBody>
      </p:sp>
    </p:spTree>
    <p:extLst>
      <p:ext uri="{BB962C8B-B14F-4D97-AF65-F5344CB8AC3E}">
        <p14:creationId xmlns:p14="http://schemas.microsoft.com/office/powerpoint/2010/main" val="2520631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 (p. 312, problem 20a)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2838751"/>
              </p:ext>
            </p:extLst>
          </p:nvPr>
        </p:nvGraphicFramePr>
        <p:xfrm>
          <a:off x="457200" y="3386670"/>
          <a:ext cx="8229600" cy="2123440"/>
        </p:xfrm>
        <a:graphic>
          <a:graphicData uri="http://schemas.openxmlformats.org/drawingml/2006/table">
            <a:tbl>
              <a:tblPr firstRow="1" bandRow="1">
                <a:tableStyleId>{5940675A-B579-460E-94D1-54222C63F5DA}</a:tableStyleId>
              </a:tblPr>
              <a:tblGrid>
                <a:gridCol w="1371600"/>
                <a:gridCol w="1371600"/>
                <a:gridCol w="1371600"/>
                <a:gridCol w="1371600"/>
                <a:gridCol w="1371600"/>
                <a:gridCol w="1371600"/>
              </a:tblGrid>
              <a:tr h="370840">
                <a:tc>
                  <a:txBody>
                    <a:bodyPr/>
                    <a:lstStyle/>
                    <a:p>
                      <a:pPr algn="ctr"/>
                      <a:r>
                        <a:rPr lang="en-US" b="1" dirty="0" smtClean="0"/>
                        <a:t>District</a:t>
                      </a:r>
                      <a:endParaRPr lang="en-US" b="1" dirty="0"/>
                    </a:p>
                  </a:txBody>
                  <a:tcPr/>
                </a:tc>
                <a:tc>
                  <a:txBody>
                    <a:bodyPr/>
                    <a:lstStyle/>
                    <a:p>
                      <a:pPr algn="ctr"/>
                      <a:r>
                        <a:rPr lang="en-US" b="1" dirty="0" smtClean="0"/>
                        <a:t>Population</a:t>
                      </a:r>
                      <a:endParaRPr lang="en-US" b="1" dirty="0"/>
                    </a:p>
                  </a:txBody>
                  <a:tcPr/>
                </a:tc>
                <a:tc>
                  <a:txBody>
                    <a:bodyPr/>
                    <a:lstStyle/>
                    <a:p>
                      <a:pPr algn="ctr"/>
                      <a:r>
                        <a:rPr lang="en-US" b="1" dirty="0" smtClean="0"/>
                        <a:t>Standard Quota</a:t>
                      </a:r>
                      <a:endParaRPr lang="en-US" b="1" dirty="0"/>
                    </a:p>
                  </a:txBody>
                  <a:tcPr/>
                </a:tc>
                <a:tc>
                  <a:txBody>
                    <a:bodyPr/>
                    <a:lstStyle/>
                    <a:p>
                      <a:pPr algn="ctr"/>
                      <a:r>
                        <a:rPr lang="en-US" b="1" dirty="0" smtClean="0"/>
                        <a:t>Lower Quota</a:t>
                      </a:r>
                      <a:endParaRPr lang="en-US" b="1" dirty="0"/>
                    </a:p>
                  </a:txBody>
                  <a:tcPr/>
                </a:tc>
                <a:tc>
                  <a:txBody>
                    <a:bodyPr/>
                    <a:lstStyle/>
                    <a:p>
                      <a:pPr algn="ctr"/>
                      <a:r>
                        <a:rPr lang="en-US" b="1" dirty="0" smtClean="0"/>
                        <a:t>Extra Seat?</a:t>
                      </a:r>
                      <a:endParaRPr lang="en-US" b="1" dirty="0"/>
                    </a:p>
                  </a:txBody>
                  <a:tcPr/>
                </a:tc>
                <a:tc>
                  <a:txBody>
                    <a:bodyPr/>
                    <a:lstStyle/>
                    <a:p>
                      <a:pPr algn="ctr"/>
                      <a:r>
                        <a:rPr lang="en-US" b="1" dirty="0" smtClean="0"/>
                        <a:t>Hamilton </a:t>
                      </a:r>
                      <a:r>
                        <a:rPr lang="en-US" b="1" dirty="0" err="1" smtClean="0"/>
                        <a:t>Apport</a:t>
                      </a:r>
                      <a:r>
                        <a:rPr lang="en-US" b="1" dirty="0" smtClean="0"/>
                        <a:t>.</a:t>
                      </a:r>
                      <a:endParaRPr lang="en-US" b="1" dirty="0"/>
                    </a:p>
                  </a:txBody>
                  <a:tcPr/>
                </a:tc>
              </a:tr>
              <a:tr h="370840">
                <a:tc>
                  <a:txBody>
                    <a:bodyPr/>
                    <a:lstStyle/>
                    <a:p>
                      <a:pPr algn="ctr"/>
                      <a:r>
                        <a:rPr lang="en-US" dirty="0" smtClean="0"/>
                        <a:t>A</a:t>
                      </a:r>
                      <a:endParaRPr lang="en-US" dirty="0"/>
                    </a:p>
                  </a:txBody>
                  <a:tcPr/>
                </a:tc>
                <a:tc>
                  <a:txBody>
                    <a:bodyPr/>
                    <a:lstStyle/>
                    <a:p>
                      <a:pPr algn="ctr"/>
                      <a:r>
                        <a:rPr lang="en-US" dirty="0" smtClean="0"/>
                        <a:t>9,900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B</a:t>
                      </a:r>
                      <a:endParaRPr lang="en-US" dirty="0"/>
                    </a:p>
                  </a:txBody>
                  <a:tcPr/>
                </a:tc>
                <a:tc>
                  <a:txBody>
                    <a:bodyPr/>
                    <a:lstStyle/>
                    <a:p>
                      <a:pPr algn="ctr"/>
                      <a:r>
                        <a:rPr lang="en-US" dirty="0" smtClean="0"/>
                        <a:t>6,615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C</a:t>
                      </a:r>
                      <a:endParaRPr lang="en-US" dirty="0"/>
                    </a:p>
                  </a:txBody>
                  <a:tcPr/>
                </a:tc>
                <a:tc>
                  <a:txBody>
                    <a:bodyPr/>
                    <a:lstStyle/>
                    <a:p>
                      <a:pPr algn="ctr"/>
                      <a:r>
                        <a:rPr lang="en-US" dirty="0" smtClean="0"/>
                        <a:t>4,485</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TextBox 4"/>
          <p:cNvSpPr txBox="1"/>
          <p:nvPr/>
        </p:nvSpPr>
        <p:spPr>
          <a:xfrm>
            <a:off x="457201" y="1807994"/>
            <a:ext cx="8229600" cy="923330"/>
          </a:xfrm>
          <a:prstGeom prst="rect">
            <a:avLst/>
          </a:prstGeom>
          <a:noFill/>
        </p:spPr>
        <p:txBody>
          <a:bodyPr wrap="square" rtlCol="0">
            <a:spAutoFit/>
          </a:bodyPr>
          <a:lstStyle/>
          <a:p>
            <a:pPr algn="just"/>
            <a:r>
              <a:rPr lang="en-US" dirty="0" smtClean="0"/>
              <a:t>A town has three districts, A, B, and C, and a force of 35 police officers. The population of the three districts are shown below. Apportion the police officers using the Hamilton Method</a:t>
            </a:r>
          </a:p>
        </p:txBody>
      </p:sp>
    </p:spTree>
    <p:extLst>
      <p:ext uri="{BB962C8B-B14F-4D97-AF65-F5344CB8AC3E}">
        <p14:creationId xmlns:p14="http://schemas.microsoft.com/office/powerpoint/2010/main" val="283072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4b (p. 312, problem 20b)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9267705"/>
              </p:ext>
            </p:extLst>
          </p:nvPr>
        </p:nvGraphicFramePr>
        <p:xfrm>
          <a:off x="457200" y="3386670"/>
          <a:ext cx="8229600" cy="2123440"/>
        </p:xfrm>
        <a:graphic>
          <a:graphicData uri="http://schemas.openxmlformats.org/drawingml/2006/table">
            <a:tbl>
              <a:tblPr firstRow="1" bandRow="1">
                <a:tableStyleId>{5940675A-B579-460E-94D1-54222C63F5DA}</a:tableStyleId>
              </a:tblPr>
              <a:tblGrid>
                <a:gridCol w="1371600"/>
                <a:gridCol w="1371600"/>
                <a:gridCol w="1371600"/>
                <a:gridCol w="1371600"/>
                <a:gridCol w="1371600"/>
                <a:gridCol w="1371600"/>
              </a:tblGrid>
              <a:tr h="370840">
                <a:tc>
                  <a:txBody>
                    <a:bodyPr/>
                    <a:lstStyle/>
                    <a:p>
                      <a:pPr algn="ctr"/>
                      <a:r>
                        <a:rPr lang="en-US" b="1" dirty="0" smtClean="0"/>
                        <a:t>District</a:t>
                      </a:r>
                      <a:endParaRPr lang="en-US" b="1" dirty="0"/>
                    </a:p>
                  </a:txBody>
                  <a:tcPr/>
                </a:tc>
                <a:tc>
                  <a:txBody>
                    <a:bodyPr/>
                    <a:lstStyle/>
                    <a:p>
                      <a:pPr algn="ctr"/>
                      <a:r>
                        <a:rPr lang="en-US" b="1" dirty="0" smtClean="0"/>
                        <a:t>Population</a:t>
                      </a:r>
                      <a:endParaRPr lang="en-US" b="1" dirty="0"/>
                    </a:p>
                  </a:txBody>
                  <a:tcPr/>
                </a:tc>
                <a:tc>
                  <a:txBody>
                    <a:bodyPr/>
                    <a:lstStyle/>
                    <a:p>
                      <a:pPr algn="ctr"/>
                      <a:r>
                        <a:rPr lang="en-US" b="1" dirty="0" smtClean="0"/>
                        <a:t>Standard Quota</a:t>
                      </a:r>
                      <a:endParaRPr lang="en-US" b="1" dirty="0"/>
                    </a:p>
                  </a:txBody>
                  <a:tcPr/>
                </a:tc>
                <a:tc>
                  <a:txBody>
                    <a:bodyPr/>
                    <a:lstStyle/>
                    <a:p>
                      <a:pPr algn="ctr"/>
                      <a:r>
                        <a:rPr lang="en-US" b="1" dirty="0" smtClean="0"/>
                        <a:t>Lower Quota</a:t>
                      </a:r>
                      <a:endParaRPr lang="en-US" b="1" dirty="0"/>
                    </a:p>
                  </a:txBody>
                  <a:tcPr/>
                </a:tc>
                <a:tc>
                  <a:txBody>
                    <a:bodyPr/>
                    <a:lstStyle/>
                    <a:p>
                      <a:pPr algn="ctr"/>
                      <a:r>
                        <a:rPr lang="en-US" b="1" dirty="0" smtClean="0"/>
                        <a:t>Extra Seat?</a:t>
                      </a:r>
                      <a:endParaRPr lang="en-US" b="1" dirty="0"/>
                    </a:p>
                  </a:txBody>
                  <a:tcPr/>
                </a:tc>
                <a:tc>
                  <a:txBody>
                    <a:bodyPr/>
                    <a:lstStyle/>
                    <a:p>
                      <a:pPr algn="ctr"/>
                      <a:r>
                        <a:rPr lang="en-US" b="1" dirty="0" smtClean="0"/>
                        <a:t>Hamilton </a:t>
                      </a:r>
                      <a:r>
                        <a:rPr lang="en-US" b="1" dirty="0" err="1" smtClean="0"/>
                        <a:t>Apport</a:t>
                      </a:r>
                      <a:r>
                        <a:rPr lang="en-US" b="1" dirty="0" smtClean="0"/>
                        <a:t>.</a:t>
                      </a:r>
                      <a:endParaRPr lang="en-US" b="1" dirty="0"/>
                    </a:p>
                  </a:txBody>
                  <a:tcPr/>
                </a:tc>
              </a:tr>
              <a:tr h="370840">
                <a:tc>
                  <a:txBody>
                    <a:bodyPr/>
                    <a:lstStyle/>
                    <a:p>
                      <a:pPr algn="ctr"/>
                      <a:r>
                        <a:rPr lang="en-US" dirty="0" smtClean="0"/>
                        <a:t>A</a:t>
                      </a:r>
                      <a:endParaRPr lang="en-US" dirty="0"/>
                    </a:p>
                  </a:txBody>
                  <a:tcPr/>
                </a:tc>
                <a:tc>
                  <a:txBody>
                    <a:bodyPr/>
                    <a:lstStyle/>
                    <a:p>
                      <a:pPr algn="ctr"/>
                      <a:r>
                        <a:rPr lang="en-US" dirty="0" smtClean="0"/>
                        <a:t>9,955</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B</a:t>
                      </a:r>
                      <a:endParaRPr lang="en-US" dirty="0"/>
                    </a:p>
                  </a:txBody>
                  <a:tcPr/>
                </a:tc>
                <a:tc>
                  <a:txBody>
                    <a:bodyPr/>
                    <a:lstStyle/>
                    <a:p>
                      <a:pPr algn="ctr"/>
                      <a:r>
                        <a:rPr lang="en-US" dirty="0" smtClean="0"/>
                        <a:t>6,915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C</a:t>
                      </a:r>
                      <a:endParaRPr lang="en-US" dirty="0"/>
                    </a:p>
                  </a:txBody>
                  <a:tcPr/>
                </a:tc>
                <a:tc>
                  <a:txBody>
                    <a:bodyPr/>
                    <a:lstStyle/>
                    <a:p>
                      <a:pPr algn="ctr"/>
                      <a:r>
                        <a:rPr lang="en-US" dirty="0" smtClean="0"/>
                        <a:t>4,480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TextBox 4"/>
          <p:cNvSpPr txBox="1"/>
          <p:nvPr/>
        </p:nvSpPr>
        <p:spPr>
          <a:xfrm>
            <a:off x="457201" y="1807994"/>
            <a:ext cx="8229600" cy="923330"/>
          </a:xfrm>
          <a:prstGeom prst="rect">
            <a:avLst/>
          </a:prstGeom>
          <a:noFill/>
        </p:spPr>
        <p:txBody>
          <a:bodyPr wrap="square" rtlCol="0">
            <a:spAutoFit/>
          </a:bodyPr>
          <a:lstStyle/>
          <a:p>
            <a:pPr algn="just"/>
            <a:r>
              <a:rPr lang="en-US" dirty="0" smtClean="0"/>
              <a:t>Let’s redo Example 4a, but suppose the populations changed slightly. A town has three districts, A, B, and C, and a force of 35 police officers. The population of the three districts are shown below. Apportion the police officers using the Hamilton Method</a:t>
            </a:r>
          </a:p>
        </p:txBody>
      </p:sp>
    </p:spTree>
    <p:extLst>
      <p:ext uri="{BB962C8B-B14F-4D97-AF65-F5344CB8AC3E}">
        <p14:creationId xmlns:p14="http://schemas.microsoft.com/office/powerpoint/2010/main" val="341905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What Just Happened???</a:t>
            </a:r>
            <a:endParaRPr lang="en-US" dirty="0"/>
          </a:p>
        </p:txBody>
      </p:sp>
      <p:sp>
        <p:nvSpPr>
          <p:cNvPr id="3" name="Content Placeholder 2"/>
          <p:cNvSpPr>
            <a:spLocks noGrp="1"/>
          </p:cNvSpPr>
          <p:nvPr>
            <p:ph idx="1"/>
          </p:nvPr>
        </p:nvSpPr>
        <p:spPr/>
        <p:txBody>
          <a:bodyPr>
            <a:normAutofit/>
          </a:bodyPr>
          <a:lstStyle/>
          <a:p>
            <a:pPr algn="just"/>
            <a:r>
              <a:rPr lang="en-US" dirty="0" smtClean="0"/>
              <a:t>Let’s compare Example 4a and Example 4b.</a:t>
            </a:r>
          </a:p>
          <a:p>
            <a:pPr algn="just"/>
            <a:r>
              <a:rPr lang="en-US" dirty="0" smtClean="0"/>
              <a:t>Something paradoxical happened.</a:t>
            </a:r>
          </a:p>
          <a:p>
            <a:pPr lvl="1" algn="just"/>
            <a:r>
              <a:rPr lang="en-US" dirty="0" smtClean="0"/>
              <a:t>The total number of officers remained the same.</a:t>
            </a:r>
          </a:p>
          <a:p>
            <a:pPr lvl="1" algn="just"/>
            <a:r>
              <a:rPr lang="en-US" dirty="0" smtClean="0"/>
              <a:t>The total population increased, as did the population in District A and District B.</a:t>
            </a:r>
          </a:p>
          <a:p>
            <a:pPr lvl="1" algn="just"/>
            <a:r>
              <a:rPr lang="en-US" dirty="0" smtClean="0"/>
              <a:t>The population in District C decreased.</a:t>
            </a:r>
          </a:p>
          <a:p>
            <a:pPr lvl="1" algn="just"/>
            <a:r>
              <a:rPr lang="en-US" dirty="0" smtClean="0"/>
              <a:t>District A </a:t>
            </a:r>
            <a:r>
              <a:rPr lang="en-US" u="sng" dirty="0" smtClean="0"/>
              <a:t>lost</a:t>
            </a:r>
            <a:r>
              <a:rPr lang="en-US" dirty="0" smtClean="0"/>
              <a:t> an officer.</a:t>
            </a:r>
          </a:p>
          <a:p>
            <a:pPr lvl="1" algn="just"/>
            <a:r>
              <a:rPr lang="en-US" dirty="0" smtClean="0"/>
              <a:t>District C </a:t>
            </a:r>
            <a:r>
              <a:rPr lang="en-US" u="sng" dirty="0" smtClean="0"/>
              <a:t>gained</a:t>
            </a:r>
            <a:r>
              <a:rPr lang="en-US" dirty="0" smtClean="0"/>
              <a:t> a officer.</a:t>
            </a:r>
          </a:p>
          <a:p>
            <a:endParaRPr lang="en-US" dirty="0"/>
          </a:p>
        </p:txBody>
      </p:sp>
    </p:spTree>
    <p:extLst>
      <p:ext uri="{BB962C8B-B14F-4D97-AF65-F5344CB8AC3E}">
        <p14:creationId xmlns:p14="http://schemas.microsoft.com/office/powerpoint/2010/main" val="325377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Population Paradox</a:t>
            </a:r>
            <a:endParaRPr lang="en-US" dirty="0"/>
          </a:p>
        </p:txBody>
      </p:sp>
      <p:sp>
        <p:nvSpPr>
          <p:cNvPr id="3" name="Content Placeholder 2"/>
          <p:cNvSpPr>
            <a:spLocks noGrp="1"/>
          </p:cNvSpPr>
          <p:nvPr>
            <p:ph idx="1"/>
          </p:nvPr>
        </p:nvSpPr>
        <p:spPr/>
        <p:txBody>
          <a:bodyPr>
            <a:normAutofit/>
          </a:bodyPr>
          <a:lstStyle/>
          <a:p>
            <a:pPr algn="just"/>
            <a:r>
              <a:rPr lang="en-US" dirty="0" smtClean="0"/>
              <a:t>Suppose two apportionments of a legislative body are done with the same house sizes. If a state whose population increases loses a seat, while a state whose population decreases gains a seat, this is said to be an example of the </a:t>
            </a:r>
            <a:r>
              <a:rPr lang="en-US" b="1" dirty="0" smtClean="0"/>
              <a:t>Population Paradox</a:t>
            </a:r>
            <a:r>
              <a:rPr lang="en-US" dirty="0" smtClean="0"/>
              <a:t>.</a:t>
            </a:r>
          </a:p>
          <a:p>
            <a:pPr algn="just"/>
            <a:r>
              <a:rPr lang="en-US" dirty="0" smtClean="0"/>
              <a:t>The Hamilton Method can demonstrate this paradox.</a:t>
            </a:r>
          </a:p>
        </p:txBody>
      </p:sp>
    </p:spTree>
    <p:extLst>
      <p:ext uri="{BB962C8B-B14F-4D97-AF65-F5344CB8AC3E}">
        <p14:creationId xmlns:p14="http://schemas.microsoft.com/office/powerpoint/2010/main" val="4145487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Quota Rule</a:t>
            </a:r>
            <a:endParaRPr lang="en-US" dirty="0"/>
          </a:p>
        </p:txBody>
      </p:sp>
      <p:sp>
        <p:nvSpPr>
          <p:cNvPr id="3" name="Content Placeholder 2"/>
          <p:cNvSpPr>
            <a:spLocks noGrp="1"/>
          </p:cNvSpPr>
          <p:nvPr>
            <p:ph idx="1"/>
          </p:nvPr>
        </p:nvSpPr>
        <p:spPr/>
        <p:txBody>
          <a:bodyPr/>
          <a:lstStyle/>
          <a:p>
            <a:pPr algn="just"/>
            <a:r>
              <a:rPr lang="en-US" dirty="0" smtClean="0"/>
              <a:t>The </a:t>
            </a:r>
            <a:r>
              <a:rPr lang="en-US" b="1" dirty="0" smtClean="0"/>
              <a:t>Quota Rule </a:t>
            </a:r>
            <a:r>
              <a:rPr lang="en-US" dirty="0" smtClean="0"/>
              <a:t>states that each state should be apportioned its standard quota rounded up or down.</a:t>
            </a:r>
          </a:p>
          <a:p>
            <a:pPr algn="just"/>
            <a:r>
              <a:rPr lang="en-US" dirty="0" smtClean="0"/>
              <a:t>The Hamilton Method satisfies the Quota Rule. Why?</a:t>
            </a:r>
            <a:endParaRPr lang="en-US" dirty="0"/>
          </a:p>
        </p:txBody>
      </p:sp>
    </p:spTree>
    <p:extLst>
      <p:ext uri="{BB962C8B-B14F-4D97-AF65-F5344CB8AC3E}">
        <p14:creationId xmlns:p14="http://schemas.microsoft.com/office/powerpoint/2010/main" val="148138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gn="just"/>
            <a:r>
              <a:rPr lang="en-US" dirty="0" smtClean="0"/>
              <a:t>The Hamilton Method is an easy and efficient way of apportioning seats in a legislative body.</a:t>
            </a:r>
          </a:p>
          <a:p>
            <a:pPr algn="just"/>
            <a:r>
              <a:rPr lang="en-US" dirty="0" smtClean="0"/>
              <a:t>It satisfies the Quota Rule.</a:t>
            </a:r>
          </a:p>
          <a:p>
            <a:pPr algn="just"/>
            <a:r>
              <a:rPr lang="en-US" dirty="0" smtClean="0"/>
              <a:t>It has two potential downfalls whenever the population or number of legislators changes.</a:t>
            </a:r>
          </a:p>
          <a:p>
            <a:pPr lvl="1" algn="just"/>
            <a:r>
              <a:rPr lang="en-US" dirty="0" smtClean="0"/>
              <a:t>Alabama Paradox</a:t>
            </a:r>
          </a:p>
          <a:p>
            <a:pPr lvl="1"/>
            <a:r>
              <a:rPr lang="en-US" dirty="0" smtClean="0"/>
              <a:t>Population Paradox</a:t>
            </a:r>
          </a:p>
        </p:txBody>
      </p:sp>
    </p:spTree>
    <p:extLst>
      <p:ext uri="{BB962C8B-B14F-4D97-AF65-F5344CB8AC3E}">
        <p14:creationId xmlns:p14="http://schemas.microsoft.com/office/powerpoint/2010/main" val="350706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this Problem</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US Population as of 2014: 318.9 million</a:t>
            </a:r>
          </a:p>
          <a:p>
            <a:pPr algn="just"/>
            <a:r>
              <a:rPr lang="en-US" dirty="0" smtClean="0"/>
              <a:t>Number of Representatives in the House of Representatives: 435</a:t>
            </a:r>
          </a:p>
          <a:p>
            <a:pPr algn="just"/>
            <a:r>
              <a:rPr lang="en-US" dirty="0" smtClean="0"/>
              <a:t>Number of US States: 50</a:t>
            </a:r>
          </a:p>
          <a:p>
            <a:pPr algn="just"/>
            <a:r>
              <a:rPr lang="en-US" dirty="0" smtClean="0"/>
              <a:t>None of the states have the same population.</a:t>
            </a:r>
          </a:p>
          <a:p>
            <a:pPr lvl="1" algn="just"/>
            <a:r>
              <a:rPr lang="en-US" dirty="0" smtClean="0"/>
              <a:t>California: About 38 million people (about 12% of the American population)</a:t>
            </a:r>
          </a:p>
          <a:p>
            <a:pPr lvl="1" algn="just"/>
            <a:r>
              <a:rPr lang="en-US" dirty="0" smtClean="0"/>
              <a:t>Wyoming: About 600,000 people (about 0.2% of the American population)</a:t>
            </a:r>
          </a:p>
          <a:p>
            <a:pPr algn="just"/>
            <a:r>
              <a:rPr lang="en-US" dirty="0" smtClean="0"/>
              <a:t>How can we ensure each state is fairly represented?</a:t>
            </a:r>
            <a:endParaRPr lang="en-US" dirty="0" smtClean="0"/>
          </a:p>
        </p:txBody>
      </p:sp>
    </p:spTree>
    <p:extLst>
      <p:ext uri="{BB962C8B-B14F-4D97-AF65-F5344CB8AC3E}">
        <p14:creationId xmlns:p14="http://schemas.microsoft.com/office/powerpoint/2010/main" val="25933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Notation</a:t>
            </a:r>
            <a:endParaRPr lang="en-US" dirty="0"/>
          </a:p>
        </p:txBody>
      </p:sp>
      <p:sp>
        <p:nvSpPr>
          <p:cNvPr id="3" name="Content Placeholder 2"/>
          <p:cNvSpPr>
            <a:spLocks noGrp="1"/>
          </p:cNvSpPr>
          <p:nvPr>
            <p:ph idx="1"/>
          </p:nvPr>
        </p:nvSpPr>
        <p:spPr/>
        <p:txBody>
          <a:bodyPr/>
          <a:lstStyle/>
          <a:p>
            <a:pPr algn="just"/>
            <a:r>
              <a:rPr lang="en-US" dirty="0" smtClean="0"/>
              <a:t>Standard Quota – the number of seats (perhaps fractional) to which a state is entitled</a:t>
            </a:r>
          </a:p>
          <a:p>
            <a:pPr algn="just"/>
            <a:r>
              <a:rPr lang="en-US" dirty="0" smtClean="0"/>
              <a:t>Standard Divisor – the average number of people per seat being apportioned</a:t>
            </a:r>
          </a:p>
          <a:p>
            <a:pPr algn="just"/>
            <a:endParaRPr lang="en-US" dirty="0"/>
          </a:p>
          <a:p>
            <a:pPr marL="0" indent="0" algn="just">
              <a:buNone/>
            </a:pPr>
            <a:r>
              <a:rPr lang="en-US" dirty="0" smtClean="0"/>
              <a:t>Standard divisor = </a:t>
            </a:r>
            <a:r>
              <a:rPr lang="en-US" u="sng" dirty="0" smtClean="0"/>
              <a:t>      total population      </a:t>
            </a:r>
            <a:r>
              <a:rPr lang="en-US" u="sng" dirty="0" smtClean="0">
                <a:solidFill>
                  <a:schemeClr val="bg1"/>
                </a:solidFill>
              </a:rPr>
              <a:t>.</a:t>
            </a:r>
            <a:r>
              <a:rPr lang="en-US" u="sng" dirty="0" smtClean="0"/>
              <a:t> </a:t>
            </a:r>
          </a:p>
          <a:p>
            <a:pPr marL="0" indent="0" algn="just">
              <a:buNone/>
            </a:pPr>
            <a:r>
              <a:rPr lang="en-US" dirty="0"/>
              <a:t>	</a:t>
            </a:r>
            <a:r>
              <a:rPr lang="en-US" dirty="0" smtClean="0"/>
              <a:t>						total number of seats</a:t>
            </a:r>
          </a:p>
          <a:p>
            <a:pPr marL="0" indent="0">
              <a:buNone/>
            </a:pPr>
            <a:endParaRPr lang="en-US" dirty="0"/>
          </a:p>
        </p:txBody>
      </p:sp>
    </p:spTree>
    <p:extLst>
      <p:ext uri="{BB962C8B-B14F-4D97-AF65-F5344CB8AC3E}">
        <p14:creationId xmlns:p14="http://schemas.microsoft.com/office/powerpoint/2010/main" val="136576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1172274"/>
              </p:ext>
            </p:extLst>
          </p:nvPr>
        </p:nvGraphicFramePr>
        <p:xfrm>
          <a:off x="457200" y="3386670"/>
          <a:ext cx="8229600" cy="1854200"/>
        </p:xfrm>
        <a:graphic>
          <a:graphicData uri="http://schemas.openxmlformats.org/drawingml/2006/table">
            <a:tbl>
              <a:tblPr firstRow="1" bandRow="1">
                <a:tableStyleId>{5940675A-B579-460E-94D1-54222C63F5DA}</a:tableStyleId>
              </a:tblPr>
              <a:tblGrid>
                <a:gridCol w="2743200"/>
                <a:gridCol w="2743200"/>
                <a:gridCol w="2743200"/>
              </a:tblGrid>
              <a:tr h="370840">
                <a:tc>
                  <a:txBody>
                    <a:bodyPr/>
                    <a:lstStyle/>
                    <a:p>
                      <a:pPr algn="ctr"/>
                      <a:r>
                        <a:rPr lang="en-US" b="1" dirty="0" smtClean="0"/>
                        <a:t>State</a:t>
                      </a:r>
                      <a:endParaRPr lang="en-US" b="1" dirty="0"/>
                    </a:p>
                  </a:txBody>
                  <a:tcPr/>
                </a:tc>
                <a:tc>
                  <a:txBody>
                    <a:bodyPr/>
                    <a:lstStyle/>
                    <a:p>
                      <a:pPr algn="ctr"/>
                      <a:r>
                        <a:rPr lang="en-US" b="1" dirty="0" smtClean="0"/>
                        <a:t>Population</a:t>
                      </a:r>
                      <a:endParaRPr lang="en-US" b="1" dirty="0"/>
                    </a:p>
                  </a:txBody>
                  <a:tcPr/>
                </a:tc>
                <a:tc>
                  <a:txBody>
                    <a:bodyPr/>
                    <a:lstStyle/>
                    <a:p>
                      <a:pPr algn="ctr"/>
                      <a:r>
                        <a:rPr lang="en-US" b="1" dirty="0" smtClean="0"/>
                        <a:t>Standard Quota</a:t>
                      </a:r>
                      <a:endParaRPr lang="en-US" b="1" dirty="0"/>
                    </a:p>
                  </a:txBody>
                  <a:tcPr/>
                </a:tc>
              </a:tr>
              <a:tr h="370840">
                <a:tc>
                  <a:txBody>
                    <a:bodyPr/>
                    <a:lstStyle/>
                    <a:p>
                      <a:pPr algn="ctr"/>
                      <a:r>
                        <a:rPr lang="en-US" dirty="0" smtClean="0"/>
                        <a:t>A</a:t>
                      </a:r>
                      <a:endParaRPr lang="en-US" dirty="0"/>
                    </a:p>
                  </a:txBody>
                  <a:tcPr/>
                </a:tc>
                <a:tc>
                  <a:txBody>
                    <a:bodyPr/>
                    <a:lstStyle/>
                    <a:p>
                      <a:pPr algn="ctr"/>
                      <a:r>
                        <a:rPr lang="en-US" dirty="0" smtClean="0"/>
                        <a:t>4,700,000</a:t>
                      </a:r>
                      <a:endParaRPr lang="en-US" dirty="0"/>
                    </a:p>
                  </a:txBody>
                  <a:tcPr/>
                </a:tc>
                <a:tc>
                  <a:txBody>
                    <a:bodyPr/>
                    <a:lstStyle/>
                    <a:p>
                      <a:pPr algn="ctr"/>
                      <a:endParaRPr lang="en-US"/>
                    </a:p>
                  </a:txBody>
                  <a:tcPr/>
                </a:tc>
              </a:tr>
              <a:tr h="370840">
                <a:tc>
                  <a:txBody>
                    <a:bodyPr/>
                    <a:lstStyle/>
                    <a:p>
                      <a:pPr algn="ctr"/>
                      <a:r>
                        <a:rPr lang="en-US" dirty="0" smtClean="0"/>
                        <a:t>B</a:t>
                      </a:r>
                      <a:endParaRPr lang="en-US" dirty="0"/>
                    </a:p>
                  </a:txBody>
                  <a:tcPr/>
                </a:tc>
                <a:tc>
                  <a:txBody>
                    <a:bodyPr/>
                    <a:lstStyle/>
                    <a:p>
                      <a:pPr algn="ctr"/>
                      <a:r>
                        <a:rPr lang="en-US" dirty="0" smtClean="0"/>
                        <a:t>3,700,000</a:t>
                      </a:r>
                      <a:endParaRPr lang="en-US" dirty="0"/>
                    </a:p>
                  </a:txBody>
                  <a:tcPr/>
                </a:tc>
                <a:tc>
                  <a:txBody>
                    <a:bodyPr/>
                    <a:lstStyle/>
                    <a:p>
                      <a:pPr algn="ctr"/>
                      <a:endParaRPr lang="en-US"/>
                    </a:p>
                  </a:txBody>
                  <a:tcPr/>
                </a:tc>
              </a:tr>
              <a:tr h="370840">
                <a:tc>
                  <a:txBody>
                    <a:bodyPr/>
                    <a:lstStyle/>
                    <a:p>
                      <a:pPr algn="ctr"/>
                      <a:r>
                        <a:rPr lang="en-US" dirty="0" smtClean="0"/>
                        <a:t>C</a:t>
                      </a:r>
                      <a:endParaRPr lang="en-US" dirty="0"/>
                    </a:p>
                  </a:txBody>
                  <a:tcPr/>
                </a:tc>
                <a:tc>
                  <a:txBody>
                    <a:bodyPr/>
                    <a:lstStyle/>
                    <a:p>
                      <a:pPr algn="ctr"/>
                      <a:r>
                        <a:rPr lang="en-US" dirty="0" smtClean="0"/>
                        <a:t>1,600,000</a:t>
                      </a: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TextBox 4"/>
          <p:cNvSpPr txBox="1"/>
          <p:nvPr/>
        </p:nvSpPr>
        <p:spPr>
          <a:xfrm>
            <a:off x="457201" y="1807994"/>
            <a:ext cx="8229600" cy="1200329"/>
          </a:xfrm>
          <a:prstGeom prst="rect">
            <a:avLst/>
          </a:prstGeom>
          <a:noFill/>
        </p:spPr>
        <p:txBody>
          <a:bodyPr wrap="square" rtlCol="0">
            <a:spAutoFit/>
          </a:bodyPr>
          <a:lstStyle/>
          <a:p>
            <a:pPr algn="just"/>
            <a:r>
              <a:rPr lang="en-US" dirty="0" smtClean="0"/>
              <a:t>A country has three states with populations shown below and wants to apportion 9 seats in a legislature according to these populations.</a:t>
            </a:r>
          </a:p>
          <a:p>
            <a:pPr marL="342900" indent="-342900" algn="just">
              <a:buAutoNum type="alphaLcParenBoth"/>
            </a:pPr>
            <a:r>
              <a:rPr lang="en-US" dirty="0" smtClean="0"/>
              <a:t>Determine the standard divisor.</a:t>
            </a:r>
          </a:p>
          <a:p>
            <a:pPr marL="342900" indent="-342900" algn="just">
              <a:buAutoNum type="alphaLcParenBoth"/>
            </a:pPr>
            <a:r>
              <a:rPr lang="en-US" dirty="0" smtClean="0"/>
              <a:t>Find the standard quotas for each state.</a:t>
            </a:r>
            <a:endParaRPr lang="en-US" dirty="0"/>
          </a:p>
        </p:txBody>
      </p:sp>
    </p:spTree>
    <p:extLst>
      <p:ext uri="{BB962C8B-B14F-4D97-AF65-F5344CB8AC3E}">
        <p14:creationId xmlns:p14="http://schemas.microsoft.com/office/powerpoint/2010/main" val="76629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Now What?</a:t>
            </a:r>
            <a:endParaRPr lang="en-US" dirty="0"/>
          </a:p>
        </p:txBody>
      </p:sp>
      <p:sp>
        <p:nvSpPr>
          <p:cNvPr id="3" name="Content Placeholder 2"/>
          <p:cNvSpPr>
            <a:spLocks noGrp="1"/>
          </p:cNvSpPr>
          <p:nvPr>
            <p:ph idx="1"/>
          </p:nvPr>
        </p:nvSpPr>
        <p:spPr/>
        <p:txBody>
          <a:bodyPr/>
          <a:lstStyle/>
          <a:p>
            <a:pPr algn="just"/>
            <a:r>
              <a:rPr lang="en-US" dirty="0" smtClean="0"/>
              <a:t>We did find some information about how to apportion the seats in our fictitious state.</a:t>
            </a:r>
          </a:p>
          <a:p>
            <a:pPr algn="just"/>
            <a:r>
              <a:rPr lang="en-US" dirty="0" smtClean="0"/>
              <a:t>We have a problem. Can we actually have a fractional person?</a:t>
            </a:r>
          </a:p>
          <a:p>
            <a:pPr algn="just"/>
            <a:r>
              <a:rPr lang="en-US" dirty="0" smtClean="0"/>
              <a:t>We will look at different ways to make sure every state has a certain number of “whole people” representing them, beginning with the Hamilton Method.</a:t>
            </a:r>
            <a:endParaRPr lang="en-US" dirty="0"/>
          </a:p>
        </p:txBody>
      </p:sp>
    </p:spTree>
    <p:extLst>
      <p:ext uri="{BB962C8B-B14F-4D97-AF65-F5344CB8AC3E}">
        <p14:creationId xmlns:p14="http://schemas.microsoft.com/office/powerpoint/2010/main" val="82112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Hamilton Method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lgn="just">
              <a:buFont typeface="+mj-lt"/>
              <a:buAutoNum type="arabicPeriod"/>
            </a:pPr>
            <a:r>
              <a:rPr lang="en-US" dirty="0" smtClean="0"/>
              <a:t>Compute the standard quota and round it down for each state. This number is called your lower quota.</a:t>
            </a:r>
          </a:p>
          <a:p>
            <a:pPr marL="514350" indent="-514350" algn="just">
              <a:buFont typeface="+mj-lt"/>
              <a:buAutoNum type="arabicPeriod"/>
            </a:pPr>
            <a:r>
              <a:rPr lang="en-US" dirty="0" smtClean="0"/>
              <a:t>Determine how many seats you have total. How many more do you need to reach the desired house size?</a:t>
            </a:r>
          </a:p>
          <a:p>
            <a:pPr marL="514350" indent="-514350" algn="just">
              <a:buFont typeface="+mj-lt"/>
              <a:buAutoNum type="arabicPeriod"/>
            </a:pPr>
            <a:r>
              <a:rPr lang="en-US" dirty="0" smtClean="0"/>
              <a:t>Examine the fractional part of each state’s apportionment. Add seats to the states with the largest fractional part (only one per state) until you reach the desired house size.</a:t>
            </a:r>
          </a:p>
          <a:p>
            <a:pPr marL="514350" indent="-514350">
              <a:buFont typeface="+mj-lt"/>
              <a:buAutoNum type="arabicPeriod"/>
            </a:pPr>
            <a:endParaRPr lang="en-US" dirty="0"/>
          </a:p>
        </p:txBody>
      </p:sp>
    </p:spTree>
    <p:extLst>
      <p:ext uri="{BB962C8B-B14F-4D97-AF65-F5344CB8AC3E}">
        <p14:creationId xmlns:p14="http://schemas.microsoft.com/office/powerpoint/2010/main" val="212679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9135208"/>
              </p:ext>
            </p:extLst>
          </p:nvPr>
        </p:nvGraphicFramePr>
        <p:xfrm>
          <a:off x="457200" y="3386670"/>
          <a:ext cx="8229600" cy="2123440"/>
        </p:xfrm>
        <a:graphic>
          <a:graphicData uri="http://schemas.openxmlformats.org/drawingml/2006/table">
            <a:tbl>
              <a:tblPr firstRow="1" bandRow="1">
                <a:tableStyleId>{5940675A-B579-460E-94D1-54222C63F5DA}</a:tableStyleId>
              </a:tblPr>
              <a:tblGrid>
                <a:gridCol w="1371600"/>
                <a:gridCol w="1371600"/>
                <a:gridCol w="1371600"/>
                <a:gridCol w="1371600"/>
                <a:gridCol w="1371600"/>
                <a:gridCol w="1371600"/>
              </a:tblGrid>
              <a:tr h="370840">
                <a:tc>
                  <a:txBody>
                    <a:bodyPr/>
                    <a:lstStyle/>
                    <a:p>
                      <a:pPr algn="ctr"/>
                      <a:r>
                        <a:rPr lang="en-US" b="1" dirty="0" smtClean="0"/>
                        <a:t>State</a:t>
                      </a:r>
                      <a:endParaRPr lang="en-US" b="1" dirty="0"/>
                    </a:p>
                  </a:txBody>
                  <a:tcPr/>
                </a:tc>
                <a:tc>
                  <a:txBody>
                    <a:bodyPr/>
                    <a:lstStyle/>
                    <a:p>
                      <a:pPr algn="ctr"/>
                      <a:r>
                        <a:rPr lang="en-US" b="1" dirty="0" smtClean="0"/>
                        <a:t>Population</a:t>
                      </a:r>
                      <a:endParaRPr lang="en-US" b="1" dirty="0"/>
                    </a:p>
                  </a:txBody>
                  <a:tcPr/>
                </a:tc>
                <a:tc>
                  <a:txBody>
                    <a:bodyPr/>
                    <a:lstStyle/>
                    <a:p>
                      <a:pPr algn="ctr"/>
                      <a:r>
                        <a:rPr lang="en-US" b="1" dirty="0" smtClean="0"/>
                        <a:t>Standard Quota</a:t>
                      </a:r>
                      <a:endParaRPr lang="en-US" b="1" dirty="0"/>
                    </a:p>
                  </a:txBody>
                  <a:tcPr/>
                </a:tc>
                <a:tc>
                  <a:txBody>
                    <a:bodyPr/>
                    <a:lstStyle/>
                    <a:p>
                      <a:pPr algn="ctr"/>
                      <a:r>
                        <a:rPr lang="en-US" b="1" dirty="0" smtClean="0"/>
                        <a:t>Lower Quota</a:t>
                      </a:r>
                      <a:endParaRPr lang="en-US" b="1" dirty="0"/>
                    </a:p>
                  </a:txBody>
                  <a:tcPr/>
                </a:tc>
                <a:tc>
                  <a:txBody>
                    <a:bodyPr/>
                    <a:lstStyle/>
                    <a:p>
                      <a:pPr algn="ctr"/>
                      <a:r>
                        <a:rPr lang="en-US" b="1" dirty="0" smtClean="0"/>
                        <a:t>Extra Seat?</a:t>
                      </a:r>
                      <a:endParaRPr lang="en-US" b="1" dirty="0"/>
                    </a:p>
                  </a:txBody>
                  <a:tcPr/>
                </a:tc>
                <a:tc>
                  <a:txBody>
                    <a:bodyPr/>
                    <a:lstStyle/>
                    <a:p>
                      <a:pPr algn="ctr"/>
                      <a:r>
                        <a:rPr lang="en-US" b="1" dirty="0" smtClean="0"/>
                        <a:t>Hamilton </a:t>
                      </a:r>
                      <a:r>
                        <a:rPr lang="en-US" b="1" dirty="0" err="1" smtClean="0"/>
                        <a:t>Apport</a:t>
                      </a:r>
                      <a:r>
                        <a:rPr lang="en-US" b="1" dirty="0" smtClean="0"/>
                        <a:t>.</a:t>
                      </a:r>
                      <a:endParaRPr lang="en-US" b="1" dirty="0"/>
                    </a:p>
                  </a:txBody>
                  <a:tcPr/>
                </a:tc>
              </a:tr>
              <a:tr h="370840">
                <a:tc>
                  <a:txBody>
                    <a:bodyPr/>
                    <a:lstStyle/>
                    <a:p>
                      <a:pPr algn="ctr"/>
                      <a:r>
                        <a:rPr lang="en-US" dirty="0" smtClean="0"/>
                        <a:t>A</a:t>
                      </a:r>
                      <a:endParaRPr lang="en-US" dirty="0"/>
                    </a:p>
                  </a:txBody>
                  <a:tcPr/>
                </a:tc>
                <a:tc>
                  <a:txBody>
                    <a:bodyPr/>
                    <a:lstStyle/>
                    <a:p>
                      <a:pPr algn="ctr"/>
                      <a:r>
                        <a:rPr lang="en-US" dirty="0" smtClean="0"/>
                        <a:t>4,700,000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B</a:t>
                      </a:r>
                      <a:endParaRPr lang="en-US" dirty="0"/>
                    </a:p>
                  </a:txBody>
                  <a:tcPr/>
                </a:tc>
                <a:tc>
                  <a:txBody>
                    <a:bodyPr/>
                    <a:lstStyle/>
                    <a:p>
                      <a:pPr algn="ctr"/>
                      <a:r>
                        <a:rPr lang="en-US" dirty="0" smtClean="0"/>
                        <a:t>3,700,000</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C</a:t>
                      </a:r>
                      <a:endParaRPr lang="en-US" dirty="0"/>
                    </a:p>
                  </a:txBody>
                  <a:tcPr/>
                </a:tc>
                <a:tc>
                  <a:txBody>
                    <a:bodyPr/>
                    <a:lstStyle/>
                    <a:p>
                      <a:pPr algn="ctr"/>
                      <a:r>
                        <a:rPr lang="en-US" dirty="0" smtClean="0"/>
                        <a:t>1,600,000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TextBox 4"/>
          <p:cNvSpPr txBox="1"/>
          <p:nvPr/>
        </p:nvSpPr>
        <p:spPr>
          <a:xfrm>
            <a:off x="457201" y="1807994"/>
            <a:ext cx="8229600" cy="923330"/>
          </a:xfrm>
          <a:prstGeom prst="rect">
            <a:avLst/>
          </a:prstGeom>
          <a:noFill/>
        </p:spPr>
        <p:txBody>
          <a:bodyPr wrap="square" rtlCol="0">
            <a:spAutoFit/>
          </a:bodyPr>
          <a:lstStyle/>
          <a:p>
            <a:pPr algn="just"/>
            <a:r>
              <a:rPr lang="en-US" dirty="0" smtClean="0"/>
              <a:t>A country has three states with populations shown below and wants to apportion 9 seats in a legislature according to these populations. Apportion the seats using the Hamilton Method.</a:t>
            </a:r>
          </a:p>
        </p:txBody>
      </p:sp>
    </p:spTree>
    <p:extLst>
      <p:ext uri="{BB962C8B-B14F-4D97-AF65-F5344CB8AC3E}">
        <p14:creationId xmlns:p14="http://schemas.microsoft.com/office/powerpoint/2010/main" val="165952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(p. 311, problem 12)</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4149907"/>
              </p:ext>
            </p:extLst>
          </p:nvPr>
        </p:nvGraphicFramePr>
        <p:xfrm>
          <a:off x="457200" y="3386670"/>
          <a:ext cx="8229600" cy="2123440"/>
        </p:xfrm>
        <a:graphic>
          <a:graphicData uri="http://schemas.openxmlformats.org/drawingml/2006/table">
            <a:tbl>
              <a:tblPr firstRow="1" bandRow="1">
                <a:tableStyleId>{5940675A-B579-460E-94D1-54222C63F5DA}</a:tableStyleId>
              </a:tblPr>
              <a:tblGrid>
                <a:gridCol w="1371600"/>
                <a:gridCol w="1371600"/>
                <a:gridCol w="1371600"/>
                <a:gridCol w="1371600"/>
                <a:gridCol w="1371600"/>
                <a:gridCol w="1371600"/>
              </a:tblGrid>
              <a:tr h="370840">
                <a:tc>
                  <a:txBody>
                    <a:bodyPr/>
                    <a:lstStyle/>
                    <a:p>
                      <a:pPr algn="ctr"/>
                      <a:r>
                        <a:rPr lang="en-US" b="1" dirty="0" smtClean="0"/>
                        <a:t>State</a:t>
                      </a:r>
                      <a:endParaRPr lang="en-US" b="1" dirty="0"/>
                    </a:p>
                  </a:txBody>
                  <a:tcPr/>
                </a:tc>
                <a:tc>
                  <a:txBody>
                    <a:bodyPr/>
                    <a:lstStyle/>
                    <a:p>
                      <a:pPr algn="ctr"/>
                      <a:r>
                        <a:rPr lang="en-US" b="1" dirty="0" smtClean="0"/>
                        <a:t>Population</a:t>
                      </a:r>
                      <a:endParaRPr lang="en-US" b="1" dirty="0"/>
                    </a:p>
                  </a:txBody>
                  <a:tcPr/>
                </a:tc>
                <a:tc>
                  <a:txBody>
                    <a:bodyPr/>
                    <a:lstStyle/>
                    <a:p>
                      <a:pPr algn="ctr"/>
                      <a:r>
                        <a:rPr lang="en-US" b="1" dirty="0" smtClean="0"/>
                        <a:t>Standard Quota</a:t>
                      </a:r>
                      <a:endParaRPr lang="en-US" b="1" dirty="0"/>
                    </a:p>
                  </a:txBody>
                  <a:tcPr/>
                </a:tc>
                <a:tc>
                  <a:txBody>
                    <a:bodyPr/>
                    <a:lstStyle/>
                    <a:p>
                      <a:pPr algn="ctr"/>
                      <a:r>
                        <a:rPr lang="en-US" b="1" dirty="0" smtClean="0"/>
                        <a:t>Lower Quota</a:t>
                      </a:r>
                      <a:endParaRPr lang="en-US" b="1" dirty="0"/>
                    </a:p>
                  </a:txBody>
                  <a:tcPr/>
                </a:tc>
                <a:tc>
                  <a:txBody>
                    <a:bodyPr/>
                    <a:lstStyle/>
                    <a:p>
                      <a:pPr algn="ctr"/>
                      <a:r>
                        <a:rPr lang="en-US" b="1" dirty="0" smtClean="0"/>
                        <a:t>Extra Seat?</a:t>
                      </a:r>
                      <a:endParaRPr lang="en-US" b="1" dirty="0"/>
                    </a:p>
                  </a:txBody>
                  <a:tcPr/>
                </a:tc>
                <a:tc>
                  <a:txBody>
                    <a:bodyPr/>
                    <a:lstStyle/>
                    <a:p>
                      <a:pPr algn="ctr"/>
                      <a:r>
                        <a:rPr lang="en-US" b="1" dirty="0" smtClean="0"/>
                        <a:t>Hamilton </a:t>
                      </a:r>
                      <a:r>
                        <a:rPr lang="en-US" b="1" dirty="0" err="1" smtClean="0"/>
                        <a:t>Apport</a:t>
                      </a:r>
                      <a:r>
                        <a:rPr lang="en-US" b="1" dirty="0" smtClean="0"/>
                        <a:t>.</a:t>
                      </a:r>
                      <a:endParaRPr lang="en-US" b="1" dirty="0"/>
                    </a:p>
                  </a:txBody>
                  <a:tcPr/>
                </a:tc>
              </a:tr>
              <a:tr h="370840">
                <a:tc>
                  <a:txBody>
                    <a:bodyPr/>
                    <a:lstStyle/>
                    <a:p>
                      <a:pPr algn="ctr"/>
                      <a:r>
                        <a:rPr lang="en-US" dirty="0" smtClean="0"/>
                        <a:t>Blue</a:t>
                      </a:r>
                      <a:endParaRPr lang="en-US" dirty="0"/>
                    </a:p>
                  </a:txBody>
                  <a:tcPr/>
                </a:tc>
                <a:tc>
                  <a:txBody>
                    <a:bodyPr/>
                    <a:lstStyle/>
                    <a:p>
                      <a:pPr algn="ctr"/>
                      <a:r>
                        <a:rPr lang="en-US" dirty="0" smtClean="0"/>
                        <a:t>11,750</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Yellow</a:t>
                      </a:r>
                      <a:endParaRPr lang="en-US" dirty="0"/>
                    </a:p>
                  </a:txBody>
                  <a:tcPr/>
                </a:tc>
                <a:tc>
                  <a:txBody>
                    <a:bodyPr/>
                    <a:lstStyle/>
                    <a:p>
                      <a:pPr algn="ctr"/>
                      <a:r>
                        <a:rPr lang="en-US" dirty="0" smtClean="0"/>
                        <a:t>5,650</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Green</a:t>
                      </a:r>
                      <a:endParaRPr lang="en-US" dirty="0"/>
                    </a:p>
                  </a:txBody>
                  <a:tcPr/>
                </a:tc>
                <a:tc>
                  <a:txBody>
                    <a:bodyPr/>
                    <a:lstStyle/>
                    <a:p>
                      <a:pPr algn="ctr"/>
                      <a:r>
                        <a:rPr lang="en-US" dirty="0" smtClean="0"/>
                        <a:t>3,600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TextBox 4"/>
          <p:cNvSpPr txBox="1"/>
          <p:nvPr/>
        </p:nvSpPr>
        <p:spPr>
          <a:xfrm>
            <a:off x="457201" y="1807994"/>
            <a:ext cx="8229600" cy="646331"/>
          </a:xfrm>
          <a:prstGeom prst="rect">
            <a:avLst/>
          </a:prstGeom>
          <a:noFill/>
        </p:spPr>
        <p:txBody>
          <a:bodyPr wrap="square" rtlCol="0">
            <a:spAutoFit/>
          </a:bodyPr>
          <a:lstStyle/>
          <a:p>
            <a:pPr algn="just"/>
            <a:r>
              <a:rPr lang="en-US" dirty="0" smtClean="0"/>
              <a:t>A small country has three states and a legislature of 20 seats, as shown in the table below. Apportion the 20 seats using the Hamilton Method.</a:t>
            </a:r>
          </a:p>
        </p:txBody>
      </p:sp>
    </p:spTree>
    <p:extLst>
      <p:ext uri="{BB962C8B-B14F-4D97-AF65-F5344CB8AC3E}">
        <p14:creationId xmlns:p14="http://schemas.microsoft.com/office/powerpoint/2010/main" val="158004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Further Applications of Apportionment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So far, we’ve looked at how we could apportion seats in a legislative body.</a:t>
            </a:r>
          </a:p>
          <a:p>
            <a:pPr algn="just"/>
            <a:r>
              <a:rPr lang="en-US" dirty="0" smtClean="0"/>
              <a:t>We can use apportionment for many other things.</a:t>
            </a:r>
          </a:p>
          <a:p>
            <a:pPr lvl="1" algn="just"/>
            <a:r>
              <a:rPr lang="en-US" dirty="0" smtClean="0"/>
              <a:t>Determining how many employees to staff on a shift based upon demand by shift.</a:t>
            </a:r>
          </a:p>
          <a:p>
            <a:pPr lvl="1" algn="just"/>
            <a:r>
              <a:rPr lang="en-US" dirty="0" smtClean="0"/>
              <a:t>Determining how many teachers should be assigned to teach a course based upon demand for the course.</a:t>
            </a:r>
          </a:p>
          <a:p>
            <a:pPr lvl="1" algn="just"/>
            <a:r>
              <a:rPr lang="en-US" dirty="0" smtClean="0"/>
              <a:t>Determining how many police officers to assign to a district.</a:t>
            </a:r>
          </a:p>
        </p:txBody>
      </p:sp>
    </p:spTree>
    <p:extLst>
      <p:ext uri="{BB962C8B-B14F-4D97-AF65-F5344CB8AC3E}">
        <p14:creationId xmlns:p14="http://schemas.microsoft.com/office/powerpoint/2010/main" val="3404642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1206</TotalTime>
  <Words>1438</Words>
  <Application>Microsoft Macintosh PowerPoint</Application>
  <PresentationFormat>On-screen Show (4:3)</PresentationFormat>
  <Paragraphs>195</Paragraphs>
  <Slides>19</Slides>
  <Notes>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Chapter 4: Apportionment</vt:lpstr>
      <vt:lpstr>Consider this Problem</vt:lpstr>
      <vt:lpstr>Some Notation</vt:lpstr>
      <vt:lpstr>Example 1a</vt:lpstr>
      <vt:lpstr>But Now What?</vt:lpstr>
      <vt:lpstr>The Hamilton Method</vt:lpstr>
      <vt:lpstr>Example 1b</vt:lpstr>
      <vt:lpstr>Example 2 (p. 311, problem 12)</vt:lpstr>
      <vt:lpstr>Further Applications of Apportionment</vt:lpstr>
      <vt:lpstr>Example 3a (p. 312, problem 14)</vt:lpstr>
      <vt:lpstr>Example 3b (p. 315, problem 22)</vt:lpstr>
      <vt:lpstr>Wait… What Just Happened???</vt:lpstr>
      <vt:lpstr>The Alabama Paradox</vt:lpstr>
      <vt:lpstr>Example 4a (p. 312, problem 20a)</vt:lpstr>
      <vt:lpstr>Example 4b (p. 312, problem 20b)</vt:lpstr>
      <vt:lpstr>Wait… What Just Happened???</vt:lpstr>
      <vt:lpstr>The Population Paradox</vt:lpstr>
      <vt:lpstr>The Quota Rule</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Apportionment</dc:title>
  <dc:creator>Steven Skees</dc:creator>
  <cp:lastModifiedBy>Steven Skees</cp:lastModifiedBy>
  <cp:revision>13</cp:revision>
  <cp:lastPrinted>2015-06-29T21:26:49Z</cp:lastPrinted>
  <dcterms:created xsi:type="dcterms:W3CDTF">2015-06-29T01:24:33Z</dcterms:created>
  <dcterms:modified xsi:type="dcterms:W3CDTF">2015-06-29T21:30:49Z</dcterms:modified>
</cp:coreProperties>
</file>