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7" r:id="rId2"/>
    <p:sldId id="258" r:id="rId3"/>
    <p:sldId id="266" r:id="rId4"/>
    <p:sldId id="259" r:id="rId5"/>
    <p:sldId id="260" r:id="rId6"/>
    <p:sldId id="261" r:id="rId7"/>
    <p:sldId id="262" r:id="rId8"/>
    <p:sldId id="264" r:id="rId9"/>
    <p:sldId id="263" r:id="rId10"/>
    <p:sldId id="267" r:id="rId11"/>
    <p:sldId id="269" r:id="rId12"/>
    <p:sldId id="268" r:id="rId13"/>
    <p:sldId id="270" r:id="rId14"/>
    <p:sldId id="271" r:id="rId15"/>
    <p:sldId id="272" r:id="rId16"/>
    <p:sldId id="265" r:id="rId17"/>
    <p:sldId id="273" r:id="rId18"/>
    <p:sldId id="274"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7" d="100"/>
          <a:sy n="57" d="100"/>
        </p:scale>
        <p:origin x="-2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1D5FD4-A710-F749-B544-14999454D862}" type="datetimeFigureOut">
              <a:rPr lang="en-US" smtClean="0"/>
              <a:t>6/30/15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6E6DC7-AAA5-9E47-92EC-B0377B6FE05C}" type="slidenum">
              <a:rPr lang="en-US" smtClean="0"/>
              <a:t>‹#›</a:t>
            </a:fld>
            <a:endParaRPr lang="en-US"/>
          </a:p>
        </p:txBody>
      </p:sp>
    </p:spTree>
    <p:extLst>
      <p:ext uri="{BB962C8B-B14F-4D97-AF65-F5344CB8AC3E}">
        <p14:creationId xmlns:p14="http://schemas.microsoft.com/office/powerpoint/2010/main" val="628744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786B0D-E1E8-BA45-B129-C5DC2D2CD95D}" type="datetimeFigureOut">
              <a:rPr lang="en-US" smtClean="0"/>
              <a:t>6/29/15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6EE45-9AD9-0941-BEFF-69AE05602467}" type="slidenum">
              <a:rPr lang="en-US" smtClean="0"/>
              <a:t>‹#›</a:t>
            </a:fld>
            <a:endParaRPr lang="en-US"/>
          </a:p>
        </p:txBody>
      </p:sp>
    </p:spTree>
    <p:extLst>
      <p:ext uri="{BB962C8B-B14F-4D97-AF65-F5344CB8AC3E}">
        <p14:creationId xmlns:p14="http://schemas.microsoft.com/office/powerpoint/2010/main" val="1973654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10,000,000/9=1,111,111</a:t>
            </a:r>
            <a:endParaRPr lang="en-US" dirty="0" smtClean="0"/>
          </a:p>
          <a:p>
            <a:r>
              <a:rPr lang="en-US" dirty="0" smtClean="0"/>
              <a:t>Standard Quotas: 4.23, 3.33, 1.44</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Lower Quotas: 4, 3, 1</a:t>
            </a:r>
            <a:endParaRPr lang="en-US" dirty="0" smtClean="0"/>
          </a:p>
          <a:p>
            <a:r>
              <a:rPr lang="en-US" baseline="0" dirty="0" smtClean="0"/>
              <a:t>Number Line: 800,000, 925,000, 940,000, 1,111,111 (use 930,000)</a:t>
            </a:r>
          </a:p>
          <a:p>
            <a:r>
              <a:rPr lang="en-US" baseline="0" dirty="0" smtClean="0"/>
              <a:t>Modified Divisor: 5.054, 3.979, 1.720</a:t>
            </a:r>
          </a:p>
          <a:p>
            <a:r>
              <a:rPr lang="en-US" baseline="0" dirty="0" smtClean="0"/>
              <a:t>Hamilton Apportionment: 5, 3, 1</a:t>
            </a:r>
            <a:endParaRPr lang="en-US" dirty="0" smtClean="0"/>
          </a:p>
          <a:p>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7</a:t>
            </a:fld>
            <a:endParaRPr lang="en-US"/>
          </a:p>
        </p:txBody>
      </p:sp>
    </p:spTree>
    <p:extLst>
      <p:ext uri="{BB962C8B-B14F-4D97-AF65-F5344CB8AC3E}">
        <p14:creationId xmlns:p14="http://schemas.microsoft.com/office/powerpoint/2010/main" val="310843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2700/225=12</a:t>
            </a:r>
            <a:endParaRPr lang="en-US" dirty="0" smtClean="0"/>
          </a:p>
          <a:p>
            <a:r>
              <a:rPr lang="en-US" dirty="0" smtClean="0"/>
              <a:t>Standard Quotas: 72.4166, 85.4166, 51.5833,</a:t>
            </a:r>
            <a:r>
              <a:rPr lang="en-US" baseline="0" dirty="0" smtClean="0"/>
              <a:t> 15.5833</a:t>
            </a:r>
          </a:p>
          <a:p>
            <a:r>
              <a:rPr lang="en-US" baseline="0" dirty="0" smtClean="0"/>
              <a:t>Lower Quotas: 72, 85, 51, 15 (add one nurse for shift C and one nurse for shift D)</a:t>
            </a:r>
          </a:p>
          <a:p>
            <a:r>
              <a:rPr lang="en-US" baseline="0" dirty="0" smtClean="0"/>
              <a:t>Hamilton Apportionment: 72, 85, 52, 16</a:t>
            </a:r>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8</a:t>
            </a:fld>
            <a:endParaRPr lang="en-US"/>
          </a:p>
        </p:txBody>
      </p:sp>
    </p:spTree>
    <p:extLst>
      <p:ext uri="{BB962C8B-B14F-4D97-AF65-F5344CB8AC3E}">
        <p14:creationId xmlns:p14="http://schemas.microsoft.com/office/powerpoint/2010/main" val="192874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10,000,000/9=1,111,111</a:t>
            </a:r>
            <a:endParaRPr lang="en-US" dirty="0" smtClean="0"/>
          </a:p>
          <a:p>
            <a:r>
              <a:rPr lang="en-US" dirty="0" smtClean="0"/>
              <a:t>Standard Quotas: 4.23, 3.33, 1.44</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Lower Quotas: 4, 3, 1</a:t>
            </a:r>
            <a:endParaRPr lang="en-US" dirty="0" smtClean="0"/>
          </a:p>
          <a:p>
            <a:r>
              <a:rPr lang="en-US" baseline="0" dirty="0" smtClean="0"/>
              <a:t>Number Line: 800,000, 925,000, 940,000, 1,111,111 (use 930,000)</a:t>
            </a:r>
          </a:p>
          <a:p>
            <a:r>
              <a:rPr lang="en-US" baseline="0" dirty="0" smtClean="0"/>
              <a:t>Modified Divisor: 5.054, 3.979, 1.720</a:t>
            </a:r>
          </a:p>
          <a:p>
            <a:r>
              <a:rPr lang="en-US" baseline="0" dirty="0" smtClean="0"/>
              <a:t>Hamilton Apportionment: 5, 3, 1</a:t>
            </a:r>
            <a:endParaRPr lang="en-US" dirty="0" smtClean="0"/>
          </a:p>
          <a:p>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9</a:t>
            </a:fld>
            <a:endParaRPr lang="en-US"/>
          </a:p>
        </p:txBody>
      </p:sp>
    </p:spTree>
    <p:extLst>
      <p:ext uri="{BB962C8B-B14F-4D97-AF65-F5344CB8AC3E}">
        <p14:creationId xmlns:p14="http://schemas.microsoft.com/office/powerpoint/2010/main" val="310843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10,000,000/9=1,111,111</a:t>
            </a:r>
            <a:endParaRPr lang="en-US" dirty="0" smtClean="0"/>
          </a:p>
          <a:p>
            <a:r>
              <a:rPr lang="en-US" dirty="0" smtClean="0"/>
              <a:t>Standard Quotas: 4.23, 3.33, 1.44</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Lower Quotas: 4, 3, 1</a:t>
            </a:r>
            <a:endParaRPr lang="en-US" dirty="0" smtClean="0"/>
          </a:p>
          <a:p>
            <a:r>
              <a:rPr lang="en-US" baseline="0" dirty="0" smtClean="0"/>
              <a:t>Number Line: 800,000, 925,000, 940,000, 1,111,111 (use 930,000)</a:t>
            </a:r>
          </a:p>
          <a:p>
            <a:r>
              <a:rPr lang="en-US" baseline="0" dirty="0" smtClean="0"/>
              <a:t>Modified Divisor: 5.054, 3.979, 1.720</a:t>
            </a:r>
          </a:p>
          <a:p>
            <a:r>
              <a:rPr lang="en-US" baseline="0" dirty="0" smtClean="0"/>
              <a:t>Hamilton Apportionment: 5, 3, 1</a:t>
            </a:r>
            <a:endParaRPr lang="en-US" dirty="0" smtClean="0"/>
          </a:p>
          <a:p>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13</a:t>
            </a:fld>
            <a:endParaRPr lang="en-US"/>
          </a:p>
        </p:txBody>
      </p:sp>
    </p:spTree>
    <p:extLst>
      <p:ext uri="{BB962C8B-B14F-4D97-AF65-F5344CB8AC3E}">
        <p14:creationId xmlns:p14="http://schemas.microsoft.com/office/powerpoint/2010/main" val="310843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2700/225=12</a:t>
            </a:r>
            <a:endParaRPr lang="en-US" dirty="0" smtClean="0"/>
          </a:p>
          <a:p>
            <a:r>
              <a:rPr lang="en-US" dirty="0" smtClean="0"/>
              <a:t>Standard Quotas: 72.4166, 85.4166, 51.5833,</a:t>
            </a:r>
            <a:r>
              <a:rPr lang="en-US" baseline="0" dirty="0" smtClean="0"/>
              <a:t> 15.5833</a:t>
            </a:r>
          </a:p>
          <a:p>
            <a:r>
              <a:rPr lang="en-US" baseline="0" dirty="0" smtClean="0"/>
              <a:t>Lower Quotas: 72, 85, 51, 15 (add one nurse for shift C and one nurse for shift D)</a:t>
            </a:r>
          </a:p>
          <a:p>
            <a:r>
              <a:rPr lang="en-US" baseline="0" dirty="0" smtClean="0"/>
              <a:t>Hamilton Apportionment: 72, 85, 52, 16</a:t>
            </a:r>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14</a:t>
            </a:fld>
            <a:endParaRPr lang="en-US"/>
          </a:p>
        </p:txBody>
      </p:sp>
    </p:spTree>
    <p:extLst>
      <p:ext uri="{BB962C8B-B14F-4D97-AF65-F5344CB8AC3E}">
        <p14:creationId xmlns:p14="http://schemas.microsoft.com/office/powerpoint/2010/main" val="192874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10,000,000/9=1,111,111</a:t>
            </a:r>
            <a:endParaRPr lang="en-US" dirty="0" smtClean="0"/>
          </a:p>
          <a:p>
            <a:r>
              <a:rPr lang="en-US" dirty="0" smtClean="0"/>
              <a:t>Standard Quotas: 4.23, 3.33, 1.44</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Lower Quotas: 4, 3, 1</a:t>
            </a:r>
            <a:endParaRPr lang="en-US" dirty="0" smtClean="0"/>
          </a:p>
          <a:p>
            <a:r>
              <a:rPr lang="en-US" baseline="0" dirty="0" smtClean="0"/>
              <a:t>Number Line: 800,000, 925,000, 940,000, 1,111,111 (use 930,000)</a:t>
            </a:r>
          </a:p>
          <a:p>
            <a:r>
              <a:rPr lang="en-US" baseline="0" dirty="0" smtClean="0"/>
              <a:t>Modified Divisor: 5.054, 3.979, 1.720</a:t>
            </a:r>
          </a:p>
          <a:p>
            <a:r>
              <a:rPr lang="en-US" baseline="0" dirty="0" smtClean="0"/>
              <a:t>Hamilton Apportionment: 5, 3, 1</a:t>
            </a:r>
            <a:endParaRPr lang="en-US" dirty="0" smtClean="0"/>
          </a:p>
          <a:p>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15</a:t>
            </a:fld>
            <a:endParaRPr lang="en-US"/>
          </a:p>
        </p:txBody>
      </p:sp>
    </p:spTree>
    <p:extLst>
      <p:ext uri="{BB962C8B-B14F-4D97-AF65-F5344CB8AC3E}">
        <p14:creationId xmlns:p14="http://schemas.microsoft.com/office/powerpoint/2010/main" val="310843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76DF05-3FEB-0B4D-8E2C-060BFB18A79C}"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378435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6DF05-3FEB-0B4D-8E2C-060BFB18A79C}"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362410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6DF05-3FEB-0B4D-8E2C-060BFB18A79C}"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276168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6DF05-3FEB-0B4D-8E2C-060BFB18A79C}"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235196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76DF05-3FEB-0B4D-8E2C-060BFB18A79C}"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3541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76DF05-3FEB-0B4D-8E2C-060BFB18A79C}" type="datetimeFigureOut">
              <a:rPr lang="en-US" smtClean="0"/>
              <a:t>6/29/15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313485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6DF05-3FEB-0B4D-8E2C-060BFB18A79C}" type="datetimeFigureOut">
              <a:rPr lang="en-US" smtClean="0"/>
              <a:t>6/29/15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403060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76DF05-3FEB-0B4D-8E2C-060BFB18A79C}" type="datetimeFigureOut">
              <a:rPr lang="en-US" smtClean="0"/>
              <a:t>6/29/15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19907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6DF05-3FEB-0B4D-8E2C-060BFB18A79C}" type="datetimeFigureOut">
              <a:rPr lang="en-US" smtClean="0"/>
              <a:t>6/29/15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233185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6DF05-3FEB-0B4D-8E2C-060BFB18A79C}" type="datetimeFigureOut">
              <a:rPr lang="en-US" smtClean="0"/>
              <a:t>6/29/15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24995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6DF05-3FEB-0B4D-8E2C-060BFB18A79C}" type="datetimeFigureOut">
              <a:rPr lang="en-US" smtClean="0"/>
              <a:t>6/29/15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0168B-8665-6649-92BE-8B1559C82A87}" type="slidenum">
              <a:rPr lang="en-US" smtClean="0"/>
              <a:t>‹#›</a:t>
            </a:fld>
            <a:endParaRPr lang="en-US"/>
          </a:p>
        </p:txBody>
      </p:sp>
    </p:spTree>
    <p:extLst>
      <p:ext uri="{BB962C8B-B14F-4D97-AF65-F5344CB8AC3E}">
        <p14:creationId xmlns:p14="http://schemas.microsoft.com/office/powerpoint/2010/main" val="4252088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6DF05-3FEB-0B4D-8E2C-060BFB18A79C}" type="datetimeFigureOut">
              <a:rPr lang="en-US" smtClean="0"/>
              <a:t>6/29/15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0168B-8665-6649-92BE-8B1559C82A87}" type="slidenum">
              <a:rPr lang="en-US" smtClean="0"/>
              <a:t>‹#›</a:t>
            </a:fld>
            <a:endParaRPr lang="en-US"/>
          </a:p>
        </p:txBody>
      </p:sp>
    </p:spTree>
    <p:extLst>
      <p:ext uri="{BB962C8B-B14F-4D97-AF65-F5344CB8AC3E}">
        <p14:creationId xmlns:p14="http://schemas.microsoft.com/office/powerpoint/2010/main" val="56399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Apportionment</a:t>
            </a:r>
            <a:endParaRPr lang="en-US" dirty="0"/>
          </a:p>
        </p:txBody>
      </p:sp>
      <p:sp>
        <p:nvSpPr>
          <p:cNvPr id="3" name="Subtitle 2"/>
          <p:cNvSpPr>
            <a:spLocks noGrp="1"/>
          </p:cNvSpPr>
          <p:nvPr>
            <p:ph type="subTitle" idx="1"/>
          </p:nvPr>
        </p:nvSpPr>
        <p:spPr/>
        <p:txBody>
          <a:bodyPr/>
          <a:lstStyle/>
          <a:p>
            <a:r>
              <a:rPr lang="en-US" dirty="0" smtClean="0"/>
              <a:t>4.5: The Jefferson and Webster Methods</a:t>
            </a:r>
            <a:endParaRPr lang="en-US" dirty="0"/>
          </a:p>
        </p:txBody>
      </p:sp>
    </p:spTree>
    <p:extLst>
      <p:ext uri="{BB962C8B-B14F-4D97-AF65-F5344CB8AC3E}">
        <p14:creationId xmlns:p14="http://schemas.microsoft.com/office/powerpoint/2010/main" val="2276697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Webster Method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US" dirty="0" smtClean="0"/>
              <a:t>Compute the standard quota and round it NATURALLY (up or down) for each state. This number is called your Webster quota.</a:t>
            </a:r>
          </a:p>
          <a:p>
            <a:pPr marL="514350" indent="-514350" algn="just">
              <a:buFont typeface="+mj-lt"/>
              <a:buAutoNum type="arabicPeriod"/>
            </a:pPr>
            <a:r>
              <a:rPr lang="en-US" dirty="0" smtClean="0"/>
              <a:t>If the sum of your Webster quotas is equal to the desired house size, then that is your Webster Apportionment.</a:t>
            </a:r>
          </a:p>
          <a:p>
            <a:pPr marL="514350" indent="-514350" algn="just">
              <a:buFont typeface="+mj-lt"/>
              <a:buAutoNum type="arabicPeriod"/>
            </a:pPr>
            <a:r>
              <a:rPr lang="en-US" dirty="0" smtClean="0"/>
              <a:t>If not, you will need to find a modified divisor (it could be greater than or less than your standard divisor) that will give Webster quotas that add up to the desired house size.</a:t>
            </a:r>
          </a:p>
          <a:p>
            <a:pPr marL="514350" indent="-514350">
              <a:buFont typeface="+mj-lt"/>
              <a:buAutoNum type="arabicPeriod"/>
            </a:pPr>
            <a:endParaRPr lang="en-US" dirty="0"/>
          </a:p>
        </p:txBody>
      </p:sp>
    </p:spTree>
    <p:extLst>
      <p:ext uri="{BB962C8B-B14F-4D97-AF65-F5344CB8AC3E}">
        <p14:creationId xmlns:p14="http://schemas.microsoft.com/office/powerpoint/2010/main" val="333852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Webster Critical Divisors</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dirty="0" smtClean="0"/>
              <a:t>First determine if you need to increase or decrease your total number of seats. You will find your critical divisors as follows.</a:t>
            </a:r>
          </a:p>
          <a:p>
            <a:pPr marL="914400" lvl="1" indent="-514350" algn="just">
              <a:buFont typeface="+mj-lt"/>
              <a:buAutoNum type="alphaLcPeriod"/>
            </a:pPr>
            <a:r>
              <a:rPr lang="en-US" dirty="0" smtClean="0"/>
              <a:t>If you want to increase the number of seats, divide the population for each state by (Webster Quota + ½).</a:t>
            </a:r>
          </a:p>
          <a:p>
            <a:pPr marL="914400" lvl="1" indent="-514350" algn="just">
              <a:buFont typeface="+mj-lt"/>
              <a:buAutoNum type="alphaLcPeriod"/>
            </a:pPr>
            <a:r>
              <a:rPr lang="en-US" dirty="0" smtClean="0"/>
              <a:t>If you want to decrease the number of seats, divide the population for each state by (Webster Quota – ½).</a:t>
            </a:r>
          </a:p>
        </p:txBody>
      </p:sp>
    </p:spTree>
    <p:extLst>
      <p:ext uri="{BB962C8B-B14F-4D97-AF65-F5344CB8AC3E}">
        <p14:creationId xmlns:p14="http://schemas.microsoft.com/office/powerpoint/2010/main" val="110932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Algebra for Webster Divisors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lgn="just">
              <a:buFont typeface="+mj-lt"/>
              <a:buAutoNum type="arabicPeriod"/>
            </a:pPr>
            <a:r>
              <a:rPr lang="en-US" dirty="0" smtClean="0"/>
              <a:t>Find your critical divisors.</a:t>
            </a:r>
          </a:p>
          <a:p>
            <a:pPr marL="514350" indent="-514350" algn="just">
              <a:buFont typeface="+mj-lt"/>
              <a:buAutoNum type="arabicPeriod"/>
            </a:pPr>
            <a:r>
              <a:rPr lang="en-US" dirty="0" smtClean="0"/>
              <a:t>Arrange all of the critical values in numerical order on a number line. Also include your standard divisor on the number line.</a:t>
            </a:r>
          </a:p>
          <a:p>
            <a:pPr marL="514350" indent="-514350" algn="just">
              <a:buFont typeface="+mj-lt"/>
              <a:buAutoNum type="arabicPeriod"/>
            </a:pPr>
            <a:r>
              <a:rPr lang="en-US" dirty="0" smtClean="0"/>
              <a:t>If you want to INCREASE the number of seats, working from RIGHT TO LEFT, consider each interval between the values on your number line. The first one will give you an appropriate divisor for 0 additional seats, the second one will give you an appropriate divisor for 1 additional seat, and so on.</a:t>
            </a:r>
          </a:p>
          <a:p>
            <a:pPr marL="514350" indent="-514350" algn="just">
              <a:buFont typeface="+mj-lt"/>
              <a:buAutoNum type="arabicPeriod"/>
            </a:pPr>
            <a:r>
              <a:rPr lang="en-US" dirty="0" smtClean="0"/>
              <a:t>If you want to DECREASE the number of seats, do just as you would have done in #3, except work from LEFT TO RIGHT.</a:t>
            </a:r>
            <a:endParaRPr lang="en-US" dirty="0"/>
          </a:p>
        </p:txBody>
      </p:sp>
    </p:spTree>
    <p:extLst>
      <p:ext uri="{BB962C8B-B14F-4D97-AF65-F5344CB8AC3E}">
        <p14:creationId xmlns:p14="http://schemas.microsoft.com/office/powerpoint/2010/main" val="338813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2137480"/>
              </p:ext>
            </p:extLst>
          </p:nvPr>
        </p:nvGraphicFramePr>
        <p:xfrm>
          <a:off x="457198" y="3386670"/>
          <a:ext cx="8141375" cy="2397759"/>
        </p:xfrm>
        <a:graphic>
          <a:graphicData uri="http://schemas.openxmlformats.org/drawingml/2006/table">
            <a:tbl>
              <a:tblPr firstRow="1" bandRow="1">
                <a:tableStyleId>{5940675A-B579-460E-94D1-54222C63F5DA}</a:tableStyleId>
              </a:tblPr>
              <a:tblGrid>
                <a:gridCol w="1356896"/>
                <a:gridCol w="1469726"/>
                <a:gridCol w="1244065"/>
                <a:gridCol w="1356896"/>
                <a:gridCol w="1356896"/>
                <a:gridCol w="1356896"/>
              </a:tblGrid>
              <a:tr h="370840">
                <a:tc>
                  <a:txBody>
                    <a:bodyPr/>
                    <a:lstStyle/>
                    <a:p>
                      <a:pPr algn="ctr"/>
                      <a:r>
                        <a:rPr lang="en-US" b="1" dirty="0" smtClean="0"/>
                        <a:t>State</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Webster Quota</a:t>
                      </a:r>
                      <a:endParaRPr lang="en-US" b="1" dirty="0"/>
                    </a:p>
                  </a:txBody>
                  <a:tcPr/>
                </a:tc>
                <a:tc>
                  <a:txBody>
                    <a:bodyPr/>
                    <a:lstStyle/>
                    <a:p>
                      <a:pPr algn="ctr"/>
                      <a:r>
                        <a:rPr lang="en-US" b="1" dirty="0" smtClean="0"/>
                        <a:t>Modified Divisor Quota</a:t>
                      </a:r>
                      <a:endParaRPr lang="en-US" b="1" dirty="0"/>
                    </a:p>
                  </a:txBody>
                  <a:tcPr/>
                </a:tc>
                <a:tc>
                  <a:txBody>
                    <a:bodyPr/>
                    <a:lstStyle/>
                    <a:p>
                      <a:pPr algn="ctr"/>
                      <a:r>
                        <a:rPr lang="en-US" b="1" dirty="0" smtClean="0"/>
                        <a:t>Webster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4,700,000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3,700,000</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1,600,000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country has three states with populations shown below and wants to apportion 9 seats in a legislature according to these populations. Apportion the seats using the Webster Method.</a:t>
            </a:r>
          </a:p>
        </p:txBody>
      </p:sp>
    </p:spTree>
    <p:extLst>
      <p:ext uri="{BB962C8B-B14F-4D97-AF65-F5344CB8AC3E}">
        <p14:creationId xmlns:p14="http://schemas.microsoft.com/office/powerpoint/2010/main" val="414013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5</a:t>
            </a:r>
            <a:r>
              <a:rPr lang="en-US" dirty="0" smtClean="0"/>
              <a:t> </a:t>
            </a:r>
            <a:r>
              <a:rPr lang="en-US" dirty="0" smtClean="0"/>
              <a:t>(</a:t>
            </a:r>
            <a:r>
              <a:rPr lang="en-US" dirty="0" smtClean="0"/>
              <a:t>p. </a:t>
            </a:r>
            <a:r>
              <a:rPr lang="en-US" dirty="0" smtClean="0"/>
              <a:t>332</a:t>
            </a:r>
            <a:r>
              <a:rPr lang="en-US" dirty="0" smtClean="0"/>
              <a:t>, problem </a:t>
            </a:r>
            <a:r>
              <a:rPr lang="en-US" dirty="0" smtClean="0"/>
              <a:t>16b)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533847"/>
              </p:ext>
            </p:extLst>
          </p:nvPr>
        </p:nvGraphicFramePr>
        <p:xfrm>
          <a:off x="457200" y="3386670"/>
          <a:ext cx="8229600" cy="2768599"/>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Shift</a:t>
                      </a:r>
                      <a:endParaRPr lang="en-US" b="1" dirty="0"/>
                    </a:p>
                  </a:txBody>
                  <a:tcPr/>
                </a:tc>
                <a:tc>
                  <a:txBody>
                    <a:bodyPr/>
                    <a:lstStyle/>
                    <a:p>
                      <a:pPr algn="ctr"/>
                      <a:r>
                        <a:rPr lang="en-US" b="1" dirty="0" smtClean="0"/>
                        <a:t>Average Number of Patients</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Webster Quota</a:t>
                      </a:r>
                      <a:endParaRPr lang="en-US" b="1" dirty="0"/>
                    </a:p>
                  </a:txBody>
                  <a:tcPr/>
                </a:tc>
                <a:tc>
                  <a:txBody>
                    <a:bodyPr/>
                    <a:lstStyle/>
                    <a:p>
                      <a:pPr algn="ctr"/>
                      <a:r>
                        <a:rPr lang="en-US" b="1" dirty="0" smtClean="0"/>
                        <a:t>Modified Divisor Quota</a:t>
                      </a:r>
                      <a:endParaRPr lang="en-US" b="1" dirty="0"/>
                    </a:p>
                  </a:txBody>
                  <a:tcPr/>
                </a:tc>
                <a:tc>
                  <a:txBody>
                    <a:bodyPr/>
                    <a:lstStyle/>
                    <a:p>
                      <a:pPr algn="ctr"/>
                      <a:r>
                        <a:rPr lang="en-US" b="1" dirty="0" smtClean="0"/>
                        <a:t>Webster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869</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1025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619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187</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clinic has 225 nurses working four shifts. The number of nurses working each shift is to be apportioned using the </a:t>
            </a:r>
            <a:r>
              <a:rPr lang="en-US" dirty="0" smtClean="0"/>
              <a:t>Webster Method</a:t>
            </a:r>
            <a:r>
              <a:rPr lang="en-US" dirty="0" smtClean="0"/>
              <a:t>, according to the average number of patients in that shift. Apportion the nurses to the shifts using the </a:t>
            </a:r>
            <a:r>
              <a:rPr lang="en-US" dirty="0" smtClean="0"/>
              <a:t>Webster Method</a:t>
            </a:r>
            <a:r>
              <a:rPr lang="en-US" dirty="0" smtClean="0"/>
              <a:t>.</a:t>
            </a:r>
          </a:p>
        </p:txBody>
      </p:sp>
    </p:spTree>
    <p:extLst>
      <p:ext uri="{BB962C8B-B14F-4D97-AF65-F5344CB8AC3E}">
        <p14:creationId xmlns:p14="http://schemas.microsoft.com/office/powerpoint/2010/main" val="27298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 (p. 333, problem 18b)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7649239"/>
              </p:ext>
            </p:extLst>
          </p:nvPr>
        </p:nvGraphicFramePr>
        <p:xfrm>
          <a:off x="457198" y="3386670"/>
          <a:ext cx="8141375" cy="2768599"/>
        </p:xfrm>
        <a:graphic>
          <a:graphicData uri="http://schemas.openxmlformats.org/drawingml/2006/table">
            <a:tbl>
              <a:tblPr firstRow="1" bandRow="1">
                <a:tableStyleId>{5940675A-B579-460E-94D1-54222C63F5DA}</a:tableStyleId>
              </a:tblPr>
              <a:tblGrid>
                <a:gridCol w="1356896"/>
                <a:gridCol w="1469726"/>
                <a:gridCol w="1244065"/>
                <a:gridCol w="1356896"/>
                <a:gridCol w="1356896"/>
                <a:gridCol w="1356896"/>
              </a:tblGrid>
              <a:tr h="370840">
                <a:tc>
                  <a:txBody>
                    <a:bodyPr/>
                    <a:lstStyle/>
                    <a:p>
                      <a:pPr algn="ctr"/>
                      <a:r>
                        <a:rPr lang="en-US" b="1" dirty="0" smtClean="0"/>
                        <a:t>Course</a:t>
                      </a:r>
                      <a:endParaRPr lang="en-US" b="1" dirty="0"/>
                    </a:p>
                  </a:txBody>
                  <a:tcPr/>
                </a:tc>
                <a:tc>
                  <a:txBody>
                    <a:bodyPr/>
                    <a:lstStyle/>
                    <a:p>
                      <a:pPr algn="ctr"/>
                      <a:r>
                        <a:rPr lang="en-US" b="1" dirty="0" smtClean="0"/>
                        <a:t>Registration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Webster Quota</a:t>
                      </a:r>
                      <a:endParaRPr lang="en-US" b="1" dirty="0"/>
                    </a:p>
                  </a:txBody>
                  <a:tcPr/>
                </a:tc>
                <a:tc>
                  <a:txBody>
                    <a:bodyPr/>
                    <a:lstStyle/>
                    <a:p>
                      <a:pPr algn="ctr"/>
                      <a:r>
                        <a:rPr lang="en-US" b="1" dirty="0" smtClean="0"/>
                        <a:t>Modified Divisor Quota</a:t>
                      </a:r>
                      <a:endParaRPr lang="en-US" b="1" dirty="0"/>
                    </a:p>
                  </a:txBody>
                  <a:tcPr/>
                </a:tc>
                <a:tc>
                  <a:txBody>
                    <a:bodyPr/>
                    <a:lstStyle/>
                    <a:p>
                      <a:pPr algn="ctr"/>
                      <a:r>
                        <a:rPr lang="en-US" b="1" dirty="0" smtClean="0"/>
                        <a:t>Webster </a:t>
                      </a:r>
                      <a:r>
                        <a:rPr lang="en-US" b="1" dirty="0" err="1" smtClean="0"/>
                        <a:t>Apport</a:t>
                      </a:r>
                      <a:r>
                        <a:rPr lang="en-US" b="1" dirty="0" smtClean="0"/>
                        <a:t>.</a:t>
                      </a:r>
                      <a:endParaRPr lang="en-US" b="1" dirty="0"/>
                    </a:p>
                  </a:txBody>
                  <a:tcPr/>
                </a:tc>
              </a:tr>
              <a:tr h="370840">
                <a:tc>
                  <a:txBody>
                    <a:bodyPr/>
                    <a:lstStyle/>
                    <a:p>
                      <a:pPr algn="ctr"/>
                      <a:r>
                        <a:rPr lang="en-US" dirty="0" smtClean="0"/>
                        <a:t>Geometry</a:t>
                      </a:r>
                      <a:endParaRPr lang="en-US" dirty="0"/>
                    </a:p>
                  </a:txBody>
                  <a:tcPr/>
                </a:tc>
                <a:tc>
                  <a:txBody>
                    <a:bodyPr/>
                    <a:lstStyle/>
                    <a:p>
                      <a:pPr algn="ctr"/>
                      <a:r>
                        <a:rPr lang="en-US" dirty="0" smtClean="0"/>
                        <a:t>441</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Algebra</a:t>
                      </a:r>
                      <a:endParaRPr lang="en-US" dirty="0"/>
                    </a:p>
                  </a:txBody>
                  <a:tcPr/>
                </a:tc>
                <a:tc>
                  <a:txBody>
                    <a:bodyPr/>
                    <a:lstStyle/>
                    <a:p>
                      <a:pPr algn="ctr"/>
                      <a:r>
                        <a:rPr lang="en-US" dirty="0" smtClean="0"/>
                        <a:t>348</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err="1" smtClean="0"/>
                        <a:t>Precalculus</a:t>
                      </a:r>
                      <a:endParaRPr lang="en-US" dirty="0"/>
                    </a:p>
                  </a:txBody>
                  <a:tcPr/>
                </a:tc>
                <a:tc>
                  <a:txBody>
                    <a:bodyPr/>
                    <a:lstStyle/>
                    <a:p>
                      <a:pPr algn="ctr"/>
                      <a:r>
                        <a:rPr lang="en-US" dirty="0" smtClean="0"/>
                        <a:t>273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Calculus</a:t>
                      </a:r>
                      <a:endParaRPr lang="en-US" dirty="0"/>
                    </a:p>
                  </a:txBody>
                  <a:tcPr/>
                </a:tc>
                <a:tc>
                  <a:txBody>
                    <a:bodyPr/>
                    <a:lstStyle/>
                    <a:p>
                      <a:pPr algn="ctr"/>
                      <a:r>
                        <a:rPr lang="en-US" dirty="0" smtClean="0"/>
                        <a:t>138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school can offer a total of 40 sections of mathematics. Apportion the 40 sections among the 4 courses according to these registrations shown in the table below using the Jefferson Method.</a:t>
            </a:r>
          </a:p>
        </p:txBody>
      </p:sp>
    </p:spTree>
    <p:extLst>
      <p:ext uri="{BB962C8B-B14F-4D97-AF65-F5344CB8AC3E}">
        <p14:creationId xmlns:p14="http://schemas.microsoft.com/office/powerpoint/2010/main" val="294458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Downfalls</a:t>
            </a:r>
            <a:endParaRPr lang="en-US" dirty="0"/>
          </a:p>
        </p:txBody>
      </p:sp>
      <p:sp>
        <p:nvSpPr>
          <p:cNvPr id="3" name="Content Placeholder 2"/>
          <p:cNvSpPr>
            <a:spLocks noGrp="1"/>
          </p:cNvSpPr>
          <p:nvPr>
            <p:ph idx="1"/>
          </p:nvPr>
        </p:nvSpPr>
        <p:spPr/>
        <p:txBody>
          <a:bodyPr/>
          <a:lstStyle/>
          <a:p>
            <a:r>
              <a:rPr lang="en-US" dirty="0" smtClean="0"/>
              <a:t>Both the Jefferson Method and Webster Method avoid the paradoxes we discussed with the Hamilton Method.</a:t>
            </a:r>
          </a:p>
          <a:p>
            <a:pPr lvl="1"/>
            <a:r>
              <a:rPr lang="en-US" dirty="0" smtClean="0"/>
              <a:t>Population Paradox</a:t>
            </a:r>
          </a:p>
          <a:p>
            <a:pPr lvl="1"/>
            <a:r>
              <a:rPr lang="en-US" dirty="0" smtClean="0"/>
              <a:t>Alabama Paradox</a:t>
            </a:r>
          </a:p>
          <a:p>
            <a:r>
              <a:rPr lang="en-US" dirty="0" smtClean="0"/>
              <a:t>Unfortunately, the Jefferson Method and Webster Method both fail to satisfy the Quota Rule.</a:t>
            </a:r>
          </a:p>
        </p:txBody>
      </p:sp>
    </p:spTree>
    <p:extLst>
      <p:ext uri="{BB962C8B-B14F-4D97-AF65-F5344CB8AC3E}">
        <p14:creationId xmlns:p14="http://schemas.microsoft.com/office/powerpoint/2010/main" val="342273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Caution on the Divisor Methods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Our method for finding the critical divisor will not work perfectly 100% of the time.</a:t>
            </a:r>
          </a:p>
          <a:p>
            <a:pPr algn="just"/>
            <a:r>
              <a:rPr lang="en-US" dirty="0" smtClean="0"/>
              <a:t>If you use algebra to find your critical divisor and the sum of your rounded quotas differs from the house size by more than one, you may be forced to do more work.</a:t>
            </a:r>
          </a:p>
          <a:p>
            <a:pPr algn="just"/>
            <a:r>
              <a:rPr lang="en-US" dirty="0" smtClean="0"/>
              <a:t>Luckily for you, we will avoid those examples in this course (even though there are some in your textbook).</a:t>
            </a:r>
            <a:endParaRPr lang="en-US" dirty="0"/>
          </a:p>
        </p:txBody>
      </p:sp>
    </p:spTree>
    <p:extLst>
      <p:ext uri="{BB962C8B-B14F-4D97-AF65-F5344CB8AC3E}">
        <p14:creationId xmlns:p14="http://schemas.microsoft.com/office/powerpoint/2010/main" val="325188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Apportionment</a:t>
            </a:r>
            <a:endParaRPr lang="en-US" dirty="0"/>
          </a:p>
        </p:txBody>
      </p:sp>
      <p:sp>
        <p:nvSpPr>
          <p:cNvPr id="3" name="Subtitle 2"/>
          <p:cNvSpPr>
            <a:spLocks noGrp="1"/>
          </p:cNvSpPr>
          <p:nvPr>
            <p:ph type="subTitle" idx="1"/>
          </p:nvPr>
        </p:nvSpPr>
        <p:spPr/>
        <p:txBody>
          <a:bodyPr/>
          <a:lstStyle/>
          <a:p>
            <a:r>
              <a:rPr lang="en-US" dirty="0" smtClean="0"/>
              <a:t>4.6: Measuring Unfairness in Apportionments</a:t>
            </a:r>
            <a:endParaRPr lang="en-US" dirty="0"/>
          </a:p>
        </p:txBody>
      </p:sp>
    </p:spTree>
    <p:extLst>
      <p:ext uri="{BB962C8B-B14F-4D97-AF65-F5344CB8AC3E}">
        <p14:creationId xmlns:p14="http://schemas.microsoft.com/office/powerpoint/2010/main" val="109293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Constituency</a:t>
            </a:r>
            <a:endParaRPr lang="en-US" dirty="0"/>
          </a:p>
        </p:txBody>
      </p:sp>
      <p:sp>
        <p:nvSpPr>
          <p:cNvPr id="3" name="Content Placeholder 2"/>
          <p:cNvSpPr>
            <a:spLocks noGrp="1"/>
          </p:cNvSpPr>
          <p:nvPr>
            <p:ph idx="1"/>
          </p:nvPr>
        </p:nvSpPr>
        <p:spPr/>
        <p:txBody>
          <a:bodyPr/>
          <a:lstStyle/>
          <a:p>
            <a:pPr algn="just"/>
            <a:r>
              <a:rPr lang="en-US" dirty="0" smtClean="0"/>
              <a:t>To find the </a:t>
            </a:r>
            <a:r>
              <a:rPr lang="en-US" b="1" dirty="0" smtClean="0"/>
              <a:t>average constituency</a:t>
            </a:r>
            <a:r>
              <a:rPr lang="en-US" dirty="0" smtClean="0"/>
              <a:t>, we simply divide the population of the state by the number of seats awarded to the state.</a:t>
            </a:r>
          </a:p>
          <a:p>
            <a:pPr algn="just"/>
            <a:r>
              <a:rPr lang="en-US" dirty="0" smtClean="0"/>
              <a:t>We say that </a:t>
            </a:r>
            <a:r>
              <a:rPr lang="en-US" dirty="0"/>
              <a:t>S</a:t>
            </a:r>
            <a:r>
              <a:rPr lang="en-US" dirty="0" smtClean="0"/>
              <a:t>tate A is </a:t>
            </a:r>
            <a:r>
              <a:rPr lang="en-US" b="1" dirty="0" smtClean="0"/>
              <a:t>more poorly represented </a:t>
            </a:r>
            <a:r>
              <a:rPr lang="en-US" dirty="0" smtClean="0"/>
              <a:t>than State B if the average constituency of State A is greater than the average constituency of State B.</a:t>
            </a:r>
            <a:endParaRPr lang="en-US" dirty="0"/>
          </a:p>
        </p:txBody>
      </p:sp>
    </p:spTree>
    <p:extLst>
      <p:ext uri="{BB962C8B-B14F-4D97-AF65-F5344CB8AC3E}">
        <p14:creationId xmlns:p14="http://schemas.microsoft.com/office/powerpoint/2010/main" val="55688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Divisor Methods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 far, we’ve looked at the Hamilton Method for apportionment, which requires us to use the standard divisor and make our final apportionment by taking the lower quota and giving extra seats to the districts with the biggest fractional part.</a:t>
            </a:r>
          </a:p>
          <a:p>
            <a:pPr algn="just"/>
            <a:r>
              <a:rPr lang="en-US" dirty="0" smtClean="0"/>
              <a:t>What if we adjusted our divisor in a manner that will give us the correct apportionment immediately after rounding?</a:t>
            </a:r>
            <a:endParaRPr lang="en-US" dirty="0"/>
          </a:p>
        </p:txBody>
      </p:sp>
    </p:spTree>
    <p:extLst>
      <p:ext uri="{BB962C8B-B14F-4D97-AF65-F5344CB8AC3E}">
        <p14:creationId xmlns:p14="http://schemas.microsoft.com/office/powerpoint/2010/main" val="4184477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Apportionment in 1792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208304"/>
              </p:ext>
            </p:extLst>
          </p:nvPr>
        </p:nvGraphicFramePr>
        <p:xfrm>
          <a:off x="457200" y="1600200"/>
          <a:ext cx="8229600" cy="5191760"/>
        </p:xfrm>
        <a:graphic>
          <a:graphicData uri="http://schemas.openxmlformats.org/drawingml/2006/table">
            <a:tbl>
              <a:tblPr firstRow="1" bandRow="1">
                <a:tableStyleId>{5940675A-B579-460E-94D1-54222C63F5DA}</a:tableStyleId>
              </a:tblPr>
              <a:tblGrid>
                <a:gridCol w="946570"/>
                <a:gridCol w="1537462"/>
                <a:gridCol w="1782565"/>
                <a:gridCol w="958128"/>
                <a:gridCol w="1270077"/>
                <a:gridCol w="1734798"/>
              </a:tblGrid>
              <a:tr h="370840">
                <a:tc>
                  <a:txBody>
                    <a:bodyPr/>
                    <a:lstStyle/>
                    <a:p>
                      <a:pPr algn="ctr"/>
                      <a:r>
                        <a:rPr lang="en-US" b="1" dirty="0" smtClean="0"/>
                        <a:t>State</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b="1" dirty="0" smtClean="0"/>
                        <a:t>Population</a:t>
                      </a:r>
                      <a:endParaRPr lang="en-US" b="1"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b="1" dirty="0" smtClean="0"/>
                        <a:t>Apportionment</a:t>
                      </a:r>
                      <a:endParaRPr lang="en-US" b="1"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b="1" dirty="0" smtClean="0"/>
                        <a:t>State</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B w="12700" cap="flat" cmpd="sng" algn="ctr">
                      <a:solidFill>
                        <a:scrgbClr r="0" g="0" b="0"/>
                      </a:solidFill>
                      <a:prstDash val="dot"/>
                      <a:round/>
                      <a:headEnd type="none" w="med" len="med"/>
                      <a:tailEnd type="none" w="med" len="med"/>
                    </a:lnB>
                  </a:tcPr>
                </a:tc>
                <a:tc>
                  <a:txBody>
                    <a:bodyPr/>
                    <a:lstStyle/>
                    <a:p>
                      <a:pPr algn="ctr"/>
                      <a:r>
                        <a:rPr lang="en-US" b="1" dirty="0" smtClean="0"/>
                        <a:t>Population</a:t>
                      </a:r>
                      <a:endParaRPr lang="en-US" b="1"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B w="12700" cap="flat" cmpd="sng" algn="ctr">
                      <a:solidFill>
                        <a:scrgbClr r="0" g="0" b="0"/>
                      </a:solidFill>
                      <a:prstDash val="dot"/>
                      <a:round/>
                      <a:headEnd type="none" w="med" len="med"/>
                      <a:tailEnd type="none" w="med" len="med"/>
                    </a:lnB>
                  </a:tcPr>
                </a:tc>
                <a:tc>
                  <a:txBody>
                    <a:bodyPr/>
                    <a:lstStyle/>
                    <a:p>
                      <a:pPr algn="ctr"/>
                      <a:r>
                        <a:rPr lang="en-US" b="1" dirty="0" smtClean="0"/>
                        <a:t>Apportionment</a:t>
                      </a:r>
                      <a:endParaRPr lang="en-US" b="1" dirty="0"/>
                    </a:p>
                  </a:txBody>
                  <a:tcPr>
                    <a:lnL w="12700" cap="flat" cmpd="sng" algn="ctr">
                      <a:solidFill>
                        <a:scrgbClr r="0" g="0" b="0"/>
                      </a:solidFill>
                      <a:prstDash val="dot"/>
                      <a:round/>
                      <a:headEnd type="none" w="med" len="med"/>
                      <a:tailEnd type="none" w="med" len="med"/>
                    </a:lnL>
                    <a:lnB w="12700" cap="flat" cmpd="sng" algn="ctr">
                      <a:solidFill>
                        <a:scrgbClr r="0" g="0" b="0"/>
                      </a:solidFill>
                      <a:prstDash val="dot"/>
                      <a:round/>
                      <a:headEnd type="none" w="med" len="med"/>
                      <a:tailEnd type="none" w="med" len="med"/>
                    </a:lnB>
                  </a:tcPr>
                </a:tc>
              </a:tr>
              <a:tr h="370840">
                <a:tc>
                  <a:txBody>
                    <a:bodyPr/>
                    <a:lstStyle/>
                    <a:p>
                      <a:pPr algn="ctr"/>
                      <a:r>
                        <a:rPr lang="en-US" dirty="0" smtClean="0"/>
                        <a:t>CT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236,841</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8</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VT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85,533</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3</a:t>
                      </a: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DE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55,540</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VA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630,560</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21</a:t>
                      </a: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GA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70,385</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b="1" dirty="0" smtClean="0"/>
                        <a:t>TOTAL</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b="1" dirty="0" smtClean="0"/>
                        <a:t>3,615,920</a:t>
                      </a:r>
                      <a:endParaRPr lang="en-US" b="1"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b="1" dirty="0" smtClean="0"/>
                        <a:t>120</a:t>
                      </a:r>
                      <a:endParaRPr lang="en-US" b="1"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KY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68,705</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MD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278,514</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9</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MA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475,327</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16</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NH</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141,822</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5</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NJ</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179,570</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6</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NY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331,589</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11</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NC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353,523</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12</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PA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432,879</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14</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RI</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68,446</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r>
                        <a:rPr lang="en-US" dirty="0" smtClean="0"/>
                        <a:t>2</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lnB w="12700" cap="flat" cmpd="sng" algn="ctr">
                      <a:solidFill>
                        <a:scrgbClr r="0" g="0" b="0"/>
                      </a:solidFill>
                      <a:prstDash val="dot"/>
                      <a:round/>
                      <a:headEnd type="none" w="med" len="med"/>
                      <a:tailEnd type="none" w="med" len="med"/>
                    </a:lnB>
                  </a:tcPr>
                </a:tc>
              </a:tr>
              <a:tr h="370840">
                <a:tc>
                  <a:txBody>
                    <a:bodyPr/>
                    <a:lstStyle/>
                    <a:p>
                      <a:pPr algn="ctr"/>
                      <a:r>
                        <a:rPr lang="en-US" dirty="0" smtClean="0"/>
                        <a:t>SC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206,236</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tcPr>
                </a:tc>
                <a:tc>
                  <a:txBody>
                    <a:bodyPr/>
                    <a:lstStyle/>
                    <a:p>
                      <a:pPr algn="ctr"/>
                      <a:endParaRPr lang="en-US"/>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lnT w="12700" cap="flat" cmpd="sng" algn="ctr">
                      <a:solidFill>
                        <a:scrgbClr r="0" g="0" b="0"/>
                      </a:solidFill>
                      <a:prstDash val="dot"/>
                      <a:round/>
                      <a:headEnd type="none" w="med" len="med"/>
                      <a:tailEnd type="none" w="med" len="med"/>
                    </a:lnT>
                  </a:tcPr>
                </a:tc>
                <a:tc>
                  <a:txBody>
                    <a:bodyPr/>
                    <a:lstStyle/>
                    <a:p>
                      <a:pPr algn="ctr"/>
                      <a:endParaRPr lang="en-US" dirty="0"/>
                    </a:p>
                  </a:txBody>
                  <a:tcPr>
                    <a:lnL w="12700" cap="flat" cmpd="sng" algn="ctr">
                      <a:solidFill>
                        <a:scrgbClr r="0" g="0" b="0"/>
                      </a:solidFill>
                      <a:prstDash val="dot"/>
                      <a:round/>
                      <a:headEnd type="none" w="med" len="med"/>
                      <a:tailEnd type="none" w="med" len="med"/>
                    </a:lnL>
                    <a:lnT w="12700" cap="flat" cmpd="sng" algn="ctr">
                      <a:solidFill>
                        <a:scrgbClr r="0" g="0" b="0"/>
                      </a:solidFill>
                      <a:prstDash val="dot"/>
                      <a:round/>
                      <a:headEnd type="none" w="med" len="med"/>
                      <a:tailEnd type="none" w="med" len="med"/>
                    </a:lnT>
                  </a:tcPr>
                </a:tc>
              </a:tr>
            </a:tbl>
          </a:graphicData>
        </a:graphic>
      </p:graphicFrame>
    </p:spTree>
    <p:extLst>
      <p:ext uri="{BB962C8B-B14F-4D97-AF65-F5344CB8AC3E}">
        <p14:creationId xmlns:p14="http://schemas.microsoft.com/office/powerpoint/2010/main" val="366985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pPr marL="0" indent="0" algn="just">
              <a:buNone/>
            </a:pPr>
            <a:r>
              <a:rPr lang="en-US" dirty="0" smtClean="0"/>
              <a:t>Find the average constituency for:</a:t>
            </a:r>
          </a:p>
          <a:p>
            <a:pPr marL="514350" indent="-514350" algn="just">
              <a:buFont typeface="+mj-lt"/>
              <a:buAutoNum type="alphaLcPeriod"/>
            </a:pPr>
            <a:r>
              <a:rPr lang="en-US" dirty="0" smtClean="0"/>
              <a:t>Connecticut</a:t>
            </a:r>
          </a:p>
          <a:p>
            <a:pPr marL="514350" indent="-514350" algn="just">
              <a:buFont typeface="+mj-lt"/>
              <a:buAutoNum type="alphaLcPeriod"/>
            </a:pPr>
            <a:r>
              <a:rPr lang="en-US" dirty="0" smtClean="0"/>
              <a:t>Kentucky</a:t>
            </a:r>
          </a:p>
          <a:p>
            <a:pPr marL="514350" indent="-514350" algn="just">
              <a:buFont typeface="+mj-lt"/>
              <a:buAutoNum type="alphaLcPeriod"/>
            </a:pPr>
            <a:r>
              <a:rPr lang="en-US" dirty="0" smtClean="0"/>
              <a:t>Massachusetts</a:t>
            </a:r>
          </a:p>
          <a:p>
            <a:pPr marL="514350" indent="-514350" algn="just">
              <a:buFont typeface="+mj-lt"/>
              <a:buAutoNum type="alphaLcPeriod"/>
            </a:pPr>
            <a:r>
              <a:rPr lang="en-US" dirty="0" smtClean="0"/>
              <a:t>North Carolina</a:t>
            </a:r>
          </a:p>
          <a:p>
            <a:pPr marL="514350" indent="-514350" algn="just">
              <a:buFont typeface="+mj-lt"/>
              <a:buAutoNum type="alphaLcPeriod"/>
            </a:pPr>
            <a:r>
              <a:rPr lang="en-US" dirty="0" smtClean="0"/>
              <a:t>Virginia</a:t>
            </a:r>
          </a:p>
          <a:p>
            <a:pPr marL="514350" indent="-514350">
              <a:buFont typeface="+mj-lt"/>
              <a:buAutoNum type="alphaLcPeriod"/>
            </a:pPr>
            <a:endParaRPr lang="en-US" dirty="0"/>
          </a:p>
        </p:txBody>
      </p:sp>
    </p:spTree>
    <p:extLst>
      <p:ext uri="{BB962C8B-B14F-4D97-AF65-F5344CB8AC3E}">
        <p14:creationId xmlns:p14="http://schemas.microsoft.com/office/powerpoint/2010/main" val="3959753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marL="0" indent="0" algn="just">
              <a:buNone/>
            </a:pPr>
            <a:r>
              <a:rPr lang="en-US" dirty="0" smtClean="0"/>
              <a:t>Referring to Example 1, which state is more poorly represented? Which state is best represented?</a:t>
            </a:r>
            <a:endParaRPr lang="en-US" dirty="0"/>
          </a:p>
        </p:txBody>
      </p:sp>
    </p:spTree>
    <p:extLst>
      <p:ext uri="{BB962C8B-B14F-4D97-AF65-F5344CB8AC3E}">
        <p14:creationId xmlns:p14="http://schemas.microsoft.com/office/powerpoint/2010/main" val="307382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Unfairness</a:t>
            </a:r>
            <a:endParaRPr lang="en-US" dirty="0"/>
          </a:p>
        </p:txBody>
      </p:sp>
      <p:sp>
        <p:nvSpPr>
          <p:cNvPr id="3" name="Content Placeholder 2"/>
          <p:cNvSpPr>
            <a:spLocks noGrp="1"/>
          </p:cNvSpPr>
          <p:nvPr>
            <p:ph idx="1"/>
          </p:nvPr>
        </p:nvSpPr>
        <p:spPr/>
        <p:txBody>
          <a:bodyPr/>
          <a:lstStyle/>
          <a:p>
            <a:r>
              <a:rPr lang="en-US" u="sng" dirty="0" smtClean="0"/>
              <a:t>Absolute unfairness</a:t>
            </a:r>
            <a:r>
              <a:rPr lang="en-US" dirty="0" smtClean="0"/>
              <a:t> is the absolute difference between two states constituencies.</a:t>
            </a:r>
          </a:p>
          <a:p>
            <a:r>
              <a:rPr lang="en-US" u="sng" dirty="0" smtClean="0"/>
              <a:t>Relative unfairness</a:t>
            </a:r>
            <a:r>
              <a:rPr lang="en-US" dirty="0" smtClean="0"/>
              <a:t> is defined as follows:</a:t>
            </a:r>
          </a:p>
          <a:p>
            <a:endParaRPr lang="en-US" dirty="0"/>
          </a:p>
          <a:p>
            <a:pPr marL="0" indent="0">
              <a:buNone/>
            </a:pPr>
            <a:r>
              <a:rPr lang="en-US" dirty="0" smtClean="0"/>
              <a:t>	</a:t>
            </a:r>
            <a:r>
              <a:rPr lang="en-US" sz="2400" u="sng" dirty="0" smtClean="0"/>
              <a:t>absolute unfairness of the two states’ apportionment</a:t>
            </a:r>
          </a:p>
          <a:p>
            <a:pPr marL="0" indent="0">
              <a:buNone/>
            </a:pPr>
            <a:r>
              <a:rPr lang="en-US" sz="2400" dirty="0" smtClean="0"/>
              <a:t>	        smaller average constituency of the two states</a:t>
            </a:r>
          </a:p>
          <a:p>
            <a:pPr marL="0" indent="0">
              <a:buNone/>
            </a:pPr>
            <a:endParaRPr lang="en-US" dirty="0" smtClean="0"/>
          </a:p>
        </p:txBody>
      </p:sp>
    </p:spTree>
    <p:extLst>
      <p:ext uri="{BB962C8B-B14F-4D97-AF65-F5344CB8AC3E}">
        <p14:creationId xmlns:p14="http://schemas.microsoft.com/office/powerpoint/2010/main" val="3406063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pPr marL="0" indent="0">
              <a:buNone/>
            </a:pPr>
            <a:r>
              <a:rPr lang="en-US" dirty="0" smtClean="0"/>
              <a:t>Referring to example 1, find the absolute and relative unfairness between:</a:t>
            </a:r>
          </a:p>
          <a:p>
            <a:pPr marL="514350" indent="-514350">
              <a:buFont typeface="+mj-lt"/>
              <a:buAutoNum type="alphaLcPeriod"/>
            </a:pPr>
            <a:r>
              <a:rPr lang="en-US" dirty="0" smtClean="0"/>
              <a:t>Kentucky and Virginia</a:t>
            </a:r>
          </a:p>
          <a:p>
            <a:pPr marL="514350" indent="-514350">
              <a:buFont typeface="+mj-lt"/>
              <a:buAutoNum type="alphaLcPeriod"/>
            </a:pPr>
            <a:r>
              <a:rPr lang="en-US" dirty="0" smtClean="0"/>
              <a:t>Connecticut and Massachusetts</a:t>
            </a:r>
          </a:p>
          <a:p>
            <a:pPr marL="514350" indent="-514350">
              <a:buFont typeface="+mj-lt"/>
              <a:buAutoNum type="alphaLcPeriod"/>
            </a:pPr>
            <a:r>
              <a:rPr lang="en-US" dirty="0" smtClean="0"/>
              <a:t>North Carolina and Kentucky</a:t>
            </a:r>
          </a:p>
          <a:p>
            <a:pPr marL="514350" indent="-514350">
              <a:buFont typeface="+mj-lt"/>
              <a:buAutoNum type="alphaLcPeriod"/>
            </a:pPr>
            <a:endParaRPr lang="en-US" dirty="0"/>
          </a:p>
        </p:txBody>
      </p:sp>
    </p:spTree>
    <p:extLst>
      <p:ext uri="{BB962C8B-B14F-4D97-AF65-F5344CB8AC3E}">
        <p14:creationId xmlns:p14="http://schemas.microsoft.com/office/powerpoint/2010/main" val="370423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Divisor Methods</a:t>
            </a:r>
            <a:endParaRPr lang="en-US" dirty="0"/>
          </a:p>
        </p:txBody>
      </p:sp>
      <p:sp>
        <p:nvSpPr>
          <p:cNvPr id="3" name="Content Placeholder 2"/>
          <p:cNvSpPr>
            <a:spLocks noGrp="1"/>
          </p:cNvSpPr>
          <p:nvPr>
            <p:ph idx="1"/>
          </p:nvPr>
        </p:nvSpPr>
        <p:spPr/>
        <p:txBody>
          <a:bodyPr/>
          <a:lstStyle/>
          <a:p>
            <a:r>
              <a:rPr lang="en-US" dirty="0" smtClean="0"/>
              <a:t>We will study three divisor methods.</a:t>
            </a:r>
          </a:p>
          <a:p>
            <a:pPr lvl="1"/>
            <a:r>
              <a:rPr lang="en-US" dirty="0" smtClean="0"/>
              <a:t>Jefferson Method (4.5)</a:t>
            </a:r>
          </a:p>
          <a:p>
            <a:pPr lvl="1"/>
            <a:r>
              <a:rPr lang="en-US" dirty="0" smtClean="0"/>
              <a:t>Webster Method (4.5)</a:t>
            </a:r>
          </a:p>
          <a:p>
            <a:pPr lvl="1"/>
            <a:r>
              <a:rPr lang="en-US" dirty="0" smtClean="0"/>
              <a:t>Huntington-Hill Method (4.7)</a:t>
            </a:r>
          </a:p>
          <a:p>
            <a:pPr algn="just"/>
            <a:r>
              <a:rPr lang="en-US" dirty="0" smtClean="0"/>
              <a:t>There is also the Adams Method, which is briefly mentioned in the exercises in 4.5 (but we will not discuss this one).</a:t>
            </a:r>
            <a:endParaRPr lang="en-US" dirty="0"/>
          </a:p>
        </p:txBody>
      </p:sp>
    </p:spTree>
    <p:extLst>
      <p:ext uri="{BB962C8B-B14F-4D97-AF65-F5344CB8AC3E}">
        <p14:creationId xmlns:p14="http://schemas.microsoft.com/office/powerpoint/2010/main" val="224168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Jefferson Method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US" dirty="0" smtClean="0"/>
              <a:t>Compute the standard quota and round it down for each state. This number is called your lower quota.</a:t>
            </a:r>
          </a:p>
          <a:p>
            <a:pPr marL="514350" indent="-514350" algn="just">
              <a:buFont typeface="+mj-lt"/>
              <a:buAutoNum type="arabicPeriod"/>
            </a:pPr>
            <a:r>
              <a:rPr lang="en-US" dirty="0" smtClean="0"/>
              <a:t>If the sum of your lower quotas is equal to the desired house size, then that is your Jefferson Apportionment.</a:t>
            </a:r>
          </a:p>
          <a:p>
            <a:pPr marL="514350" indent="-514350" algn="just">
              <a:buFont typeface="+mj-lt"/>
              <a:buAutoNum type="arabicPeriod"/>
            </a:pPr>
            <a:r>
              <a:rPr lang="en-US" dirty="0" smtClean="0"/>
              <a:t>If not, you will need to find a modified divisor (it will always be less than your standard divisor) that will give lower quotas that add up to the desired house size.</a:t>
            </a:r>
          </a:p>
          <a:p>
            <a:pPr marL="514350" indent="-514350">
              <a:buFont typeface="+mj-lt"/>
              <a:buAutoNum type="arabicPeriod"/>
            </a:pPr>
            <a:endParaRPr lang="en-US" dirty="0"/>
          </a:p>
        </p:txBody>
      </p:sp>
    </p:spTree>
    <p:extLst>
      <p:ext uri="{BB962C8B-B14F-4D97-AF65-F5344CB8AC3E}">
        <p14:creationId xmlns:p14="http://schemas.microsoft.com/office/powerpoint/2010/main" val="311079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Jefferson Method</a:t>
            </a:r>
            <a:endParaRPr lang="en-US" dirty="0"/>
          </a:p>
        </p:txBody>
      </p:sp>
      <p:sp>
        <p:nvSpPr>
          <p:cNvPr id="3" name="Content Placeholder 2"/>
          <p:cNvSpPr>
            <a:spLocks noGrp="1"/>
          </p:cNvSpPr>
          <p:nvPr>
            <p:ph idx="1"/>
          </p:nvPr>
        </p:nvSpPr>
        <p:spPr/>
        <p:txBody>
          <a:bodyPr/>
          <a:lstStyle/>
          <a:p>
            <a:pPr algn="just"/>
            <a:r>
              <a:rPr lang="en-US" dirty="0" smtClean="0"/>
              <a:t>So how do we find the appropriate divisor?</a:t>
            </a:r>
          </a:p>
          <a:p>
            <a:pPr lvl="1" algn="just"/>
            <a:r>
              <a:rPr lang="en-US" dirty="0" smtClean="0"/>
              <a:t>The Really Bad Way: Guess and Adjust</a:t>
            </a:r>
          </a:p>
          <a:p>
            <a:pPr lvl="2" algn="just"/>
            <a:r>
              <a:rPr lang="en-US" dirty="0" smtClean="0"/>
              <a:t>Don’t do this. While it isn’t wrong, this could turn a  really easy problem into something very nasty.</a:t>
            </a:r>
          </a:p>
          <a:p>
            <a:pPr lvl="1" algn="just"/>
            <a:r>
              <a:rPr lang="en-US" dirty="0" smtClean="0"/>
              <a:t>The Really Good Way: Algebra</a:t>
            </a:r>
          </a:p>
          <a:p>
            <a:pPr lvl="2" algn="just"/>
            <a:r>
              <a:rPr lang="en-US" dirty="0" smtClean="0"/>
              <a:t>Do this. It will get you where you need to be, and quickly.</a:t>
            </a:r>
          </a:p>
        </p:txBody>
      </p:sp>
    </p:spTree>
    <p:extLst>
      <p:ext uri="{BB962C8B-B14F-4D97-AF65-F5344CB8AC3E}">
        <p14:creationId xmlns:p14="http://schemas.microsoft.com/office/powerpoint/2010/main" val="375061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Algebra for Jefferson Divisors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lgn="just">
              <a:buFont typeface="+mj-lt"/>
              <a:buAutoNum type="arabicPeriod"/>
            </a:pPr>
            <a:r>
              <a:rPr lang="en-US" dirty="0" smtClean="0"/>
              <a:t>Consider the population for each state, and divide each one by (lower quota + 1). These are called your </a:t>
            </a:r>
            <a:r>
              <a:rPr lang="en-US" u="sng" dirty="0" smtClean="0"/>
              <a:t>critical divisors</a:t>
            </a:r>
            <a:r>
              <a:rPr lang="en-US" dirty="0" smtClean="0"/>
              <a:t>.</a:t>
            </a:r>
          </a:p>
          <a:p>
            <a:pPr marL="514350" indent="-514350" algn="just">
              <a:buFont typeface="+mj-lt"/>
              <a:buAutoNum type="arabicPeriod"/>
            </a:pPr>
            <a:r>
              <a:rPr lang="en-US" dirty="0" smtClean="0"/>
              <a:t>Arrange all of the critical values in numerical order on a number line. Also include your standard divisor on the number line.</a:t>
            </a:r>
          </a:p>
          <a:p>
            <a:pPr marL="514350" indent="-514350" algn="just">
              <a:buFont typeface="+mj-lt"/>
              <a:buAutoNum type="arabicPeriod"/>
            </a:pPr>
            <a:r>
              <a:rPr lang="en-US" dirty="0" smtClean="0"/>
              <a:t>Working from RIGHT TO LEFT, consider each interval between the values on your number line. The first one will give you an appropriate divisor for 0 additional seats, the second one will give you an appropriate divisor for 1 additional seat, and so on.</a:t>
            </a:r>
            <a:endParaRPr lang="en-US" dirty="0"/>
          </a:p>
        </p:txBody>
      </p:sp>
    </p:spTree>
    <p:extLst>
      <p:ext uri="{BB962C8B-B14F-4D97-AF65-F5344CB8AC3E}">
        <p14:creationId xmlns:p14="http://schemas.microsoft.com/office/powerpoint/2010/main" val="121807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3873920"/>
              </p:ext>
            </p:extLst>
          </p:nvPr>
        </p:nvGraphicFramePr>
        <p:xfrm>
          <a:off x="457198" y="3386670"/>
          <a:ext cx="8141375" cy="2397759"/>
        </p:xfrm>
        <a:graphic>
          <a:graphicData uri="http://schemas.openxmlformats.org/drawingml/2006/table">
            <a:tbl>
              <a:tblPr firstRow="1" bandRow="1">
                <a:tableStyleId>{5940675A-B579-460E-94D1-54222C63F5DA}</a:tableStyleId>
              </a:tblPr>
              <a:tblGrid>
                <a:gridCol w="1356896"/>
                <a:gridCol w="1469726"/>
                <a:gridCol w="1244065"/>
                <a:gridCol w="1356896"/>
                <a:gridCol w="1356896"/>
                <a:gridCol w="1356896"/>
              </a:tblGrid>
              <a:tr h="370840">
                <a:tc>
                  <a:txBody>
                    <a:bodyPr/>
                    <a:lstStyle/>
                    <a:p>
                      <a:pPr algn="ctr"/>
                      <a:r>
                        <a:rPr lang="en-US" b="1" dirty="0" smtClean="0"/>
                        <a:t>State</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Modified Divisor Quota</a:t>
                      </a:r>
                      <a:endParaRPr lang="en-US" b="1" dirty="0"/>
                    </a:p>
                  </a:txBody>
                  <a:tcPr/>
                </a:tc>
                <a:tc>
                  <a:txBody>
                    <a:bodyPr/>
                    <a:lstStyle/>
                    <a:p>
                      <a:pPr algn="ctr"/>
                      <a:r>
                        <a:rPr lang="en-US" b="1" dirty="0" smtClean="0"/>
                        <a:t>Jefferson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4,700,000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3,700,000</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1,600,000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country has three states with populations shown below and wants to apportion 9 seats in a legislature according to these populations. Apportion the seats using the Jefferson Method.</a:t>
            </a:r>
          </a:p>
        </p:txBody>
      </p:sp>
    </p:spTree>
    <p:extLst>
      <p:ext uri="{BB962C8B-B14F-4D97-AF65-F5344CB8AC3E}">
        <p14:creationId xmlns:p14="http://schemas.microsoft.com/office/powerpoint/2010/main" val="168560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2 </a:t>
            </a:r>
            <a:r>
              <a:rPr lang="en-US" dirty="0" smtClean="0"/>
              <a:t>(</a:t>
            </a:r>
            <a:r>
              <a:rPr lang="en-US" dirty="0" smtClean="0"/>
              <a:t>p. </a:t>
            </a:r>
            <a:r>
              <a:rPr lang="en-US" dirty="0" smtClean="0"/>
              <a:t>332</a:t>
            </a:r>
            <a:r>
              <a:rPr lang="en-US" dirty="0" smtClean="0"/>
              <a:t>, problem </a:t>
            </a:r>
            <a:r>
              <a:rPr lang="en-US" dirty="0" smtClean="0"/>
              <a:t>16a)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0614767"/>
              </p:ext>
            </p:extLst>
          </p:nvPr>
        </p:nvGraphicFramePr>
        <p:xfrm>
          <a:off x="457200" y="3386670"/>
          <a:ext cx="8229600" cy="2768599"/>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Shift</a:t>
                      </a:r>
                      <a:endParaRPr lang="en-US" b="1" dirty="0"/>
                    </a:p>
                  </a:txBody>
                  <a:tcPr/>
                </a:tc>
                <a:tc>
                  <a:txBody>
                    <a:bodyPr/>
                    <a:lstStyle/>
                    <a:p>
                      <a:pPr algn="ctr"/>
                      <a:r>
                        <a:rPr lang="en-US" b="1" dirty="0" smtClean="0"/>
                        <a:t>Average Number of Patients</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Modified Divisor Quota</a:t>
                      </a:r>
                      <a:endParaRPr lang="en-US" b="1" dirty="0"/>
                    </a:p>
                  </a:txBody>
                  <a:tcPr/>
                </a:tc>
                <a:tc>
                  <a:txBody>
                    <a:bodyPr/>
                    <a:lstStyle/>
                    <a:p>
                      <a:pPr algn="ctr"/>
                      <a:r>
                        <a:rPr lang="en-US" b="1" dirty="0" smtClean="0"/>
                        <a:t>Jefferson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869</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1025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619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187</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clinic has 225 nurses working four shifts. The number of nurses working each shift is to be apportioned using the </a:t>
            </a:r>
            <a:r>
              <a:rPr lang="en-US" dirty="0" smtClean="0"/>
              <a:t>Jefferson Method</a:t>
            </a:r>
            <a:r>
              <a:rPr lang="en-US" dirty="0" smtClean="0"/>
              <a:t>, according to the average number of patients in that shift. Apportion the nurses to the shifts using the </a:t>
            </a:r>
            <a:r>
              <a:rPr lang="en-US" dirty="0" smtClean="0"/>
              <a:t>Jefferson Method</a:t>
            </a:r>
            <a:r>
              <a:rPr lang="en-US" dirty="0" smtClean="0"/>
              <a:t>.</a:t>
            </a:r>
          </a:p>
        </p:txBody>
      </p:sp>
    </p:spTree>
    <p:extLst>
      <p:ext uri="{BB962C8B-B14F-4D97-AF65-F5344CB8AC3E}">
        <p14:creationId xmlns:p14="http://schemas.microsoft.com/office/powerpoint/2010/main" val="268402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(p. 333, problem 18a)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2684883"/>
              </p:ext>
            </p:extLst>
          </p:nvPr>
        </p:nvGraphicFramePr>
        <p:xfrm>
          <a:off x="457198" y="3386670"/>
          <a:ext cx="8141375" cy="2768599"/>
        </p:xfrm>
        <a:graphic>
          <a:graphicData uri="http://schemas.openxmlformats.org/drawingml/2006/table">
            <a:tbl>
              <a:tblPr firstRow="1" bandRow="1">
                <a:tableStyleId>{5940675A-B579-460E-94D1-54222C63F5DA}</a:tableStyleId>
              </a:tblPr>
              <a:tblGrid>
                <a:gridCol w="1356896"/>
                <a:gridCol w="1469726"/>
                <a:gridCol w="1244065"/>
                <a:gridCol w="1356896"/>
                <a:gridCol w="1356896"/>
                <a:gridCol w="1356896"/>
              </a:tblGrid>
              <a:tr h="370840">
                <a:tc>
                  <a:txBody>
                    <a:bodyPr/>
                    <a:lstStyle/>
                    <a:p>
                      <a:pPr algn="ctr"/>
                      <a:r>
                        <a:rPr lang="en-US" b="1" dirty="0" smtClean="0"/>
                        <a:t>Course</a:t>
                      </a:r>
                      <a:endParaRPr lang="en-US" b="1" dirty="0"/>
                    </a:p>
                  </a:txBody>
                  <a:tcPr/>
                </a:tc>
                <a:tc>
                  <a:txBody>
                    <a:bodyPr/>
                    <a:lstStyle/>
                    <a:p>
                      <a:pPr algn="ctr"/>
                      <a:r>
                        <a:rPr lang="en-US" b="1" dirty="0" smtClean="0"/>
                        <a:t>Registration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Modified Divisor Quota</a:t>
                      </a:r>
                      <a:endParaRPr lang="en-US" b="1" dirty="0"/>
                    </a:p>
                  </a:txBody>
                  <a:tcPr/>
                </a:tc>
                <a:tc>
                  <a:txBody>
                    <a:bodyPr/>
                    <a:lstStyle/>
                    <a:p>
                      <a:pPr algn="ctr"/>
                      <a:r>
                        <a:rPr lang="en-US" b="1" dirty="0" smtClean="0"/>
                        <a:t>Jefferson </a:t>
                      </a:r>
                      <a:r>
                        <a:rPr lang="en-US" b="1" dirty="0" err="1" smtClean="0"/>
                        <a:t>Apport</a:t>
                      </a:r>
                      <a:r>
                        <a:rPr lang="en-US" b="1" dirty="0" smtClean="0"/>
                        <a:t>.</a:t>
                      </a:r>
                      <a:endParaRPr lang="en-US" b="1" dirty="0"/>
                    </a:p>
                  </a:txBody>
                  <a:tcPr/>
                </a:tc>
              </a:tr>
              <a:tr h="370840">
                <a:tc>
                  <a:txBody>
                    <a:bodyPr/>
                    <a:lstStyle/>
                    <a:p>
                      <a:pPr algn="ctr"/>
                      <a:r>
                        <a:rPr lang="en-US" dirty="0" smtClean="0"/>
                        <a:t>Geometry</a:t>
                      </a:r>
                      <a:endParaRPr lang="en-US" dirty="0"/>
                    </a:p>
                  </a:txBody>
                  <a:tcPr/>
                </a:tc>
                <a:tc>
                  <a:txBody>
                    <a:bodyPr/>
                    <a:lstStyle/>
                    <a:p>
                      <a:pPr algn="ctr"/>
                      <a:r>
                        <a:rPr lang="en-US" dirty="0" smtClean="0"/>
                        <a:t>441</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Algebra</a:t>
                      </a:r>
                      <a:endParaRPr lang="en-US" dirty="0"/>
                    </a:p>
                  </a:txBody>
                  <a:tcPr/>
                </a:tc>
                <a:tc>
                  <a:txBody>
                    <a:bodyPr/>
                    <a:lstStyle/>
                    <a:p>
                      <a:pPr algn="ctr"/>
                      <a:r>
                        <a:rPr lang="en-US" dirty="0" smtClean="0"/>
                        <a:t>348</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err="1" smtClean="0"/>
                        <a:t>Precalculus</a:t>
                      </a:r>
                      <a:endParaRPr lang="en-US" dirty="0"/>
                    </a:p>
                  </a:txBody>
                  <a:tcPr/>
                </a:tc>
                <a:tc>
                  <a:txBody>
                    <a:bodyPr/>
                    <a:lstStyle/>
                    <a:p>
                      <a:pPr algn="ctr"/>
                      <a:r>
                        <a:rPr lang="en-US" dirty="0" smtClean="0"/>
                        <a:t>273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Calculus</a:t>
                      </a:r>
                      <a:endParaRPr lang="en-US" dirty="0"/>
                    </a:p>
                  </a:txBody>
                  <a:tcPr/>
                </a:tc>
                <a:tc>
                  <a:txBody>
                    <a:bodyPr/>
                    <a:lstStyle/>
                    <a:p>
                      <a:pPr algn="ctr"/>
                      <a:r>
                        <a:rPr lang="en-US" dirty="0" smtClean="0"/>
                        <a:t>138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school can offer a total of 40 sections of mathematics. Apportion the 40 sections among the 4 courses according to these registrations shown in the table below using the Jefferson Method.</a:t>
            </a:r>
          </a:p>
        </p:txBody>
      </p:sp>
    </p:spTree>
    <p:extLst>
      <p:ext uri="{BB962C8B-B14F-4D97-AF65-F5344CB8AC3E}">
        <p14:creationId xmlns:p14="http://schemas.microsoft.com/office/powerpoint/2010/main" val="180780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1697</TotalTime>
  <Words>1701</Words>
  <Application>Microsoft Macintosh PowerPoint</Application>
  <PresentationFormat>On-screen Show (4:3)</PresentationFormat>
  <Paragraphs>257</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Chapter 4: Apportionment</vt:lpstr>
      <vt:lpstr>Divisor Methods</vt:lpstr>
      <vt:lpstr>Divisor Methods</vt:lpstr>
      <vt:lpstr>The Jefferson Method</vt:lpstr>
      <vt:lpstr>The Jefferson Method</vt:lpstr>
      <vt:lpstr>Using Algebra for Jefferson Divisors</vt:lpstr>
      <vt:lpstr>Example 1</vt:lpstr>
      <vt:lpstr>Example 2 (p. 332, problem 16a)</vt:lpstr>
      <vt:lpstr>Example 3 (p. 333, problem 18a)</vt:lpstr>
      <vt:lpstr>The Webster Method</vt:lpstr>
      <vt:lpstr>Webster Critical Divisors</vt:lpstr>
      <vt:lpstr>Using Algebra for Webster Divisors</vt:lpstr>
      <vt:lpstr>Example 4</vt:lpstr>
      <vt:lpstr>Example 5 (p. 332, problem 16b)</vt:lpstr>
      <vt:lpstr>Example 6 (p. 333, problem 18b)</vt:lpstr>
      <vt:lpstr>Benefits and Downfalls</vt:lpstr>
      <vt:lpstr>A Caution on the Divisor Methods </vt:lpstr>
      <vt:lpstr>Chapter 4: Apportionment</vt:lpstr>
      <vt:lpstr>Average Constituency</vt:lpstr>
      <vt:lpstr>First Apportionment in 1792</vt:lpstr>
      <vt:lpstr>Example 1</vt:lpstr>
      <vt:lpstr>Example 2</vt:lpstr>
      <vt:lpstr>Absolute and Relative Unfairness</vt:lpstr>
      <vt:lpstr>Example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Apportionment</dc:title>
  <dc:creator>Steven Skees</dc:creator>
  <cp:lastModifiedBy>Steven Skees</cp:lastModifiedBy>
  <cp:revision>11</cp:revision>
  <cp:lastPrinted>2015-07-01T01:43:22Z</cp:lastPrinted>
  <dcterms:created xsi:type="dcterms:W3CDTF">2015-06-29T21:28:24Z</dcterms:created>
  <dcterms:modified xsi:type="dcterms:W3CDTF">2015-07-01T01:46:24Z</dcterms:modified>
</cp:coreProperties>
</file>