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>
      <p:cViewPr varScale="1">
        <p:scale>
          <a:sx n="70" d="100"/>
          <a:sy n="70" d="100"/>
        </p:scale>
        <p:origin x="10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0EC3-19AD-4A61-A492-B52D861CF02F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1.7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1 </a:t>
            </a:r>
            <a:r>
              <a:rPr lang="en-US" sz="4800" dirty="0" err="1" smtClean="0"/>
              <a:t>pg</a:t>
            </a:r>
            <a:r>
              <a:rPr lang="en-US" sz="4800" dirty="0" smtClean="0"/>
              <a:t> 65:</a:t>
            </a:r>
          </a:p>
          <a:p>
            <a:pPr lvl="1"/>
            <a:r>
              <a:rPr lang="en-US" sz="4400" dirty="0" smtClean="0"/>
              <a:t>Suppose your parents were to invest $9,500 on your ninth birthday at 9% compounded annually. What is the minimum number of years needed for this investment to grow to a value of at least $35,000?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2 </a:t>
            </a:r>
            <a:r>
              <a:rPr lang="en-US" sz="3600" dirty="0" err="1" smtClean="0"/>
              <a:t>pg</a:t>
            </a:r>
            <a:r>
              <a:rPr lang="en-US" sz="3600" dirty="0" smtClean="0"/>
              <a:t> 66:</a:t>
            </a:r>
          </a:p>
          <a:p>
            <a:pPr lvl="1"/>
            <a:r>
              <a:rPr lang="en-US" sz="3600" dirty="0" smtClean="0"/>
              <a:t>You invest $5,000 on your son’s fourth birthday at 7.2% compounded semi-annually. What is the minimum number of six-month periods that this principal must be invested to accumulate at least $13,500? How long a period of time is this? At the end of this full number of </a:t>
            </a:r>
            <a:r>
              <a:rPr lang="en-US" sz="3600" dirty="0" smtClean="0"/>
              <a:t>six-months, what will the actual value of the investment be?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Example </a:t>
            </a:r>
            <a:r>
              <a:rPr lang="en-US" sz="4800" smtClean="0"/>
              <a:t>3 :</a:t>
            </a:r>
            <a:endParaRPr lang="en-US" sz="4800" dirty="0"/>
          </a:p>
          <a:p>
            <a:pPr lvl="1"/>
            <a:r>
              <a:rPr lang="en-US" sz="4800" dirty="0"/>
              <a:t>You invest </a:t>
            </a:r>
            <a:r>
              <a:rPr lang="en-US" sz="4800" dirty="0" smtClean="0"/>
              <a:t>$8,000 </a:t>
            </a:r>
            <a:r>
              <a:rPr lang="en-US" sz="4800" dirty="0"/>
              <a:t>on your son’s fourth birthday at </a:t>
            </a:r>
            <a:r>
              <a:rPr lang="en-US" sz="4800" dirty="0" smtClean="0"/>
              <a:t>9% </a:t>
            </a:r>
            <a:r>
              <a:rPr lang="en-US" sz="4800" dirty="0"/>
              <a:t>compounded </a:t>
            </a:r>
            <a:r>
              <a:rPr lang="en-US" sz="4800" dirty="0" smtClean="0"/>
              <a:t>Monthly. </a:t>
            </a:r>
            <a:r>
              <a:rPr lang="en-US" sz="4800" dirty="0"/>
              <a:t>What is the minimum number of </a:t>
            </a:r>
            <a:r>
              <a:rPr lang="en-US" sz="4800" dirty="0" smtClean="0"/>
              <a:t>years </a:t>
            </a:r>
            <a:r>
              <a:rPr lang="en-US" sz="4800" dirty="0"/>
              <a:t>that this principal must be invested to accumulate at least </a:t>
            </a:r>
            <a:r>
              <a:rPr lang="en-US" sz="4800" dirty="0" smtClean="0"/>
              <a:t>$15,000?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68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4 </a:t>
            </a:r>
            <a:r>
              <a:rPr lang="en-US" sz="4400" dirty="0" err="1" smtClean="0"/>
              <a:t>Pg</a:t>
            </a:r>
            <a:r>
              <a:rPr lang="en-US" sz="4400" dirty="0" smtClean="0"/>
              <a:t> 67</a:t>
            </a:r>
          </a:p>
          <a:p>
            <a:pPr lvl="1"/>
            <a:r>
              <a:rPr lang="en-US" sz="4400" dirty="0" smtClean="0"/>
              <a:t>If money is invested at an APY of 8%, how long will it take for the money to double in value?</a:t>
            </a:r>
          </a:p>
          <a:p>
            <a:pPr marL="457200" lvl="1" indent="0">
              <a:buNone/>
            </a:pPr>
            <a:endParaRPr lang="en-US" sz="4400" dirty="0" smtClean="0"/>
          </a:p>
          <a:p>
            <a:pPr lvl="2"/>
            <a:r>
              <a:rPr lang="en-US" sz="4400" dirty="0" smtClean="0"/>
              <a:t>HINT: </a:t>
            </a:r>
          </a:p>
          <a:p>
            <a:pPr lvl="3"/>
            <a:r>
              <a:rPr lang="en-US" sz="4000" dirty="0" smtClean="0"/>
              <a:t> F=P(1+Y)</a:t>
            </a:r>
            <a:r>
              <a:rPr lang="en-US" sz="4000" baseline="30000" dirty="0" smtClean="0"/>
              <a:t>t  </a:t>
            </a:r>
          </a:p>
          <a:p>
            <a:pPr lvl="3"/>
            <a:r>
              <a:rPr lang="en-US" sz="4000" baseline="30000" dirty="0" smtClean="0"/>
              <a:t>  </a:t>
            </a:r>
            <a:r>
              <a:rPr lang="en-US" sz="4000" dirty="0" smtClean="0"/>
              <a:t>What is F?</a:t>
            </a:r>
          </a:p>
        </p:txBody>
      </p:sp>
    </p:spTree>
    <p:extLst>
      <p:ext uri="{BB962C8B-B14F-4D97-AF65-F5344CB8AC3E}">
        <p14:creationId xmlns:p14="http://schemas.microsoft.com/office/powerpoint/2010/main" val="28882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1.7</vt:lpstr>
      <vt:lpstr>PowerPoint Presentation</vt:lpstr>
      <vt:lpstr>PowerPoint Presentation</vt:lpstr>
      <vt:lpstr>PowerPoint Presentation</vt:lpstr>
      <vt:lpstr>PowerPoint Presentation</vt:lpstr>
    </vt:vector>
  </TitlesOfParts>
  <Company>University of Kentucky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Trevor Leach</dc:creator>
  <cp:lastModifiedBy>Trevor Leach</cp:lastModifiedBy>
  <cp:revision>18</cp:revision>
  <dcterms:created xsi:type="dcterms:W3CDTF">2015-06-04T23:36:38Z</dcterms:created>
  <dcterms:modified xsi:type="dcterms:W3CDTF">2015-06-08T02:32:10Z</dcterms:modified>
</cp:coreProperties>
</file>