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0" r:id="rId6"/>
    <p:sldId id="263" r:id="rId7"/>
    <p:sldId id="261"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40EC3-19AD-4A61-A492-B52D861CF02F}"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40EC3-19AD-4A61-A492-B52D861CF02F}"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D40EC3-19AD-4A61-A492-B52D861CF02F}" type="datetimeFigureOut">
              <a:rPr lang="en-US" smtClean="0"/>
              <a:t>6/14/2015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D40EC3-19AD-4A61-A492-B52D861CF02F}" type="datetimeFigureOut">
              <a:rPr lang="en-US" smtClean="0"/>
              <a:t>6/14/2015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40EC3-19AD-4A61-A492-B52D861CF02F}" type="datetimeFigureOut">
              <a:rPr lang="en-US" smtClean="0"/>
              <a:t>6/14/2015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40EC3-19AD-4A61-A492-B52D861CF02F}"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40EC3-19AD-4A61-A492-B52D861CF02F}"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40EC3-19AD-4A61-A492-B52D861CF02F}" type="datetimeFigureOut">
              <a:rPr lang="en-US" smtClean="0"/>
              <a:t>6/14/2015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8805F-7787-4C44-BC3F-9FCD857000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2.3</a:t>
            </a:r>
            <a:endParaRPr lang="en-US" sz="96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20" y="1285215"/>
            <a:ext cx="9066408" cy="2981985"/>
          </a:xfrm>
          <a:prstGeom prst="rect">
            <a:avLst/>
          </a:prstGeom>
        </p:spPr>
      </p:pic>
    </p:spTree>
    <p:extLst>
      <p:ext uri="{BB962C8B-B14F-4D97-AF65-F5344CB8AC3E}">
        <p14:creationId xmlns:p14="http://schemas.microsoft.com/office/powerpoint/2010/main" val="93326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3600" dirty="0" smtClean="0"/>
              <a:t>Example </a:t>
            </a:r>
            <a:r>
              <a:rPr lang="en-US" sz="3600" dirty="0" smtClean="0"/>
              <a:t>1 </a:t>
            </a:r>
            <a:r>
              <a:rPr lang="en-US" sz="3600" dirty="0" err="1" smtClean="0"/>
              <a:t>pg</a:t>
            </a:r>
            <a:r>
              <a:rPr lang="en-US" sz="3600" dirty="0" smtClean="0"/>
              <a:t> </a:t>
            </a:r>
            <a:r>
              <a:rPr lang="en-US" sz="3600" dirty="0" smtClean="0"/>
              <a:t>115</a:t>
            </a:r>
          </a:p>
          <a:p>
            <a:pPr lvl="1"/>
            <a:r>
              <a:rPr lang="en-US" sz="3600" dirty="0" smtClean="0"/>
              <a:t>A </a:t>
            </a:r>
            <a:r>
              <a:rPr lang="en-US" sz="3600" dirty="0" smtClean="0"/>
              <a:t>family wants to start a savings account for college expenses ten years from now, and will make their first deposit at the end of this month. What equal </a:t>
            </a:r>
            <a:r>
              <a:rPr lang="en-US" sz="3600" dirty="0" err="1" smtClean="0"/>
              <a:t>montly</a:t>
            </a:r>
            <a:r>
              <a:rPr lang="en-US" sz="3600" dirty="0" smtClean="0"/>
              <a:t> deposits in an account paying 3.6% compounded monthly are needed in order to accumulate $25,000 just after the last deposit ten years from now? How much interest will the account have earned?</a:t>
            </a:r>
            <a:endParaRPr lang="en-US" sz="36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r>
              <a:rPr lang="en-US" sz="4400" dirty="0" smtClean="0"/>
              <a:t>Example 2 </a:t>
            </a:r>
            <a:r>
              <a:rPr lang="en-US" sz="4400" dirty="0" err="1" smtClean="0"/>
              <a:t>pg</a:t>
            </a:r>
            <a:r>
              <a:rPr lang="en-US" sz="4400" dirty="0" smtClean="0"/>
              <a:t> 116</a:t>
            </a:r>
          </a:p>
          <a:p>
            <a:pPr lvl="1"/>
            <a:r>
              <a:rPr lang="en-US" sz="4000" dirty="0" smtClean="0"/>
              <a:t>A college student is given $10,000 for his college expenses for 4 years. He invests the money in an account paying 4% annual interest compounded quarterly. What equal quarterly withdrawals can he make for the following 4 years so as to completely exhaust the account at the end of the four years? How much interest will he have during the 4 years?</a:t>
            </a:r>
            <a:endParaRPr 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4000" dirty="0" smtClean="0"/>
              <a:t>Example3 </a:t>
            </a:r>
            <a:r>
              <a:rPr lang="en-US" sz="4000" dirty="0" err="1" smtClean="0"/>
              <a:t>pg</a:t>
            </a:r>
            <a:r>
              <a:rPr lang="en-US" sz="4000" dirty="0" smtClean="0"/>
              <a:t> 116</a:t>
            </a:r>
          </a:p>
          <a:p>
            <a:pPr lvl="1"/>
            <a:r>
              <a:rPr lang="en-US" sz="4000" dirty="0" smtClean="0"/>
              <a:t>A Student will buy a car priced at $6,500 by paying $1,000 down and paying off the remaining debt by making monthly payments at 6.9% interest for two years.</a:t>
            </a:r>
          </a:p>
          <a:p>
            <a:pPr lvl="1"/>
            <a:r>
              <a:rPr lang="en-US" sz="4000" dirty="0" smtClean="0"/>
              <a:t>A) What should his monthly payment be if the first payment is at the end of the first month?</a:t>
            </a:r>
          </a:p>
          <a:p>
            <a:pPr lvl="1"/>
            <a:r>
              <a:rPr lang="en-US" sz="4000" dirty="0" smtClean="0"/>
              <a:t>B) How much total interest will he pay?</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24000"/>
            <a:ext cx="9195305" cy="2147887"/>
          </a:xfrm>
          <a:prstGeom prst="rect">
            <a:avLst/>
          </a:prstGeom>
        </p:spPr>
      </p:pic>
    </p:spTree>
    <p:extLst>
      <p:ext uri="{BB962C8B-B14F-4D97-AF65-F5344CB8AC3E}">
        <p14:creationId xmlns:p14="http://schemas.microsoft.com/office/powerpoint/2010/main" val="34436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dirty="0" smtClean="0"/>
              <a:t>Example 4 </a:t>
            </a:r>
            <a:r>
              <a:rPr lang="en-US" dirty="0" err="1" smtClean="0"/>
              <a:t>pg</a:t>
            </a:r>
            <a:r>
              <a:rPr lang="en-US" dirty="0" smtClean="0"/>
              <a:t> 117</a:t>
            </a:r>
          </a:p>
          <a:p>
            <a:pPr lvl="1"/>
            <a:r>
              <a:rPr lang="en-US" sz="3200" dirty="0" smtClean="0"/>
              <a:t>Suppose you purchase a new computer for $960. You may finance the purchase by a loan for one year at an annual interest rate of 15%</a:t>
            </a:r>
          </a:p>
          <a:p>
            <a:pPr lvl="1"/>
            <a:r>
              <a:rPr lang="en-US" sz="3200" dirty="0" smtClean="0"/>
              <a:t>A) What will be your monthly payment using the Add-On Interest Method? How much interest would you pay using this method?</a:t>
            </a:r>
          </a:p>
          <a:p>
            <a:pPr lvl="1"/>
            <a:r>
              <a:rPr lang="en-US" sz="3200" dirty="0" smtClean="0"/>
              <a:t>B)What would be your monthly payment if the loan is Amortized? How much interest would you pay using this method?</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3600" dirty="0" smtClean="0"/>
              <a:t>Example 5 </a:t>
            </a:r>
            <a:r>
              <a:rPr lang="en-US" sz="3600" dirty="0" err="1" smtClean="0"/>
              <a:t>pg</a:t>
            </a:r>
            <a:r>
              <a:rPr lang="en-US" sz="3600" dirty="0" smtClean="0"/>
              <a:t> 118</a:t>
            </a:r>
          </a:p>
          <a:p>
            <a:pPr lvl="1"/>
            <a:r>
              <a:rPr lang="en-US" sz="3600" dirty="0" smtClean="0"/>
              <a:t>A machine shop must accumulate $12,000 during the next 10 years to replace certain of its machines. It has $2,500 in a fund earning 3% compounded annually. What sum must the shop invest at the end of each year in this fund in order to have the $12,00 at the end of the ten years? How much interest will they have earned in the ten years?</a:t>
            </a:r>
            <a:endParaRPr lang="en-US" sz="3600" dirty="0"/>
          </a:p>
        </p:txBody>
      </p:sp>
    </p:spTree>
    <p:extLst>
      <p:ext uri="{BB962C8B-B14F-4D97-AF65-F5344CB8AC3E}">
        <p14:creationId xmlns:p14="http://schemas.microsoft.com/office/powerpoint/2010/main" val="375352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3600" dirty="0" smtClean="0"/>
              <a:t>Example 6 </a:t>
            </a:r>
            <a:r>
              <a:rPr lang="en-US" sz="3600" dirty="0" err="1" smtClean="0"/>
              <a:t>pg</a:t>
            </a:r>
            <a:r>
              <a:rPr lang="en-US" sz="3600" dirty="0" smtClean="0"/>
              <a:t> 118</a:t>
            </a:r>
          </a:p>
          <a:p>
            <a:pPr lvl="1"/>
            <a:r>
              <a:rPr lang="en-US" sz="3600" dirty="0" smtClean="0"/>
              <a:t>Sam has $150,000 in a savings account when he retires, and it is earning 4.2% annual interest compounded monthly. He will make no further deposits, and wants to make a monthly withdrawal from the account for the next 12 years. Assuming the account continues to earn interest at the same rate, and his monthly withdrawals are all equal, what monthly withdrawal amount will result in the account being completely exhausted at the end of the 12 years?</a:t>
            </a:r>
            <a:endParaRPr lang="en-US" sz="3600" dirty="0"/>
          </a:p>
        </p:txBody>
      </p:sp>
    </p:spTree>
    <p:extLst>
      <p:ext uri="{BB962C8B-B14F-4D97-AF65-F5344CB8AC3E}">
        <p14:creationId xmlns:p14="http://schemas.microsoft.com/office/powerpoint/2010/main" val="2566490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459</Words>
  <Application>Microsoft Office PowerPoint</Application>
  <PresentationFormat>On-screen Show (4:3)</PresentationFormat>
  <Paragraphs>17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Kentucky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Trevor Leach</dc:creator>
  <cp:lastModifiedBy>Trevor Leach</cp:lastModifiedBy>
  <cp:revision>16</cp:revision>
  <dcterms:created xsi:type="dcterms:W3CDTF">2015-06-04T23:36:38Z</dcterms:created>
  <dcterms:modified xsi:type="dcterms:W3CDTF">2015-06-15T00:36:15Z</dcterms:modified>
</cp:coreProperties>
</file>